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2" r:id="rId2"/>
    <p:sldId id="257" r:id="rId3"/>
    <p:sldId id="269" r:id="rId4"/>
    <p:sldId id="261" r:id="rId5"/>
    <p:sldId id="258" r:id="rId6"/>
    <p:sldId id="259" r:id="rId7"/>
    <p:sldId id="263" r:id="rId8"/>
    <p:sldId id="260" r:id="rId9"/>
    <p:sldId id="266" r:id="rId10"/>
    <p:sldId id="268" r:id="rId11"/>
    <p:sldId id="270" r:id="rId12"/>
    <p:sldId id="271" r:id="rId13"/>
    <p:sldId id="272" r:id="rId14"/>
    <p:sldId id="264" r:id="rId15"/>
    <p:sldId id="267" r:id="rId16"/>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1297" autoAdjust="0"/>
  </p:normalViewPr>
  <p:slideViewPr>
    <p:cSldViewPr>
      <p:cViewPr varScale="1">
        <p:scale>
          <a:sx n="49" d="100"/>
          <a:sy n="49" d="100"/>
        </p:scale>
        <p:origin x="2122" y="6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AC0D908-5C84-4F1C-8DE6-F53BE9555C7E}" type="datetimeFigureOut">
              <a:rPr lang="en-GB" smtClean="0"/>
              <a:t>05/01/2020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10450F2-A130-43D6-8AB4-5971D904A9DC}" type="slidenum">
              <a:rPr lang="en-GB" smtClean="0"/>
              <a:t>‹#›</a:t>
            </a:fld>
            <a:endParaRPr lang="en-GB"/>
          </a:p>
        </p:txBody>
      </p:sp>
    </p:spTree>
    <p:extLst>
      <p:ext uri="{BB962C8B-B14F-4D97-AF65-F5344CB8AC3E}">
        <p14:creationId xmlns:p14="http://schemas.microsoft.com/office/powerpoint/2010/main" val="322824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DD853A-E8F6-4AE4-9701-431DBEE1A7BE}" type="datetimeFigureOut">
              <a:rPr lang="en-GB" smtClean="0"/>
              <a:t>05/01/2020</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163F98C-61BA-4A48-9529-3698CE84ECC8}" type="slidenum">
              <a:rPr lang="en-GB" smtClean="0"/>
              <a:t>‹#›</a:t>
            </a:fld>
            <a:endParaRPr lang="en-GB"/>
          </a:p>
        </p:txBody>
      </p:sp>
    </p:spTree>
    <p:extLst>
      <p:ext uri="{BB962C8B-B14F-4D97-AF65-F5344CB8AC3E}">
        <p14:creationId xmlns:p14="http://schemas.microsoft.com/office/powerpoint/2010/main" val="274474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should</a:t>
            </a:r>
            <a:r>
              <a:rPr lang="en-GB" baseline="0" dirty="0" smtClean="0"/>
              <a:t> fill their heads with knowledge then they can pass tests because the government always know best and that is our purpose….said </a:t>
            </a:r>
            <a:r>
              <a:rPr lang="en-GB" baseline="0" smtClean="0"/>
              <a:t>no Headteacher </a:t>
            </a:r>
            <a:r>
              <a:rPr lang="en-GB" baseline="0" dirty="0" smtClean="0"/>
              <a:t>EVER!</a:t>
            </a:r>
            <a:endParaRPr lang="en-GB" dirty="0" smtClean="0"/>
          </a:p>
          <a:p>
            <a:endParaRPr lang="en-GB" dirty="0" smtClean="0"/>
          </a:p>
          <a:p>
            <a:r>
              <a:rPr lang="en-GB" dirty="0" smtClean="0"/>
              <a:t>Are we teaching children how t</a:t>
            </a:r>
            <a:r>
              <a:rPr lang="en-GB" baseline="0" dirty="0" smtClean="0"/>
              <a:t>o pass a test?  Or to live as productive, compassionate citizens?</a:t>
            </a:r>
            <a:endParaRPr lang="en-GB" dirty="0" smtClean="0"/>
          </a:p>
          <a:p>
            <a:r>
              <a:rPr lang="en-GB" dirty="0" smtClean="0"/>
              <a:t>Do we teach character?</a:t>
            </a:r>
          </a:p>
          <a:p>
            <a:r>
              <a:rPr lang="en-GB" dirty="0" smtClean="0"/>
              <a:t>Or is it</a:t>
            </a:r>
            <a:r>
              <a:rPr lang="en-GB" baseline="0" dirty="0" smtClean="0"/>
              <a:t> a ‘bolt on’ to the curriculum?</a:t>
            </a:r>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1</a:t>
            </a:fld>
            <a:endParaRPr lang="en-GB"/>
          </a:p>
        </p:txBody>
      </p:sp>
    </p:spTree>
    <p:extLst>
      <p:ext uri="{BB962C8B-B14F-4D97-AF65-F5344CB8AC3E}">
        <p14:creationId xmlns:p14="http://schemas.microsoft.com/office/powerpoint/2010/main" val="194782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2</a:t>
            </a:fld>
            <a:endParaRPr lang="en-GB"/>
          </a:p>
        </p:txBody>
      </p:sp>
    </p:spTree>
    <p:extLst>
      <p:ext uri="{BB962C8B-B14F-4D97-AF65-F5344CB8AC3E}">
        <p14:creationId xmlns:p14="http://schemas.microsoft.com/office/powerpoint/2010/main" val="198895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the children in KS2 wanted</a:t>
            </a:r>
            <a:r>
              <a:rPr lang="en-GB" baseline="0" dirty="0" smtClean="0"/>
              <a:t> to highlight the issues around climate change and how we can make small changes in our lives to positively impact the greater cause.  The children pooled together what they thought they already knew as a starting point. They were inspired by Greta – young activist, then did their research based on what they had heard. What was true?  What was myth? They use Blooms to work through their thinking….</a:t>
            </a:r>
          </a:p>
          <a:p>
            <a:r>
              <a:rPr lang="en-GB" baseline="0" dirty="0" smtClean="0"/>
              <a:t>what are the facts…recall the facts, </a:t>
            </a:r>
          </a:p>
          <a:p>
            <a:r>
              <a:rPr lang="en-GB" baseline="0" dirty="0" smtClean="0"/>
              <a:t>Interpreting the information and getting some understanding</a:t>
            </a:r>
          </a:p>
          <a:p>
            <a:r>
              <a:rPr lang="en-GB" baseline="0" dirty="0" smtClean="0"/>
              <a:t>Applying what we know to the world around us and how we live our lives</a:t>
            </a:r>
          </a:p>
          <a:p>
            <a:r>
              <a:rPr lang="en-GB" baseline="0" dirty="0" smtClean="0"/>
              <a:t>Examine more closely – analyse the relationships</a:t>
            </a:r>
          </a:p>
          <a:p>
            <a:r>
              <a:rPr lang="en-GB" baseline="0" dirty="0" smtClean="0"/>
              <a:t>Evaluate the outcomes and make judgements – come to conclusions</a:t>
            </a:r>
          </a:p>
          <a:p>
            <a:r>
              <a:rPr lang="en-GB" baseline="0" dirty="0" smtClean="0"/>
              <a:t>Use this information to encourage CHANGE!</a:t>
            </a:r>
          </a:p>
          <a:p>
            <a:r>
              <a:rPr lang="en-GB" baseline="0" dirty="0" smtClean="0"/>
              <a:t>Find a way to share this with everyone in your community</a:t>
            </a:r>
          </a:p>
          <a:p>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13</a:t>
            </a:fld>
            <a:endParaRPr lang="en-GB"/>
          </a:p>
        </p:txBody>
      </p:sp>
    </p:spTree>
    <p:extLst>
      <p:ext uri="{BB962C8B-B14F-4D97-AF65-F5344CB8AC3E}">
        <p14:creationId xmlns:p14="http://schemas.microsoft.com/office/powerpoint/2010/main" val="393535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Behaviour</a:t>
            </a:r>
            <a:r>
              <a:rPr lang="en-GB" baseline="0" dirty="0" smtClean="0"/>
              <a:t> – children write the behaviour policy</a:t>
            </a:r>
          </a:p>
          <a:p>
            <a:r>
              <a:rPr lang="en-GB" baseline="0" dirty="0" smtClean="0"/>
              <a:t>Marking – children write the policy – see saw</a:t>
            </a:r>
          </a:p>
          <a:p>
            <a:r>
              <a:rPr lang="en-GB" baseline="0" dirty="0" smtClean="0"/>
              <a:t>Loops for learning – children design the medium term planning and final celebration – play, script, music or project outcome.</a:t>
            </a:r>
          </a:p>
          <a:p>
            <a:r>
              <a:rPr lang="en-GB" baseline="0" dirty="0" smtClean="0"/>
              <a:t>Ofsted – if it were Sept19 you would easily be Outstanding.  The children are not normal!  You have a very special place here.</a:t>
            </a:r>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14</a:t>
            </a:fld>
            <a:endParaRPr lang="en-GB"/>
          </a:p>
        </p:txBody>
      </p:sp>
    </p:spTree>
    <p:extLst>
      <p:ext uri="{BB962C8B-B14F-4D97-AF65-F5344CB8AC3E}">
        <p14:creationId xmlns:p14="http://schemas.microsoft.com/office/powerpoint/2010/main" val="98692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send children out of Primary with characteristics which allow them to do whatever they want to do in this world, with the confidence to do it, the resilience for set backs, the curiosity to be life long learners and the humility to play a vital role in society for change.</a:t>
            </a:r>
          </a:p>
          <a:p>
            <a:r>
              <a:rPr lang="en-GB" baseline="0" dirty="0" smtClean="0"/>
              <a:t>What job will they do?  We don’t know but they do not have to decide today!</a:t>
            </a:r>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15</a:t>
            </a:fld>
            <a:endParaRPr lang="en-GB"/>
          </a:p>
        </p:txBody>
      </p:sp>
    </p:spTree>
    <p:extLst>
      <p:ext uri="{BB962C8B-B14F-4D97-AF65-F5344CB8AC3E}">
        <p14:creationId xmlns:p14="http://schemas.microsoft.com/office/powerpoint/2010/main" val="171441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0EB787-D4B5-4282-AB7B-76AE05FB6FFC}"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77940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EB787-D4B5-4282-AB7B-76AE05FB6FFC}"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170952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EB787-D4B5-4282-AB7B-76AE05FB6FFC}"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13283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0EB787-D4B5-4282-AB7B-76AE05FB6FFC}"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396623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EB787-D4B5-4282-AB7B-76AE05FB6FFC}"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51204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0EB787-D4B5-4282-AB7B-76AE05FB6FFC}" type="datetimeFigureOut">
              <a:rPr lang="en-GB" smtClean="0"/>
              <a:t>05/01/2020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99603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0EB787-D4B5-4282-AB7B-76AE05FB6FFC}" type="datetimeFigureOut">
              <a:rPr lang="en-GB" smtClean="0"/>
              <a:t>05/01/2020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124670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0EB787-D4B5-4282-AB7B-76AE05FB6FFC}" type="datetimeFigureOut">
              <a:rPr lang="en-GB" smtClean="0"/>
              <a:t>05/01/2020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69250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EB787-D4B5-4282-AB7B-76AE05FB6FFC}" type="datetimeFigureOut">
              <a:rPr lang="en-GB" smtClean="0"/>
              <a:t>05/01/2020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6655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EB787-D4B5-4282-AB7B-76AE05FB6FFC}" type="datetimeFigureOut">
              <a:rPr lang="en-GB" smtClean="0"/>
              <a:t>05/01/2020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83510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EB787-D4B5-4282-AB7B-76AE05FB6FFC}" type="datetimeFigureOut">
              <a:rPr lang="en-GB" smtClean="0"/>
              <a:t>05/01/2020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177706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40EB787-D4B5-4282-AB7B-76AE05FB6FFC}" type="datetimeFigureOut">
              <a:rPr lang="en-GB" smtClean="0"/>
              <a:t>05/01/2020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CF085B0-3A7E-4467-9410-8E8771BE1FE7}" type="slidenum">
              <a:rPr lang="en-GB" smtClean="0"/>
              <a:t>‹#›</a:t>
            </a:fld>
            <a:endParaRPr lang="en-GB"/>
          </a:p>
        </p:txBody>
      </p:sp>
    </p:spTree>
    <p:extLst>
      <p:ext uri="{BB962C8B-B14F-4D97-AF65-F5344CB8AC3E}">
        <p14:creationId xmlns:p14="http://schemas.microsoft.com/office/powerpoint/2010/main" val="115627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363" y="35699"/>
            <a:ext cx="5829300" cy="1960033"/>
          </a:xfrm>
        </p:spPr>
        <p:txBody>
          <a:bodyPr/>
          <a:lstStyle/>
          <a:p>
            <a:r>
              <a:rPr lang="en-GB" dirty="0"/>
              <a:t>A</a:t>
            </a:r>
            <a:r>
              <a:rPr lang="en-GB" dirty="0" smtClean="0"/>
              <a:t> Character Curriculum</a:t>
            </a:r>
            <a:endParaRPr lang="en-GB" dirty="0"/>
          </a:p>
        </p:txBody>
      </p:sp>
      <p:sp>
        <p:nvSpPr>
          <p:cNvPr id="3" name="Subtitle 2"/>
          <p:cNvSpPr>
            <a:spLocks noGrp="1"/>
          </p:cNvSpPr>
          <p:nvPr>
            <p:ph type="subTitle" idx="1"/>
          </p:nvPr>
        </p:nvSpPr>
        <p:spPr>
          <a:xfrm>
            <a:off x="1196752" y="6300192"/>
            <a:ext cx="4800600" cy="1632181"/>
          </a:xfrm>
        </p:spPr>
        <p:txBody>
          <a:bodyPr>
            <a:normAutofit lnSpcReduction="10000"/>
          </a:bodyPr>
          <a:lstStyle/>
          <a:p>
            <a:r>
              <a:rPr lang="en-GB" dirty="0"/>
              <a:t>J</a:t>
            </a:r>
            <a:r>
              <a:rPr lang="en-GB" dirty="0" smtClean="0"/>
              <a:t>ulie Norman</a:t>
            </a:r>
          </a:p>
          <a:p>
            <a:r>
              <a:rPr lang="en-GB" dirty="0" smtClean="0"/>
              <a:t>Crowcombe &amp; Stogumber Primary Schools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876" y="1413982"/>
            <a:ext cx="3024335" cy="474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2348881" y="8197894"/>
            <a:ext cx="450912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1D2228"/>
                </a:solidFill>
                <a:effectLst/>
                <a:latin typeface="Calibri" panose="020F0502020204030204" pitchFamily="34" charset="0"/>
                <a:ea typeface="Times New Roman" panose="02020603050405020304" pitchFamily="18" charset="0"/>
                <a:cs typeface="Calibri" panose="020F0502020204030204" pitchFamily="34" charset="0"/>
              </a:rPr>
              <a:t>Julie Norman Version 1 05 01 2020</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1D2228"/>
                </a:solidFill>
                <a:effectLst/>
                <a:latin typeface="Calibri" panose="020F0502020204030204" pitchFamily="34" charset="0"/>
                <a:ea typeface="Times New Roman" panose="02020603050405020304" pitchFamily="18" charset="0"/>
                <a:cs typeface="Calibri" panose="020F0502020204030204" pitchFamily="34" charset="0"/>
              </a:rPr>
              <a:t>© Copyright 2019 Julie &amp; Andy Norman.  All Rights Reserved.</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1D2228"/>
                </a:solidFill>
                <a:effectLst/>
                <a:latin typeface="Calibri" panose="020F0502020204030204" pitchFamily="34" charset="0"/>
                <a:ea typeface="Times New Roman" panose="02020603050405020304" pitchFamily="18" charset="0"/>
                <a:cs typeface="Calibri" panose="020F0502020204030204" pitchFamily="34" charset="0"/>
              </a:rPr>
              <a:t>Protected with www.ProtectMyWork.com, Reference Number: 7690020819S023</a:t>
            </a:r>
            <a:endParaRPr kumimoji="0" lang="en-GB"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2" descr="protected-obl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4984" y="8792194"/>
            <a:ext cx="1020763" cy="250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ndy\ANA\Education\Marketing\SOS Main logo green 09 19.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31" y="8283725"/>
            <a:ext cx="1350645" cy="685800"/>
          </a:xfrm>
          <a:prstGeom prst="rect">
            <a:avLst/>
          </a:prstGeom>
          <a:noFill/>
          <a:ln>
            <a:noFill/>
          </a:ln>
        </p:spPr>
      </p:pic>
    </p:spTree>
    <p:extLst>
      <p:ext uri="{BB962C8B-B14F-4D97-AF65-F5344CB8AC3E}">
        <p14:creationId xmlns:p14="http://schemas.microsoft.com/office/powerpoint/2010/main" val="307363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94" y="1187624"/>
            <a:ext cx="6480720" cy="6858000"/>
          </a:xfrm>
          <a:prstGeom prst="rect">
            <a:avLst/>
          </a:prstGeom>
        </p:spPr>
      </p:pic>
      <p:sp>
        <p:nvSpPr>
          <p:cNvPr id="12" name="Rectangle 11"/>
          <p:cNvSpPr/>
          <p:nvPr/>
        </p:nvSpPr>
        <p:spPr>
          <a:xfrm>
            <a:off x="2160187" y="264294"/>
            <a:ext cx="256352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science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82976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395536"/>
            <a:ext cx="6480720" cy="6697854"/>
          </a:xfrm>
          <a:prstGeom prst="rect">
            <a:avLst/>
          </a:prstGeom>
        </p:spPr>
      </p:pic>
    </p:spTree>
    <p:extLst>
      <p:ext uri="{BB962C8B-B14F-4D97-AF65-F5344CB8AC3E}">
        <p14:creationId xmlns:p14="http://schemas.microsoft.com/office/powerpoint/2010/main" val="3306677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04" y="539552"/>
            <a:ext cx="6408712" cy="6678409"/>
          </a:xfrm>
          <a:prstGeom prst="rect">
            <a:avLst/>
          </a:prstGeom>
        </p:spPr>
      </p:pic>
    </p:spTree>
    <p:extLst>
      <p:ext uri="{BB962C8B-B14F-4D97-AF65-F5344CB8AC3E}">
        <p14:creationId xmlns:p14="http://schemas.microsoft.com/office/powerpoint/2010/main" val="321678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906" y="2683329"/>
            <a:ext cx="5832648" cy="1200329"/>
          </a:xfrm>
          <a:prstGeom prst="rect">
            <a:avLst/>
          </a:prstGeom>
          <a:noFill/>
        </p:spPr>
        <p:txBody>
          <a:bodyPr wrap="square" rtlCol="0">
            <a:spAutoFit/>
          </a:bodyPr>
          <a:lstStyle/>
          <a:p>
            <a:pPr algn="ctr"/>
            <a:r>
              <a:rPr lang="en-GB" dirty="0" smtClean="0"/>
              <a:t>Year 1:  Sense of the world, sense of others &amp; sense of self</a:t>
            </a:r>
          </a:p>
          <a:p>
            <a:pPr algn="ctr"/>
            <a:r>
              <a:rPr lang="en-GB" dirty="0" smtClean="0"/>
              <a:t>For all areas of the curriculum such as science, geography, history, (RE), Art, DT, Music, Applied maths, literature, physical education, PSHE, Citizenship, philosophy etc.</a:t>
            </a:r>
            <a:endParaRPr lang="en-GB" dirty="0"/>
          </a:p>
        </p:txBody>
      </p:sp>
      <p:sp>
        <p:nvSpPr>
          <p:cNvPr id="3" name="Rectangle 2"/>
          <p:cNvSpPr/>
          <p:nvPr/>
        </p:nvSpPr>
        <p:spPr>
          <a:xfrm>
            <a:off x="2094779" y="419928"/>
            <a:ext cx="268490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Projects: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TextBox 3"/>
          <p:cNvSpPr txBox="1"/>
          <p:nvPr/>
        </p:nvSpPr>
        <p:spPr>
          <a:xfrm>
            <a:off x="736930" y="1343258"/>
            <a:ext cx="5400600" cy="369332"/>
          </a:xfrm>
          <a:prstGeom prst="rect">
            <a:avLst/>
          </a:prstGeom>
          <a:noFill/>
        </p:spPr>
        <p:txBody>
          <a:bodyPr wrap="square" rtlCol="0">
            <a:spAutoFit/>
          </a:bodyPr>
          <a:lstStyle/>
          <a:p>
            <a:r>
              <a:rPr lang="en-GB" dirty="0" smtClean="0"/>
              <a:t>Take a topics from the world today: Climate change </a:t>
            </a:r>
            <a:r>
              <a:rPr lang="en-GB" dirty="0" err="1" smtClean="0"/>
              <a:t>etc</a:t>
            </a:r>
            <a:endParaRPr lang="en-GB" dirty="0"/>
          </a:p>
        </p:txBody>
      </p:sp>
      <p:sp>
        <p:nvSpPr>
          <p:cNvPr id="5" name="Down Arrow 4"/>
          <p:cNvSpPr/>
          <p:nvPr/>
        </p:nvSpPr>
        <p:spPr>
          <a:xfrm>
            <a:off x="3347220" y="2015716"/>
            <a:ext cx="180020"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177209" y="4938246"/>
            <a:ext cx="4536504" cy="369332"/>
          </a:xfrm>
          <a:prstGeom prst="rect">
            <a:avLst/>
          </a:prstGeom>
          <a:noFill/>
        </p:spPr>
        <p:txBody>
          <a:bodyPr wrap="square" rtlCol="0">
            <a:spAutoFit/>
          </a:bodyPr>
          <a:lstStyle/>
          <a:p>
            <a:r>
              <a:rPr lang="en-GB" dirty="0" smtClean="0"/>
              <a:t>Explicitly teach literacy skills and maths skills</a:t>
            </a:r>
            <a:endParaRPr lang="en-GB" dirty="0"/>
          </a:p>
        </p:txBody>
      </p:sp>
      <p:sp>
        <p:nvSpPr>
          <p:cNvPr id="7" name="TextBox 6"/>
          <p:cNvSpPr txBox="1"/>
          <p:nvPr/>
        </p:nvSpPr>
        <p:spPr>
          <a:xfrm>
            <a:off x="908720" y="6156176"/>
            <a:ext cx="5057021" cy="923330"/>
          </a:xfrm>
          <a:prstGeom prst="rect">
            <a:avLst/>
          </a:prstGeom>
          <a:noFill/>
        </p:spPr>
        <p:txBody>
          <a:bodyPr wrap="square" rtlCol="0">
            <a:spAutoFit/>
          </a:bodyPr>
          <a:lstStyle/>
          <a:p>
            <a:pPr algn="ctr"/>
            <a:r>
              <a:rPr lang="en-GB" dirty="0" smtClean="0"/>
              <a:t>End the term with a huge celebration of learning – information shared through a play, music, artwork, DT and share your message with the world.</a:t>
            </a:r>
            <a:endParaRPr lang="en-GB" dirty="0"/>
          </a:p>
        </p:txBody>
      </p:sp>
      <p:sp>
        <p:nvSpPr>
          <p:cNvPr id="8" name="TextBox 7"/>
          <p:cNvSpPr txBox="1"/>
          <p:nvPr/>
        </p:nvSpPr>
        <p:spPr>
          <a:xfrm>
            <a:off x="1240986" y="7668344"/>
            <a:ext cx="4392488" cy="646331"/>
          </a:xfrm>
          <a:prstGeom prst="rect">
            <a:avLst/>
          </a:prstGeom>
          <a:noFill/>
        </p:spPr>
        <p:txBody>
          <a:bodyPr wrap="square" rtlCol="0">
            <a:spAutoFit/>
          </a:bodyPr>
          <a:lstStyle/>
          <a:p>
            <a:pPr algn="ctr"/>
            <a:r>
              <a:rPr lang="en-GB" dirty="0" smtClean="0"/>
              <a:t>Be an incredible citizen driving a vehicle of knowledge to create change!</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8" y="4148138"/>
            <a:ext cx="2381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398" y="5520794"/>
            <a:ext cx="2381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220" y="7183362"/>
            <a:ext cx="2381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868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658" y="1306273"/>
            <a:ext cx="5994666" cy="5601533"/>
          </a:xfrm>
          <a:prstGeom prst="rect">
            <a:avLst/>
          </a:prstGeom>
        </p:spPr>
        <p:txBody>
          <a:bodyPr wrap="square">
            <a:spAutoFit/>
          </a:bodyPr>
          <a:lstStyle/>
          <a:p>
            <a:r>
              <a:rPr lang="en-GB" sz="2000" dirty="0"/>
              <a:t>How well are children learning the content outlined in the curriculum? How do we know</a:t>
            </a:r>
            <a:r>
              <a:rPr lang="en-GB" sz="2000" dirty="0" smtClean="0"/>
              <a:t>?</a:t>
            </a:r>
          </a:p>
          <a:p>
            <a:endParaRPr lang="en-GB" sz="2000" dirty="0"/>
          </a:p>
          <a:p>
            <a:r>
              <a:rPr lang="en-GB" sz="2000" dirty="0"/>
              <a:t>How well are pupils prepared for their next stage of education or working life? </a:t>
            </a:r>
            <a:endParaRPr lang="en-GB" sz="2000" dirty="0" smtClean="0"/>
          </a:p>
          <a:p>
            <a:endParaRPr lang="en-GB" sz="2000" dirty="0"/>
          </a:p>
          <a:p>
            <a:r>
              <a:rPr lang="en-GB" sz="2000" dirty="0"/>
              <a:t>How do we know our curriculum is having an effect across all pupils, including those who are disadvantaged </a:t>
            </a:r>
            <a:r>
              <a:rPr lang="en-GB" sz="2000" dirty="0" smtClean="0"/>
              <a:t>or have </a:t>
            </a:r>
            <a:r>
              <a:rPr lang="en-GB" sz="2000" dirty="0"/>
              <a:t>low attainment</a:t>
            </a:r>
            <a:r>
              <a:rPr lang="en-GB" sz="2000" dirty="0" smtClean="0"/>
              <a:t>?</a:t>
            </a:r>
          </a:p>
          <a:p>
            <a:endParaRPr lang="en-GB" dirty="0"/>
          </a:p>
          <a:p>
            <a:r>
              <a:rPr lang="en-GB" sz="2000" b="1" dirty="0"/>
              <a:t>For teachers</a:t>
            </a:r>
          </a:p>
          <a:p>
            <a:pPr marL="285750" indent="-285750">
              <a:buFont typeface="Arial" panose="020B0604020202020204" pitchFamily="34" charset="0"/>
              <a:buChar char="•"/>
            </a:pPr>
            <a:r>
              <a:rPr lang="en-GB" sz="2000" dirty="0"/>
              <a:t>How well are key subject knowledge and skills consolidated before moving onto the next topic? How do we know?</a:t>
            </a:r>
          </a:p>
          <a:p>
            <a:pPr marL="285750" indent="-285750">
              <a:buFont typeface="Arial" panose="020B0604020202020204" pitchFamily="34" charset="0"/>
              <a:buChar char="•"/>
            </a:pPr>
            <a:r>
              <a:rPr lang="en-GB" sz="2000" dirty="0"/>
              <a:t>How well-developed are pupils’ learning habits and learning skills? How do we know?</a:t>
            </a:r>
          </a:p>
          <a:p>
            <a:pPr marL="285750" indent="-285750">
              <a:buFont typeface="Arial" panose="020B0604020202020204" pitchFamily="34" charset="0"/>
              <a:buChar char="•"/>
            </a:pPr>
            <a:r>
              <a:rPr lang="en-GB" sz="2000" dirty="0"/>
              <a:t>How do we use evidence of pupils’ learning to feed into our planning and adaptation of the curriculum?</a:t>
            </a:r>
          </a:p>
        </p:txBody>
      </p:sp>
      <p:sp>
        <p:nvSpPr>
          <p:cNvPr id="3" name="Rectangle 2"/>
          <p:cNvSpPr/>
          <p:nvPr/>
        </p:nvSpPr>
        <p:spPr>
          <a:xfrm>
            <a:off x="2099893" y="349373"/>
            <a:ext cx="249619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Impact?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535956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9603" y="268332"/>
            <a:ext cx="6336704" cy="3037261"/>
            <a:chOff x="-946150" y="179513"/>
            <a:chExt cx="8750300" cy="3992438"/>
          </a:xfrm>
        </p:grpSpPr>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8900"/>
            <a:stretch/>
          </p:blipFill>
          <p:spPr bwMode="auto">
            <a:xfrm>
              <a:off x="-946150" y="179513"/>
              <a:ext cx="8750300" cy="399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rot="21301352">
              <a:off x="-714697" y="1575551"/>
              <a:ext cx="3255113" cy="849593"/>
            </a:xfrm>
            <a:prstGeom prst="rect">
              <a:avLst/>
            </a:prstGeom>
            <a:noFill/>
          </p:spPr>
          <p:txBody>
            <a:bodyPr wrap="squar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knowledge</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pic>
        <p:nvPicPr>
          <p:cNvPr id="512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18" t="11812" r="21361" b="26078"/>
          <a:stretch/>
        </p:blipFill>
        <p:spPr bwMode="auto">
          <a:xfrm>
            <a:off x="3933056" y="1264708"/>
            <a:ext cx="570640" cy="45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43544" y="3305593"/>
            <a:ext cx="5421228" cy="2369880"/>
          </a:xfrm>
          <a:prstGeom prst="rect">
            <a:avLst/>
          </a:prstGeom>
          <a:noFill/>
        </p:spPr>
        <p:txBody>
          <a:bodyPr wrap="none" lIns="91440" tIns="45720" rIns="91440" bIns="45720">
            <a:spAutoFit/>
          </a:bodyPr>
          <a:lstStyle/>
          <a:p>
            <a:pPr algn="ctr"/>
            <a:r>
              <a:rPr lang="en-U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Now we are:</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Composers of our </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wn future!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130"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8537" t="79359" r="73662"/>
          <a:stretch/>
        </p:blipFill>
        <p:spPr bwMode="auto">
          <a:xfrm>
            <a:off x="198534" y="4842198"/>
            <a:ext cx="1200150"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77508" t="79315" r="5539" b="209"/>
          <a:stretch/>
        </p:blipFill>
        <p:spPr bwMode="auto">
          <a:xfrm>
            <a:off x="5407081" y="4842198"/>
            <a:ext cx="1143001" cy="167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17678" t="34982" r="19595" b="36049"/>
          <a:stretch/>
        </p:blipFill>
        <p:spPr bwMode="auto">
          <a:xfrm>
            <a:off x="1156277" y="5890916"/>
            <a:ext cx="4229100" cy="236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23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2" y="683568"/>
            <a:ext cx="6741368" cy="81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428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671" y="251520"/>
            <a:ext cx="6111665" cy="5447645"/>
          </a:xfrm>
          <a:prstGeom prst="rect">
            <a:avLst/>
          </a:prstGeom>
          <a:noFill/>
        </p:spPr>
        <p:txBody>
          <a:bodyPr wrap="square" rtlCol="0">
            <a:spAutoFit/>
          </a:bodyPr>
          <a:lstStyle/>
          <a:p>
            <a:r>
              <a:rPr lang="en-GB" sz="2000" i="1" dirty="0" smtClean="0"/>
              <a:t>These aims rely on:</a:t>
            </a:r>
          </a:p>
          <a:p>
            <a:endParaRPr lang="en-GB" dirty="0"/>
          </a:p>
          <a:p>
            <a:pPr algn="ctr"/>
            <a:r>
              <a:rPr lang="en-GB" sz="2000" dirty="0" smtClean="0"/>
              <a:t>The teacher!</a:t>
            </a:r>
          </a:p>
          <a:p>
            <a:endParaRPr lang="en-GB" sz="2000" dirty="0"/>
          </a:p>
          <a:p>
            <a:pPr marL="342900" indent="-342900">
              <a:lnSpc>
                <a:spcPct val="150000"/>
              </a:lnSpc>
              <a:buFont typeface="+mj-lt"/>
              <a:buAutoNum type="arabicPeriod"/>
            </a:pPr>
            <a:r>
              <a:rPr lang="en-GB" sz="2000" dirty="0" smtClean="0"/>
              <a:t>Lessons plans showing ways of working in class, having a bond and love for the children, being creative thinkers and planning investigative lessons….</a:t>
            </a:r>
          </a:p>
          <a:p>
            <a:pPr marL="342900" indent="-342900">
              <a:lnSpc>
                <a:spcPct val="150000"/>
              </a:lnSpc>
              <a:buFont typeface="+mj-lt"/>
              <a:buAutoNum type="arabicPeriod"/>
            </a:pPr>
            <a:r>
              <a:rPr lang="en-GB" sz="2000" dirty="0" smtClean="0"/>
              <a:t>If we are to remove workload then we cannot micro manage teachers and pull in lesson plans every week or tell teachers HOW to teach so they can become Outstanding…..</a:t>
            </a:r>
          </a:p>
          <a:p>
            <a:pPr>
              <a:lnSpc>
                <a:spcPct val="150000"/>
              </a:lnSpc>
            </a:pPr>
            <a:endParaRPr lang="en-GB" sz="2000" dirty="0"/>
          </a:p>
          <a:p>
            <a:pPr>
              <a:lnSpc>
                <a:spcPct val="150000"/>
              </a:lnSpc>
            </a:pPr>
            <a:r>
              <a:rPr lang="en-GB" sz="2000" dirty="0" smtClean="0"/>
              <a:t>Therefore, these become a </a:t>
            </a:r>
            <a:r>
              <a:rPr lang="en-GB" sz="2000" b="1" dirty="0" smtClean="0"/>
              <a:t>‘bolt on’ </a:t>
            </a:r>
            <a:r>
              <a:rPr lang="en-GB" sz="2000" dirty="0" smtClean="0"/>
              <a:t>to the curriculum.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7503" y="5585701"/>
            <a:ext cx="2520280" cy="303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rot="19187918">
            <a:off x="335126" y="6471441"/>
            <a:ext cx="3556679" cy="1446550"/>
          </a:xfrm>
          <a:prstGeom prst="rect">
            <a:avLst/>
          </a:prstGeom>
          <a:noFill/>
        </p:spPr>
        <p:txBody>
          <a:bodyPr wrap="non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Time to</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turn it</a:t>
            </a:r>
          </a:p>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 it’s head?</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46872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670" y="731574"/>
            <a:ext cx="6138682" cy="5909310"/>
          </a:xfrm>
          <a:prstGeom prst="rect">
            <a:avLst/>
          </a:prstGeom>
          <a:noFill/>
        </p:spPr>
        <p:txBody>
          <a:bodyPr wrap="square" rtlCol="0">
            <a:spAutoFit/>
          </a:bodyPr>
          <a:lstStyle/>
          <a:p>
            <a:r>
              <a:rPr lang="en-GB" sz="2000" dirty="0" smtClean="0"/>
              <a:t>‘</a:t>
            </a:r>
            <a:r>
              <a:rPr lang="en-GB" sz="2000" b="1" dirty="0" smtClean="0"/>
              <a:t>Composers of our own future’?        Are we?</a:t>
            </a:r>
          </a:p>
          <a:p>
            <a:endParaRPr lang="en-GB" sz="2000" dirty="0"/>
          </a:p>
          <a:p>
            <a:r>
              <a:rPr lang="en-GB" sz="2000" dirty="0" smtClean="0"/>
              <a:t>If we teach children facts and how to remember them are we preparing them for their future?</a:t>
            </a:r>
          </a:p>
          <a:p>
            <a:endParaRPr lang="en-GB" sz="2000" dirty="0"/>
          </a:p>
          <a:p>
            <a:r>
              <a:rPr lang="en-GB" sz="2000" dirty="0" smtClean="0"/>
              <a:t>If so, what future are we preparing them for exactly?</a:t>
            </a:r>
          </a:p>
          <a:p>
            <a:endParaRPr lang="en-GB" sz="2000" dirty="0"/>
          </a:p>
          <a:p>
            <a:r>
              <a:rPr lang="en-GB" sz="2000" dirty="0" smtClean="0"/>
              <a:t>What are they learning that will help in their jobs in 10-20years time?</a:t>
            </a:r>
          </a:p>
          <a:p>
            <a:endParaRPr lang="en-GB" sz="2000" dirty="0" smtClean="0"/>
          </a:p>
          <a:p>
            <a:r>
              <a:rPr lang="en-GB" sz="2000" u="sng" dirty="0" smtClean="0"/>
              <a:t>Can you answer these questions:</a:t>
            </a:r>
            <a:endParaRPr lang="en-GB" sz="2000" dirty="0" smtClean="0"/>
          </a:p>
          <a:p>
            <a:endParaRPr lang="en-GB" sz="2000" dirty="0" smtClean="0"/>
          </a:p>
          <a:p>
            <a:endParaRPr lang="en-GB" sz="2000" dirty="0"/>
          </a:p>
          <a:p>
            <a:endParaRPr lang="en-GB" sz="2000" dirty="0" smtClean="0"/>
          </a:p>
          <a:p>
            <a:endParaRPr lang="en-GB" sz="2000" dirty="0"/>
          </a:p>
          <a:p>
            <a:endParaRPr lang="en-GB" sz="2000" dirty="0"/>
          </a:p>
          <a:p>
            <a:r>
              <a:rPr lang="en-GB" sz="2000" dirty="0" smtClean="0"/>
              <a:t>If we don’t know the answer to these questions then how do we prepare them for a rapidly changing world?</a:t>
            </a:r>
          </a:p>
          <a:p>
            <a:endParaRPr lang="en-GB" u="sng" dirty="0"/>
          </a:p>
        </p:txBody>
      </p:sp>
      <p:sp>
        <p:nvSpPr>
          <p:cNvPr id="3" name="TextBox 2"/>
          <p:cNvSpPr txBox="1"/>
          <p:nvPr/>
        </p:nvSpPr>
        <p:spPr>
          <a:xfrm>
            <a:off x="1313765" y="4470375"/>
            <a:ext cx="4428492" cy="923330"/>
          </a:xfrm>
          <a:prstGeom prst="rect">
            <a:avLst/>
          </a:prstGeom>
          <a:noFill/>
        </p:spPr>
        <p:txBody>
          <a:bodyPr wrap="square" rtlCol="0">
            <a:spAutoFit/>
          </a:bodyPr>
          <a:lstStyle/>
          <a:p>
            <a:r>
              <a:rPr lang="en-GB" dirty="0" smtClean="0"/>
              <a:t>What jobs are they going to be doing?</a:t>
            </a:r>
          </a:p>
          <a:p>
            <a:r>
              <a:rPr lang="en-GB" dirty="0" smtClean="0"/>
              <a:t>What business will they be involved in ?</a:t>
            </a:r>
          </a:p>
          <a:p>
            <a:r>
              <a:rPr lang="en-GB" dirty="0" smtClean="0"/>
              <a:t>What technology will they be using?</a:t>
            </a:r>
          </a:p>
        </p:txBody>
      </p:sp>
      <p:sp>
        <p:nvSpPr>
          <p:cNvPr id="4" name="TextBox 3"/>
          <p:cNvSpPr txBox="1"/>
          <p:nvPr/>
        </p:nvSpPr>
        <p:spPr>
          <a:xfrm>
            <a:off x="692694" y="6738337"/>
            <a:ext cx="5472609" cy="707886"/>
          </a:xfrm>
          <a:prstGeom prst="rect">
            <a:avLst/>
          </a:prstGeom>
          <a:noFill/>
        </p:spPr>
        <p:txBody>
          <a:bodyPr wrap="square" rtlCol="0">
            <a:spAutoFit/>
          </a:bodyPr>
          <a:lstStyle/>
          <a:p>
            <a:r>
              <a:rPr lang="en-GB" sz="4000" dirty="0" smtClean="0">
                <a:solidFill>
                  <a:srgbClr val="00B050"/>
                </a:solidFill>
                <a:latin typeface="Comic Sans MS" panose="030F0702030302020204" pitchFamily="66" charset="0"/>
              </a:rPr>
              <a:t>We change the aims!!!</a:t>
            </a:r>
            <a:endParaRPr lang="en-GB" sz="40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2484065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404664" y="539552"/>
            <a:ext cx="5454606" cy="684465"/>
          </a:xfrm>
          <a:prstGeom prst="wedgeRoundRectCallout">
            <a:avLst>
              <a:gd name="adj1" fmla="val 6048"/>
              <a:gd name="adj2" fmla="val 1205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857" y="1956825"/>
            <a:ext cx="2099072" cy="463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5346" y="635561"/>
            <a:ext cx="5939998" cy="646331"/>
          </a:xfrm>
          <a:prstGeom prst="rect">
            <a:avLst/>
          </a:prstGeom>
          <a:noFill/>
        </p:spPr>
        <p:txBody>
          <a:bodyPr wrap="square" rtlCol="0">
            <a:spAutoFit/>
          </a:bodyPr>
          <a:lstStyle/>
          <a:p>
            <a:r>
              <a:rPr lang="en-GB" dirty="0" smtClean="0">
                <a:solidFill>
                  <a:schemeClr val="bg1"/>
                </a:solidFill>
              </a:rPr>
              <a:t>Hi, I’m 5.  I want to be prepared to go for the best job </a:t>
            </a:r>
          </a:p>
          <a:p>
            <a:r>
              <a:rPr lang="en-GB" dirty="0" smtClean="0">
                <a:solidFill>
                  <a:schemeClr val="bg1"/>
                </a:solidFill>
              </a:rPr>
              <a:t>on offer in 2045.</a:t>
            </a:r>
            <a:endParaRPr lang="en-GB" dirty="0">
              <a:solidFill>
                <a:schemeClr val="bg1"/>
              </a:solidFill>
            </a:endParaRPr>
          </a:p>
        </p:txBody>
      </p:sp>
      <p:sp>
        <p:nvSpPr>
          <p:cNvPr id="3" name="Rounded Rectangular Callout 2"/>
          <p:cNvSpPr/>
          <p:nvPr/>
        </p:nvSpPr>
        <p:spPr>
          <a:xfrm>
            <a:off x="512676" y="2459765"/>
            <a:ext cx="1458162" cy="1536171"/>
          </a:xfrm>
          <a:prstGeom prst="wedgeRoundRectCallout">
            <a:avLst>
              <a:gd name="adj1" fmla="val 86057"/>
              <a:gd name="adj2" fmla="val 168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technology can I use in class to help me?</a:t>
            </a:r>
            <a:endParaRPr lang="en-GB" dirty="0"/>
          </a:p>
        </p:txBody>
      </p:sp>
      <p:sp>
        <p:nvSpPr>
          <p:cNvPr id="6" name="Rounded Rectangular Callout 5"/>
          <p:cNvSpPr/>
          <p:nvPr/>
        </p:nvSpPr>
        <p:spPr>
          <a:xfrm>
            <a:off x="4817613" y="5473563"/>
            <a:ext cx="1458162" cy="1536171"/>
          </a:xfrm>
          <a:prstGeom prst="wedgeRoundRectCallout">
            <a:avLst>
              <a:gd name="adj1" fmla="val -89243"/>
              <a:gd name="adj2" fmla="val -102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kind of job will be on offer for me?</a:t>
            </a:r>
            <a:endParaRPr lang="en-GB" dirty="0"/>
          </a:p>
        </p:txBody>
      </p:sp>
      <p:sp>
        <p:nvSpPr>
          <p:cNvPr id="7" name="Rounded Rectangular Callout 6"/>
          <p:cNvSpPr/>
          <p:nvPr/>
        </p:nvSpPr>
        <p:spPr>
          <a:xfrm>
            <a:off x="4725144" y="2436178"/>
            <a:ext cx="1458162" cy="1536171"/>
          </a:xfrm>
          <a:prstGeom prst="wedgeRoundRectCallout">
            <a:avLst>
              <a:gd name="adj1" fmla="val -112759"/>
              <a:gd name="adj2" fmla="val 276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will I know what businesses will want from me?</a:t>
            </a:r>
            <a:endParaRPr lang="en-GB" dirty="0"/>
          </a:p>
        </p:txBody>
      </p:sp>
      <p:sp>
        <p:nvSpPr>
          <p:cNvPr id="8" name="Rounded Rectangular Callout 7"/>
          <p:cNvSpPr/>
          <p:nvPr/>
        </p:nvSpPr>
        <p:spPr>
          <a:xfrm>
            <a:off x="380306" y="5464354"/>
            <a:ext cx="1458162" cy="1536171"/>
          </a:xfrm>
          <a:prstGeom prst="wedgeRoundRectCallout">
            <a:avLst>
              <a:gd name="adj1" fmla="val 91045"/>
              <a:gd name="adj2" fmla="val -878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knowledge do I need?</a:t>
            </a:r>
            <a:endParaRPr lang="en-GB" dirty="0"/>
          </a:p>
        </p:txBody>
      </p:sp>
    </p:spTree>
    <p:extLst>
      <p:ext uri="{BB962C8B-B14F-4D97-AF65-F5344CB8AC3E}">
        <p14:creationId xmlns:p14="http://schemas.microsoft.com/office/powerpoint/2010/main" val="2544194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652" y="1740457"/>
            <a:ext cx="6372708" cy="4247317"/>
          </a:xfrm>
          <a:prstGeom prst="rect">
            <a:avLst/>
          </a:prstGeom>
        </p:spPr>
        <p:txBody>
          <a:bodyPr wrap="square">
            <a:spAutoFit/>
          </a:bodyPr>
          <a:lstStyle/>
          <a:p>
            <a:r>
              <a:rPr lang="en-GB" dirty="0"/>
              <a:t>What are our curriculum objectives? What do we want pupils to be able to know and do by the time they leave</a:t>
            </a:r>
            <a:r>
              <a:rPr lang="en-GB" dirty="0" smtClean="0"/>
              <a:t>?</a:t>
            </a:r>
          </a:p>
          <a:p>
            <a:endParaRPr lang="en-GB" dirty="0"/>
          </a:p>
          <a:p>
            <a:r>
              <a:rPr lang="en-GB" dirty="0"/>
              <a:t>How does our curriculum plan set out the sequence and structure of how </a:t>
            </a:r>
            <a:r>
              <a:rPr lang="en-GB" dirty="0" smtClean="0"/>
              <a:t>we will </a:t>
            </a:r>
            <a:r>
              <a:rPr lang="en-GB" dirty="0"/>
              <a:t>implement it</a:t>
            </a:r>
            <a:r>
              <a:rPr lang="en-GB" dirty="0" smtClean="0"/>
              <a:t>?</a:t>
            </a:r>
          </a:p>
          <a:p>
            <a:endParaRPr lang="en-GB" dirty="0"/>
          </a:p>
          <a:p>
            <a:r>
              <a:rPr lang="en-GB" dirty="0"/>
              <a:t>How does our curriculum reflect national policy (for example, British values, or PSHE</a:t>
            </a:r>
            <a:r>
              <a:rPr lang="en-GB" dirty="0" smtClean="0"/>
              <a:t>)?</a:t>
            </a:r>
          </a:p>
          <a:p>
            <a:endParaRPr lang="en-GB" dirty="0"/>
          </a:p>
          <a:p>
            <a:r>
              <a:rPr lang="en-GB" dirty="0"/>
              <a:t>How does it cater for disadvantaged and minority groups? How do we make sure these pupils aren't 'shut </a:t>
            </a:r>
            <a:r>
              <a:rPr lang="en-GB" dirty="0" smtClean="0"/>
              <a:t>out‘ of </a:t>
            </a:r>
            <a:r>
              <a:rPr lang="en-GB" dirty="0"/>
              <a:t>pursuing subjects they wish to study because of too sharp a focus on exam results</a:t>
            </a:r>
            <a:r>
              <a:rPr lang="en-GB" dirty="0" smtClean="0"/>
              <a:t>?</a:t>
            </a:r>
          </a:p>
          <a:p>
            <a:endParaRPr lang="en-GB" dirty="0"/>
          </a:p>
          <a:p>
            <a:r>
              <a:rPr lang="en-GB" dirty="0"/>
              <a:t>To what extent have we made the objectives clear? Does everybody know them?</a:t>
            </a:r>
          </a:p>
        </p:txBody>
      </p:sp>
      <p:sp>
        <p:nvSpPr>
          <p:cNvPr id="3" name="Rectangle 2"/>
          <p:cNvSpPr/>
          <p:nvPr/>
        </p:nvSpPr>
        <p:spPr>
          <a:xfrm>
            <a:off x="2325112" y="475687"/>
            <a:ext cx="224087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570486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655" y="467544"/>
            <a:ext cx="5904656" cy="84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6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658" y="1925122"/>
            <a:ext cx="6210690" cy="5016758"/>
          </a:xfrm>
          <a:prstGeom prst="rect">
            <a:avLst/>
          </a:prstGeom>
        </p:spPr>
        <p:txBody>
          <a:bodyPr wrap="square">
            <a:spAutoFit/>
          </a:bodyPr>
          <a:lstStyle/>
          <a:p>
            <a:r>
              <a:rPr lang="en-GB" sz="2000" dirty="0"/>
              <a:t>How does our current curriculum match our intention </a:t>
            </a:r>
            <a:r>
              <a:rPr lang="en-GB" sz="2000" dirty="0" smtClean="0"/>
              <a:t>?</a:t>
            </a:r>
          </a:p>
          <a:p>
            <a:endParaRPr lang="en-GB" sz="2000" dirty="0"/>
          </a:p>
          <a:p>
            <a:r>
              <a:rPr lang="en-GB" sz="2000" dirty="0"/>
              <a:t>What subjects are we not teaching</a:t>
            </a:r>
            <a:r>
              <a:rPr lang="en-GB" sz="2000" dirty="0" smtClean="0"/>
              <a:t>?</a:t>
            </a:r>
          </a:p>
          <a:p>
            <a:endParaRPr lang="en-GB" sz="2000" dirty="0"/>
          </a:p>
          <a:p>
            <a:r>
              <a:rPr lang="en-GB" sz="2000" dirty="0"/>
              <a:t>How do the subjects we are teaching join together? What cross-curricular links are there (in particular in </a:t>
            </a:r>
            <a:r>
              <a:rPr lang="en-GB" sz="2000" dirty="0" smtClean="0"/>
              <a:t>the development </a:t>
            </a:r>
            <a:r>
              <a:rPr lang="en-GB" sz="2000" dirty="0"/>
              <a:t>of literacy and numeracy</a:t>
            </a:r>
            <a:r>
              <a:rPr lang="en-GB" sz="2000" dirty="0" smtClean="0"/>
              <a:t>)?</a:t>
            </a:r>
          </a:p>
          <a:p>
            <a:endParaRPr lang="en-GB" sz="2000" dirty="0"/>
          </a:p>
          <a:p>
            <a:r>
              <a:rPr lang="en-GB" sz="2000" dirty="0"/>
              <a:t>How are we encouraging progression as pupils move through the school</a:t>
            </a:r>
            <a:r>
              <a:rPr lang="en-GB" sz="2000" dirty="0" smtClean="0"/>
              <a:t>?</a:t>
            </a:r>
          </a:p>
          <a:p>
            <a:endParaRPr lang="en-GB" sz="2000" dirty="0"/>
          </a:p>
          <a:p>
            <a:r>
              <a:rPr lang="en-GB" sz="2000" dirty="0"/>
              <a:t>How do we differentiate our curriculum for different ability groups</a:t>
            </a:r>
            <a:r>
              <a:rPr lang="en-GB" sz="2000" dirty="0" smtClean="0"/>
              <a:t>?</a:t>
            </a:r>
          </a:p>
          <a:p>
            <a:endParaRPr lang="en-GB" sz="2000" dirty="0"/>
          </a:p>
          <a:p>
            <a:r>
              <a:rPr lang="en-GB" sz="2000" dirty="0"/>
              <a:t>Are subjects staffed appropriately? Are staff trained? Do subjects have adequate time and other resources?</a:t>
            </a:r>
          </a:p>
        </p:txBody>
      </p:sp>
      <p:sp>
        <p:nvSpPr>
          <p:cNvPr id="3" name="Rectangle 2"/>
          <p:cNvSpPr/>
          <p:nvPr/>
        </p:nvSpPr>
        <p:spPr>
          <a:xfrm>
            <a:off x="839724" y="443541"/>
            <a:ext cx="514083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Implementation?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370056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50590" y="1907704"/>
            <a:ext cx="5832648" cy="11541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a:effectLst/>
                <a:latin typeface="Calibri"/>
                <a:ea typeface="Calibri"/>
                <a:cs typeface="Times New Roman"/>
              </a:rPr>
              <a:t>Intellectual and Informed Character</a:t>
            </a:r>
            <a:endParaRPr lang="en-GB" sz="2000" dirty="0">
              <a:effectLst/>
              <a:latin typeface="Calibri"/>
              <a:ea typeface="Calibri"/>
              <a:cs typeface="Times New Roman"/>
            </a:endParaRPr>
          </a:p>
          <a:p>
            <a:pPr algn="ctr">
              <a:lnSpc>
                <a:spcPct val="115000"/>
              </a:lnSpc>
              <a:spcAft>
                <a:spcPts val="0"/>
              </a:spcAft>
            </a:pPr>
            <a:r>
              <a:rPr lang="en-GB" sz="2000" b="1" dirty="0">
                <a:solidFill>
                  <a:srgbClr val="FF0000"/>
                </a:solidFill>
                <a:effectLst/>
                <a:latin typeface="Calibri"/>
                <a:ea typeface="Calibri"/>
                <a:cs typeface="Times New Roman"/>
              </a:rPr>
              <a:t>A Sense of the World</a:t>
            </a:r>
            <a:endParaRPr lang="en-GB" sz="2000" dirty="0">
              <a:solidFill>
                <a:srgbClr val="FF0000"/>
              </a:solidFill>
              <a:effectLst/>
              <a:latin typeface="Calibri"/>
              <a:ea typeface="Calibri"/>
              <a:cs typeface="Times New Roman"/>
            </a:endParaRPr>
          </a:p>
          <a:p>
            <a:pPr algn="ctr">
              <a:lnSpc>
                <a:spcPct val="115000"/>
              </a:lnSpc>
              <a:spcAft>
                <a:spcPts val="0"/>
              </a:spcAft>
            </a:pPr>
            <a:r>
              <a:rPr lang="en-GB" sz="2000" b="1" dirty="0">
                <a:effectLst/>
                <a:latin typeface="Calibri"/>
                <a:ea typeface="Calibri"/>
                <a:cs typeface="Times New Roman"/>
              </a:rPr>
              <a:t>(Awe, wonder and Enquiry)</a:t>
            </a:r>
            <a:endParaRPr lang="en-GB" sz="2000" dirty="0">
              <a:effectLst/>
              <a:latin typeface="Calibri"/>
              <a:ea typeface="Calibri"/>
              <a:cs typeface="Times New Roman"/>
            </a:endParaRPr>
          </a:p>
        </p:txBody>
      </p:sp>
      <p:sp>
        <p:nvSpPr>
          <p:cNvPr id="3" name="Text Box 2"/>
          <p:cNvSpPr txBox="1">
            <a:spLocks noChangeArrowheads="1"/>
          </p:cNvSpPr>
          <p:nvPr/>
        </p:nvSpPr>
        <p:spPr bwMode="auto">
          <a:xfrm>
            <a:off x="525066" y="3465513"/>
            <a:ext cx="5832648" cy="8002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a:effectLst/>
                <a:latin typeface="Calibri"/>
                <a:ea typeface="Calibri"/>
                <a:cs typeface="Times New Roman"/>
              </a:rPr>
              <a:t>Developmental Character</a:t>
            </a:r>
            <a:endParaRPr lang="en-GB" sz="2000" dirty="0">
              <a:effectLst/>
              <a:latin typeface="Calibri"/>
              <a:ea typeface="Calibri"/>
              <a:cs typeface="Times New Roman"/>
            </a:endParaRPr>
          </a:p>
          <a:p>
            <a:pPr algn="ctr">
              <a:lnSpc>
                <a:spcPct val="115000"/>
              </a:lnSpc>
              <a:spcAft>
                <a:spcPts val="0"/>
              </a:spcAft>
            </a:pPr>
            <a:r>
              <a:rPr lang="en-GB" sz="2000" b="1" dirty="0">
                <a:solidFill>
                  <a:srgbClr val="FF0000"/>
                </a:solidFill>
                <a:effectLst/>
                <a:latin typeface="Calibri"/>
                <a:ea typeface="Calibri"/>
                <a:cs typeface="Times New Roman"/>
              </a:rPr>
              <a:t>A Sense of Self</a:t>
            </a:r>
            <a:endParaRPr lang="en-GB" sz="2000" dirty="0">
              <a:solidFill>
                <a:srgbClr val="FF0000"/>
              </a:solidFill>
              <a:effectLst/>
              <a:latin typeface="Calibri"/>
              <a:ea typeface="Calibri"/>
              <a:cs typeface="Times New Roman"/>
            </a:endParaRPr>
          </a:p>
        </p:txBody>
      </p:sp>
      <p:sp>
        <p:nvSpPr>
          <p:cNvPr id="4" name="Text Box 2"/>
          <p:cNvSpPr txBox="1">
            <a:spLocks noChangeArrowheads="1"/>
          </p:cNvSpPr>
          <p:nvPr/>
        </p:nvSpPr>
        <p:spPr bwMode="auto">
          <a:xfrm>
            <a:off x="525066" y="4739123"/>
            <a:ext cx="5832647" cy="8002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a:effectLst/>
                <a:latin typeface="Calibri"/>
                <a:ea typeface="Calibri"/>
                <a:cs typeface="Times New Roman"/>
              </a:rPr>
              <a:t>Moral and Spiritual Character</a:t>
            </a:r>
            <a:endParaRPr lang="en-GB" sz="2000" dirty="0">
              <a:effectLst/>
              <a:latin typeface="Calibri"/>
              <a:ea typeface="Calibri"/>
              <a:cs typeface="Times New Roman"/>
            </a:endParaRPr>
          </a:p>
          <a:p>
            <a:pPr algn="ctr">
              <a:lnSpc>
                <a:spcPct val="115000"/>
              </a:lnSpc>
              <a:spcAft>
                <a:spcPts val="0"/>
              </a:spcAft>
            </a:pPr>
            <a:r>
              <a:rPr lang="en-GB" sz="2000" b="1" dirty="0">
                <a:solidFill>
                  <a:srgbClr val="FF0000"/>
                </a:solidFill>
                <a:effectLst/>
                <a:latin typeface="Calibri"/>
                <a:ea typeface="Calibri"/>
                <a:cs typeface="Times New Roman"/>
              </a:rPr>
              <a:t>A Sense of Others</a:t>
            </a:r>
            <a:endParaRPr lang="en-GB" sz="2000" dirty="0">
              <a:solidFill>
                <a:srgbClr val="FF0000"/>
              </a:solidFill>
              <a:effectLst/>
              <a:latin typeface="Calibri"/>
              <a:ea typeface="Calibri"/>
              <a:cs typeface="Times New Roman"/>
            </a:endParaRPr>
          </a:p>
        </p:txBody>
      </p:sp>
      <p:sp>
        <p:nvSpPr>
          <p:cNvPr id="5" name="TextBox 4"/>
          <p:cNvSpPr txBox="1"/>
          <p:nvPr/>
        </p:nvSpPr>
        <p:spPr>
          <a:xfrm>
            <a:off x="1738722" y="611560"/>
            <a:ext cx="3456384" cy="1015663"/>
          </a:xfrm>
          <a:prstGeom prst="rect">
            <a:avLst/>
          </a:prstGeom>
          <a:noFill/>
        </p:spPr>
        <p:txBody>
          <a:bodyPr wrap="square" rtlCol="0">
            <a:spAutoFit/>
          </a:bodyPr>
          <a:lstStyle/>
          <a:p>
            <a:pPr algn="ctr"/>
            <a:r>
              <a:rPr lang="en-GB" sz="6000" dirty="0" smtClean="0">
                <a:solidFill>
                  <a:srgbClr val="0070C0"/>
                </a:solidFill>
              </a:rPr>
              <a:t>Subjects:</a:t>
            </a:r>
            <a:endParaRPr lang="en-GB" sz="6000" dirty="0">
              <a:solidFill>
                <a:srgbClr val="0070C0"/>
              </a:solidFill>
            </a:endParaRPr>
          </a:p>
        </p:txBody>
      </p:sp>
    </p:spTree>
    <p:extLst>
      <p:ext uri="{BB962C8B-B14F-4D97-AF65-F5344CB8AC3E}">
        <p14:creationId xmlns:p14="http://schemas.microsoft.com/office/powerpoint/2010/main" val="3215368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5657</TotalTime>
  <Words>1112</Words>
  <Application>Microsoft Office PowerPoint</Application>
  <PresentationFormat>On-screen Show (4:3)</PresentationFormat>
  <Paragraphs>118</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Office Theme</vt:lpstr>
      <vt:lpstr>A Character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Character Curriculum</dc:title>
  <dc:creator>Julie Norman</dc:creator>
  <cp:lastModifiedBy>Andy Norman</cp:lastModifiedBy>
  <cp:revision>25</cp:revision>
  <cp:lastPrinted>2019-07-01T08:41:30Z</cp:lastPrinted>
  <dcterms:created xsi:type="dcterms:W3CDTF">2019-06-27T11:36:42Z</dcterms:created>
  <dcterms:modified xsi:type="dcterms:W3CDTF">2020-01-05T20:06:59Z</dcterms:modified>
</cp:coreProperties>
</file>