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58" r:id="rId3"/>
    <p:sldId id="260" r:id="rId4"/>
    <p:sldId id="261" r:id="rId5"/>
    <p:sldId id="267" r:id="rId6"/>
    <p:sldId id="268" r:id="rId7"/>
    <p:sldId id="271" r:id="rId8"/>
    <p:sldId id="272" r:id="rId9"/>
    <p:sldId id="262" r:id="rId10"/>
    <p:sldId id="263" r:id="rId11"/>
    <p:sldId id="264" r:id="rId12"/>
    <p:sldId id="265" r:id="rId13"/>
    <p:sldId id="269" r:id="rId14"/>
    <p:sldId id="270" r:id="rId15"/>
  </p:sldIdLst>
  <p:sldSz cx="12192000" cy="6858000"/>
  <p:notesSz cx="10018713" cy="6886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C7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7340D-461F-4FC1-9657-316FC44023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FD4F8E-4E63-4E93-9318-9EE0C0A688B2}">
      <dgm:prSet/>
      <dgm:spPr/>
      <dgm:t>
        <a:bodyPr/>
        <a:lstStyle/>
        <a:p>
          <a:r>
            <a:rPr lang="en-GB" b="1"/>
            <a:t>Real life practise </a:t>
          </a:r>
          <a:r>
            <a:rPr lang="en-GB"/>
            <a:t>– a child mimics what they see and can learn how situations unfold, how characters in the play might feel and is independently creating a social story. </a:t>
          </a:r>
          <a:endParaRPr lang="en-US"/>
        </a:p>
      </dgm:t>
    </dgm:pt>
    <dgm:pt modelId="{8830ED6D-AF49-48EB-8814-074ADEC6D7A4}" type="parTrans" cxnId="{FA556570-B371-4271-AB34-B74A2DA0A1BE}">
      <dgm:prSet/>
      <dgm:spPr/>
      <dgm:t>
        <a:bodyPr/>
        <a:lstStyle/>
        <a:p>
          <a:endParaRPr lang="en-US"/>
        </a:p>
      </dgm:t>
    </dgm:pt>
    <dgm:pt modelId="{826CD543-2171-47A4-A540-B990381A8468}" type="sibTrans" cxnId="{FA556570-B371-4271-AB34-B74A2DA0A1BE}">
      <dgm:prSet/>
      <dgm:spPr/>
      <dgm:t>
        <a:bodyPr/>
        <a:lstStyle/>
        <a:p>
          <a:endParaRPr lang="en-US"/>
        </a:p>
      </dgm:t>
    </dgm:pt>
    <dgm:pt modelId="{BB79E7AE-4430-4E64-B8D8-65ECC477D59B}">
      <dgm:prSet/>
      <dgm:spPr/>
      <dgm:t>
        <a:bodyPr/>
        <a:lstStyle/>
        <a:p>
          <a:r>
            <a:rPr lang="en-GB" b="1"/>
            <a:t>Inquiry based learning /active learning</a:t>
          </a:r>
          <a:r>
            <a:rPr lang="en-GB"/>
            <a:t>– a child can learn about their world around them, about themselves and about others through play by exploring, questioning and practising situations and behaviours.</a:t>
          </a:r>
          <a:endParaRPr lang="en-US"/>
        </a:p>
      </dgm:t>
    </dgm:pt>
    <dgm:pt modelId="{C7E85334-52F4-4F23-8120-271C688EC14E}" type="parTrans" cxnId="{2564F1CC-16E4-4CD1-93DB-D76164B8E441}">
      <dgm:prSet/>
      <dgm:spPr/>
      <dgm:t>
        <a:bodyPr/>
        <a:lstStyle/>
        <a:p>
          <a:endParaRPr lang="en-US"/>
        </a:p>
      </dgm:t>
    </dgm:pt>
    <dgm:pt modelId="{A9ACAFDA-FFE2-48C9-A472-47C1689AF81A}" type="sibTrans" cxnId="{2564F1CC-16E4-4CD1-93DB-D76164B8E441}">
      <dgm:prSet/>
      <dgm:spPr/>
      <dgm:t>
        <a:bodyPr/>
        <a:lstStyle/>
        <a:p>
          <a:endParaRPr lang="en-US"/>
        </a:p>
      </dgm:t>
    </dgm:pt>
    <dgm:pt modelId="{E386AAC5-D126-48CC-81B6-963F3A4DD3E1}">
      <dgm:prSet/>
      <dgm:spPr/>
      <dgm:t>
        <a:bodyPr/>
        <a:lstStyle/>
        <a:p>
          <a:r>
            <a:rPr lang="en-GB" b="1" dirty="0"/>
            <a:t>Blue sky thinking </a:t>
          </a:r>
          <a:r>
            <a:rPr lang="en-GB" dirty="0"/>
            <a:t>– In play, there is no right or wrong, no inhibitions and no ceiling to what can happen.</a:t>
          </a:r>
        </a:p>
        <a:p>
          <a:r>
            <a:rPr lang="en-GB" dirty="0"/>
            <a:t>Innovation and tomorrow’s entrepreneurs </a:t>
          </a:r>
          <a:endParaRPr lang="en-US" dirty="0"/>
        </a:p>
      </dgm:t>
    </dgm:pt>
    <dgm:pt modelId="{968DD276-7E05-4B97-BD6F-8BA93DCB1A93}" type="parTrans" cxnId="{B7E7DD4E-96F5-434B-A154-657706EDDD11}">
      <dgm:prSet/>
      <dgm:spPr/>
      <dgm:t>
        <a:bodyPr/>
        <a:lstStyle/>
        <a:p>
          <a:endParaRPr lang="en-US"/>
        </a:p>
      </dgm:t>
    </dgm:pt>
    <dgm:pt modelId="{2BD30070-DED0-4554-9D7A-3420949DFF8F}" type="sibTrans" cxnId="{B7E7DD4E-96F5-434B-A154-657706EDDD11}">
      <dgm:prSet/>
      <dgm:spPr/>
      <dgm:t>
        <a:bodyPr/>
        <a:lstStyle/>
        <a:p>
          <a:endParaRPr lang="en-US"/>
        </a:p>
      </dgm:t>
    </dgm:pt>
    <dgm:pt modelId="{51BE735C-35B2-478D-A7BF-61FF22F53B27}">
      <dgm:prSet/>
      <dgm:spPr/>
      <dgm:t>
        <a:bodyPr/>
        <a:lstStyle/>
        <a:p>
          <a:r>
            <a:rPr lang="en-GB" b="1"/>
            <a:t>Problem solving </a:t>
          </a:r>
          <a:r>
            <a:rPr lang="en-GB"/>
            <a:t>– where other children or adults join in, problems can be created and in a safe environment the child learns how to find a solution</a:t>
          </a:r>
          <a:endParaRPr lang="en-US"/>
        </a:p>
      </dgm:t>
    </dgm:pt>
    <dgm:pt modelId="{12395351-8C64-458A-9E2F-41F2D24D1D3A}" type="parTrans" cxnId="{55A73007-A090-4A20-BD63-4473F2F928D6}">
      <dgm:prSet/>
      <dgm:spPr/>
      <dgm:t>
        <a:bodyPr/>
        <a:lstStyle/>
        <a:p>
          <a:endParaRPr lang="en-US"/>
        </a:p>
      </dgm:t>
    </dgm:pt>
    <dgm:pt modelId="{557C035D-6F96-42EF-A8C5-B3D22CC8B799}" type="sibTrans" cxnId="{55A73007-A090-4A20-BD63-4473F2F928D6}">
      <dgm:prSet/>
      <dgm:spPr/>
      <dgm:t>
        <a:bodyPr/>
        <a:lstStyle/>
        <a:p>
          <a:endParaRPr lang="en-US"/>
        </a:p>
      </dgm:t>
    </dgm:pt>
    <dgm:pt modelId="{0540BA04-700B-46C4-B096-4F3B77115B29}">
      <dgm:prSet/>
      <dgm:spPr/>
      <dgm:t>
        <a:bodyPr/>
        <a:lstStyle/>
        <a:p>
          <a:r>
            <a:rPr lang="en-GB" b="1"/>
            <a:t>Creative thinking </a:t>
          </a:r>
          <a:r>
            <a:rPr lang="en-GB"/>
            <a:t>– Anything is possible! You can be who you want in a world of your choice.</a:t>
          </a:r>
          <a:endParaRPr lang="en-US"/>
        </a:p>
      </dgm:t>
    </dgm:pt>
    <dgm:pt modelId="{9F7E825A-05E4-4D2D-AF9E-C95C8CEAC61B}" type="parTrans" cxnId="{1CB9DFA9-32D6-44CF-A8B1-DF6C7DD707C1}">
      <dgm:prSet/>
      <dgm:spPr/>
      <dgm:t>
        <a:bodyPr/>
        <a:lstStyle/>
        <a:p>
          <a:endParaRPr lang="en-US"/>
        </a:p>
      </dgm:t>
    </dgm:pt>
    <dgm:pt modelId="{0E5B3498-53B1-4C97-A54A-B522E4E08C22}" type="sibTrans" cxnId="{1CB9DFA9-32D6-44CF-A8B1-DF6C7DD707C1}">
      <dgm:prSet/>
      <dgm:spPr/>
      <dgm:t>
        <a:bodyPr/>
        <a:lstStyle/>
        <a:p>
          <a:endParaRPr lang="en-US"/>
        </a:p>
      </dgm:t>
    </dgm:pt>
    <dgm:pt modelId="{D8DC7429-59D5-47DD-B7A4-2B0D85042A09}">
      <dgm:prSet/>
      <dgm:spPr/>
      <dgm:t>
        <a:bodyPr/>
        <a:lstStyle/>
        <a:p>
          <a:r>
            <a:rPr lang="en-GB" b="1"/>
            <a:t>Character development </a:t>
          </a:r>
          <a:r>
            <a:rPr lang="en-GB"/>
            <a:t>– the child will create character traits they will want to explore which they have seen in others. It is a safe environment to see if they want to adopt the characteristic.</a:t>
          </a:r>
          <a:endParaRPr lang="en-US"/>
        </a:p>
      </dgm:t>
    </dgm:pt>
    <dgm:pt modelId="{93CC018F-0F9D-4E39-863E-CA176CE9ED92}" type="parTrans" cxnId="{1B1CC161-B276-4A41-8717-022FE0EA4C97}">
      <dgm:prSet/>
      <dgm:spPr/>
      <dgm:t>
        <a:bodyPr/>
        <a:lstStyle/>
        <a:p>
          <a:endParaRPr lang="en-US"/>
        </a:p>
      </dgm:t>
    </dgm:pt>
    <dgm:pt modelId="{7E229D1C-D3A8-438B-82AF-E4B6A189DCF5}" type="sibTrans" cxnId="{1B1CC161-B276-4A41-8717-022FE0EA4C97}">
      <dgm:prSet/>
      <dgm:spPr/>
      <dgm:t>
        <a:bodyPr/>
        <a:lstStyle/>
        <a:p>
          <a:endParaRPr lang="en-US"/>
        </a:p>
      </dgm:t>
    </dgm:pt>
    <dgm:pt modelId="{E20C15CC-3E3F-4F5F-B2F4-349DE3C22F63}">
      <dgm:prSet/>
      <dgm:spPr/>
      <dgm:t>
        <a:bodyPr/>
        <a:lstStyle/>
        <a:p>
          <a:r>
            <a:rPr lang="en-GB" b="1" dirty="0"/>
            <a:t>Physical</a:t>
          </a:r>
          <a:r>
            <a:rPr lang="en-GB" dirty="0"/>
            <a:t> – normally in play there is much movement, closeness, intimate at times which is good for happy hormones to swim around the body and keep us healthy</a:t>
          </a:r>
          <a:endParaRPr lang="en-US" dirty="0"/>
        </a:p>
      </dgm:t>
    </dgm:pt>
    <dgm:pt modelId="{823D7427-AC8A-43F2-A4A9-664E83D6BCE2}" type="parTrans" cxnId="{51F6729A-BA93-4B98-97B2-6C943D62D6F4}">
      <dgm:prSet/>
      <dgm:spPr/>
      <dgm:t>
        <a:bodyPr/>
        <a:lstStyle/>
        <a:p>
          <a:endParaRPr lang="en-US"/>
        </a:p>
      </dgm:t>
    </dgm:pt>
    <dgm:pt modelId="{3FB11CC4-B57E-4CF3-B106-158FAFE394DE}" type="sibTrans" cxnId="{51F6729A-BA93-4B98-97B2-6C943D62D6F4}">
      <dgm:prSet/>
      <dgm:spPr/>
      <dgm:t>
        <a:bodyPr/>
        <a:lstStyle/>
        <a:p>
          <a:endParaRPr lang="en-US"/>
        </a:p>
      </dgm:t>
    </dgm:pt>
    <dgm:pt modelId="{9D2828F4-6704-4478-AC36-0BAD48BEEFA3}" type="pres">
      <dgm:prSet presAssocID="{5327340D-461F-4FC1-9657-316FC440234C}" presName="diagram" presStyleCnt="0">
        <dgm:presLayoutVars>
          <dgm:dir/>
          <dgm:resizeHandles val="exact"/>
        </dgm:presLayoutVars>
      </dgm:prSet>
      <dgm:spPr/>
    </dgm:pt>
    <dgm:pt modelId="{38DB992B-80A7-4258-B8C9-6B0D1F3B544F}" type="pres">
      <dgm:prSet presAssocID="{F4FD4F8E-4E63-4E93-9318-9EE0C0A688B2}" presName="node" presStyleLbl="node1" presStyleIdx="0" presStyleCnt="7">
        <dgm:presLayoutVars>
          <dgm:bulletEnabled val="1"/>
        </dgm:presLayoutVars>
      </dgm:prSet>
      <dgm:spPr/>
    </dgm:pt>
    <dgm:pt modelId="{BE6A7D8D-2BA9-4C57-A04D-75B13576FAC4}" type="pres">
      <dgm:prSet presAssocID="{826CD543-2171-47A4-A540-B990381A8468}" presName="sibTrans" presStyleCnt="0"/>
      <dgm:spPr/>
    </dgm:pt>
    <dgm:pt modelId="{27173E75-D413-47DE-9865-CD4A88CC7ECE}" type="pres">
      <dgm:prSet presAssocID="{BB79E7AE-4430-4E64-B8D8-65ECC477D59B}" presName="node" presStyleLbl="node1" presStyleIdx="1" presStyleCnt="7">
        <dgm:presLayoutVars>
          <dgm:bulletEnabled val="1"/>
        </dgm:presLayoutVars>
      </dgm:prSet>
      <dgm:spPr/>
    </dgm:pt>
    <dgm:pt modelId="{6DCF1D05-AF4E-4C8D-AAE8-6E9C9C901D7B}" type="pres">
      <dgm:prSet presAssocID="{A9ACAFDA-FFE2-48C9-A472-47C1689AF81A}" presName="sibTrans" presStyleCnt="0"/>
      <dgm:spPr/>
    </dgm:pt>
    <dgm:pt modelId="{F69D161C-6FAC-4881-92C3-A197C89E64F7}" type="pres">
      <dgm:prSet presAssocID="{E386AAC5-D126-48CC-81B6-963F3A4DD3E1}" presName="node" presStyleLbl="node1" presStyleIdx="2" presStyleCnt="7">
        <dgm:presLayoutVars>
          <dgm:bulletEnabled val="1"/>
        </dgm:presLayoutVars>
      </dgm:prSet>
      <dgm:spPr/>
    </dgm:pt>
    <dgm:pt modelId="{470C44E6-FA7F-4F72-ACCF-EF841562BBDD}" type="pres">
      <dgm:prSet presAssocID="{2BD30070-DED0-4554-9D7A-3420949DFF8F}" presName="sibTrans" presStyleCnt="0"/>
      <dgm:spPr/>
    </dgm:pt>
    <dgm:pt modelId="{CB0F42DF-245F-4129-9396-A0BBFD210089}" type="pres">
      <dgm:prSet presAssocID="{51BE735C-35B2-478D-A7BF-61FF22F53B27}" presName="node" presStyleLbl="node1" presStyleIdx="3" presStyleCnt="7">
        <dgm:presLayoutVars>
          <dgm:bulletEnabled val="1"/>
        </dgm:presLayoutVars>
      </dgm:prSet>
      <dgm:spPr/>
    </dgm:pt>
    <dgm:pt modelId="{AF4FE96D-347B-4785-9F95-20605025ACDF}" type="pres">
      <dgm:prSet presAssocID="{557C035D-6F96-42EF-A8C5-B3D22CC8B799}" presName="sibTrans" presStyleCnt="0"/>
      <dgm:spPr/>
    </dgm:pt>
    <dgm:pt modelId="{792F7880-FCED-4E1E-82C2-6F0DA6737EF7}" type="pres">
      <dgm:prSet presAssocID="{0540BA04-700B-46C4-B096-4F3B77115B29}" presName="node" presStyleLbl="node1" presStyleIdx="4" presStyleCnt="7">
        <dgm:presLayoutVars>
          <dgm:bulletEnabled val="1"/>
        </dgm:presLayoutVars>
      </dgm:prSet>
      <dgm:spPr/>
    </dgm:pt>
    <dgm:pt modelId="{A0E4E5FF-C45A-4222-8D30-E65BF5767766}" type="pres">
      <dgm:prSet presAssocID="{0E5B3498-53B1-4C97-A54A-B522E4E08C22}" presName="sibTrans" presStyleCnt="0"/>
      <dgm:spPr/>
    </dgm:pt>
    <dgm:pt modelId="{7BF71701-676C-4262-B99E-01B56561F244}" type="pres">
      <dgm:prSet presAssocID="{D8DC7429-59D5-47DD-B7A4-2B0D85042A09}" presName="node" presStyleLbl="node1" presStyleIdx="5" presStyleCnt="7">
        <dgm:presLayoutVars>
          <dgm:bulletEnabled val="1"/>
        </dgm:presLayoutVars>
      </dgm:prSet>
      <dgm:spPr/>
    </dgm:pt>
    <dgm:pt modelId="{8FA69E14-1A83-4E19-8575-F11999803901}" type="pres">
      <dgm:prSet presAssocID="{7E229D1C-D3A8-438B-82AF-E4B6A189DCF5}" presName="sibTrans" presStyleCnt="0"/>
      <dgm:spPr/>
    </dgm:pt>
    <dgm:pt modelId="{3DB3AB17-D356-4E7E-9C3E-A700C74637A6}" type="pres">
      <dgm:prSet presAssocID="{E20C15CC-3E3F-4F5F-B2F4-349DE3C22F63}" presName="node" presStyleLbl="node1" presStyleIdx="6" presStyleCnt="7">
        <dgm:presLayoutVars>
          <dgm:bulletEnabled val="1"/>
        </dgm:presLayoutVars>
      </dgm:prSet>
      <dgm:spPr/>
    </dgm:pt>
  </dgm:ptLst>
  <dgm:cxnLst>
    <dgm:cxn modelId="{55A73007-A090-4A20-BD63-4473F2F928D6}" srcId="{5327340D-461F-4FC1-9657-316FC440234C}" destId="{51BE735C-35B2-478D-A7BF-61FF22F53B27}" srcOrd="3" destOrd="0" parTransId="{12395351-8C64-458A-9E2F-41F2D24D1D3A}" sibTransId="{557C035D-6F96-42EF-A8C5-B3D22CC8B799}"/>
    <dgm:cxn modelId="{A7A71218-9FF5-4205-A8D1-4027097D9498}" type="presOf" srcId="{E386AAC5-D126-48CC-81B6-963F3A4DD3E1}" destId="{F69D161C-6FAC-4881-92C3-A197C89E64F7}" srcOrd="0" destOrd="0" presId="urn:microsoft.com/office/officeart/2005/8/layout/default"/>
    <dgm:cxn modelId="{06E2131F-3FD6-4D58-9501-9F4210E0FDB4}" type="presOf" srcId="{5327340D-461F-4FC1-9657-316FC440234C}" destId="{9D2828F4-6704-4478-AC36-0BAD48BEEFA3}" srcOrd="0" destOrd="0" presId="urn:microsoft.com/office/officeart/2005/8/layout/default"/>
    <dgm:cxn modelId="{DC8F4125-A9CC-4887-962A-0EC7D3B95913}" type="presOf" srcId="{51BE735C-35B2-478D-A7BF-61FF22F53B27}" destId="{CB0F42DF-245F-4129-9396-A0BBFD210089}" srcOrd="0" destOrd="0" presId="urn:microsoft.com/office/officeart/2005/8/layout/default"/>
    <dgm:cxn modelId="{B8776F2A-3BA7-4F3C-A7D0-564E99475CAC}" type="presOf" srcId="{BB79E7AE-4430-4E64-B8D8-65ECC477D59B}" destId="{27173E75-D413-47DE-9865-CD4A88CC7ECE}" srcOrd="0" destOrd="0" presId="urn:microsoft.com/office/officeart/2005/8/layout/default"/>
    <dgm:cxn modelId="{8ACDA82B-E8D6-4F83-BC2E-EE9FDF16C7A1}" type="presOf" srcId="{F4FD4F8E-4E63-4E93-9318-9EE0C0A688B2}" destId="{38DB992B-80A7-4258-B8C9-6B0D1F3B544F}" srcOrd="0" destOrd="0" presId="urn:microsoft.com/office/officeart/2005/8/layout/default"/>
    <dgm:cxn modelId="{1B1CC161-B276-4A41-8717-022FE0EA4C97}" srcId="{5327340D-461F-4FC1-9657-316FC440234C}" destId="{D8DC7429-59D5-47DD-B7A4-2B0D85042A09}" srcOrd="5" destOrd="0" parTransId="{93CC018F-0F9D-4E39-863E-CA176CE9ED92}" sibTransId="{7E229D1C-D3A8-438B-82AF-E4B6A189DCF5}"/>
    <dgm:cxn modelId="{B7234F68-69D2-4AD3-855C-BB23A747E9C2}" type="presOf" srcId="{E20C15CC-3E3F-4F5F-B2F4-349DE3C22F63}" destId="{3DB3AB17-D356-4E7E-9C3E-A700C74637A6}" srcOrd="0" destOrd="0" presId="urn:microsoft.com/office/officeart/2005/8/layout/default"/>
    <dgm:cxn modelId="{6E25936B-6D32-4697-86F8-9579B3D5EBA4}" type="presOf" srcId="{0540BA04-700B-46C4-B096-4F3B77115B29}" destId="{792F7880-FCED-4E1E-82C2-6F0DA6737EF7}" srcOrd="0" destOrd="0" presId="urn:microsoft.com/office/officeart/2005/8/layout/default"/>
    <dgm:cxn modelId="{B7E7DD4E-96F5-434B-A154-657706EDDD11}" srcId="{5327340D-461F-4FC1-9657-316FC440234C}" destId="{E386AAC5-D126-48CC-81B6-963F3A4DD3E1}" srcOrd="2" destOrd="0" parTransId="{968DD276-7E05-4B97-BD6F-8BA93DCB1A93}" sibTransId="{2BD30070-DED0-4554-9D7A-3420949DFF8F}"/>
    <dgm:cxn modelId="{FA556570-B371-4271-AB34-B74A2DA0A1BE}" srcId="{5327340D-461F-4FC1-9657-316FC440234C}" destId="{F4FD4F8E-4E63-4E93-9318-9EE0C0A688B2}" srcOrd="0" destOrd="0" parTransId="{8830ED6D-AF49-48EB-8814-074ADEC6D7A4}" sibTransId="{826CD543-2171-47A4-A540-B990381A8468}"/>
    <dgm:cxn modelId="{FCEF1D53-E1E6-4088-B8F5-994FFE38F671}" type="presOf" srcId="{D8DC7429-59D5-47DD-B7A4-2B0D85042A09}" destId="{7BF71701-676C-4262-B99E-01B56561F244}" srcOrd="0" destOrd="0" presId="urn:microsoft.com/office/officeart/2005/8/layout/default"/>
    <dgm:cxn modelId="{51F6729A-BA93-4B98-97B2-6C943D62D6F4}" srcId="{5327340D-461F-4FC1-9657-316FC440234C}" destId="{E20C15CC-3E3F-4F5F-B2F4-349DE3C22F63}" srcOrd="6" destOrd="0" parTransId="{823D7427-AC8A-43F2-A4A9-664E83D6BCE2}" sibTransId="{3FB11CC4-B57E-4CF3-B106-158FAFE394DE}"/>
    <dgm:cxn modelId="{1CB9DFA9-32D6-44CF-A8B1-DF6C7DD707C1}" srcId="{5327340D-461F-4FC1-9657-316FC440234C}" destId="{0540BA04-700B-46C4-B096-4F3B77115B29}" srcOrd="4" destOrd="0" parTransId="{9F7E825A-05E4-4D2D-AF9E-C95C8CEAC61B}" sibTransId="{0E5B3498-53B1-4C97-A54A-B522E4E08C22}"/>
    <dgm:cxn modelId="{2564F1CC-16E4-4CD1-93DB-D76164B8E441}" srcId="{5327340D-461F-4FC1-9657-316FC440234C}" destId="{BB79E7AE-4430-4E64-B8D8-65ECC477D59B}" srcOrd="1" destOrd="0" parTransId="{C7E85334-52F4-4F23-8120-271C688EC14E}" sibTransId="{A9ACAFDA-FFE2-48C9-A472-47C1689AF81A}"/>
    <dgm:cxn modelId="{2BABC7DC-83BF-40E5-8D9E-20F5D481A3C6}" type="presParOf" srcId="{9D2828F4-6704-4478-AC36-0BAD48BEEFA3}" destId="{38DB992B-80A7-4258-B8C9-6B0D1F3B544F}" srcOrd="0" destOrd="0" presId="urn:microsoft.com/office/officeart/2005/8/layout/default"/>
    <dgm:cxn modelId="{1E8CDD86-09ED-4D87-870D-60F76E2802B5}" type="presParOf" srcId="{9D2828F4-6704-4478-AC36-0BAD48BEEFA3}" destId="{BE6A7D8D-2BA9-4C57-A04D-75B13576FAC4}" srcOrd="1" destOrd="0" presId="urn:microsoft.com/office/officeart/2005/8/layout/default"/>
    <dgm:cxn modelId="{69D1609C-00A3-4716-B773-3F06BC689117}" type="presParOf" srcId="{9D2828F4-6704-4478-AC36-0BAD48BEEFA3}" destId="{27173E75-D413-47DE-9865-CD4A88CC7ECE}" srcOrd="2" destOrd="0" presId="urn:microsoft.com/office/officeart/2005/8/layout/default"/>
    <dgm:cxn modelId="{8D1C44EF-C465-4559-BFE8-2310017F0C0F}" type="presParOf" srcId="{9D2828F4-6704-4478-AC36-0BAD48BEEFA3}" destId="{6DCF1D05-AF4E-4C8D-AAE8-6E9C9C901D7B}" srcOrd="3" destOrd="0" presId="urn:microsoft.com/office/officeart/2005/8/layout/default"/>
    <dgm:cxn modelId="{E326B765-A328-4EF3-BBE0-646E82264D4E}" type="presParOf" srcId="{9D2828F4-6704-4478-AC36-0BAD48BEEFA3}" destId="{F69D161C-6FAC-4881-92C3-A197C89E64F7}" srcOrd="4" destOrd="0" presId="urn:microsoft.com/office/officeart/2005/8/layout/default"/>
    <dgm:cxn modelId="{B5319DD8-8195-4255-88BC-A93634874C61}" type="presParOf" srcId="{9D2828F4-6704-4478-AC36-0BAD48BEEFA3}" destId="{470C44E6-FA7F-4F72-ACCF-EF841562BBDD}" srcOrd="5" destOrd="0" presId="urn:microsoft.com/office/officeart/2005/8/layout/default"/>
    <dgm:cxn modelId="{B72FD54A-AF57-43E8-8B25-D5CA260721EB}" type="presParOf" srcId="{9D2828F4-6704-4478-AC36-0BAD48BEEFA3}" destId="{CB0F42DF-245F-4129-9396-A0BBFD210089}" srcOrd="6" destOrd="0" presId="urn:microsoft.com/office/officeart/2005/8/layout/default"/>
    <dgm:cxn modelId="{A6DD0C58-B9D2-4DB2-BE40-30C7FF544167}" type="presParOf" srcId="{9D2828F4-6704-4478-AC36-0BAD48BEEFA3}" destId="{AF4FE96D-347B-4785-9F95-20605025ACDF}" srcOrd="7" destOrd="0" presId="urn:microsoft.com/office/officeart/2005/8/layout/default"/>
    <dgm:cxn modelId="{AB4DF68E-1241-43EC-97F0-C61EF5C6B8D2}" type="presParOf" srcId="{9D2828F4-6704-4478-AC36-0BAD48BEEFA3}" destId="{792F7880-FCED-4E1E-82C2-6F0DA6737EF7}" srcOrd="8" destOrd="0" presId="urn:microsoft.com/office/officeart/2005/8/layout/default"/>
    <dgm:cxn modelId="{0FE42AD2-FBBA-4D9B-B575-07B5F444185F}" type="presParOf" srcId="{9D2828F4-6704-4478-AC36-0BAD48BEEFA3}" destId="{A0E4E5FF-C45A-4222-8D30-E65BF5767766}" srcOrd="9" destOrd="0" presId="urn:microsoft.com/office/officeart/2005/8/layout/default"/>
    <dgm:cxn modelId="{92D1E0C1-865A-4FD7-97DC-5F5F522FA09A}" type="presParOf" srcId="{9D2828F4-6704-4478-AC36-0BAD48BEEFA3}" destId="{7BF71701-676C-4262-B99E-01B56561F244}" srcOrd="10" destOrd="0" presId="urn:microsoft.com/office/officeart/2005/8/layout/default"/>
    <dgm:cxn modelId="{F8A52D13-828B-46F8-8510-D60FF0AF85F5}" type="presParOf" srcId="{9D2828F4-6704-4478-AC36-0BAD48BEEFA3}" destId="{8FA69E14-1A83-4E19-8575-F11999803901}" srcOrd="11" destOrd="0" presId="urn:microsoft.com/office/officeart/2005/8/layout/default"/>
    <dgm:cxn modelId="{98C6E663-F816-4F49-AC23-6D62F100340C}" type="presParOf" srcId="{9D2828F4-6704-4478-AC36-0BAD48BEEFA3}" destId="{3DB3AB17-D356-4E7E-9C3E-A700C74637A6}"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8F3F5-17BE-4EA1-9AAA-3B8CAA14F5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CD1269-71D7-452A-BEA3-6D8C7A51A11E}">
      <dgm:prSet/>
      <dgm:spPr/>
      <dgm:t>
        <a:bodyPr/>
        <a:lstStyle/>
        <a:p>
          <a:r>
            <a:rPr lang="en-GB" b="1"/>
            <a:t>Happiness </a:t>
          </a:r>
          <a:r>
            <a:rPr lang="en-GB"/>
            <a:t>– play is designed to create a happy safe place, leading to happy children</a:t>
          </a:r>
          <a:endParaRPr lang="en-US"/>
        </a:p>
      </dgm:t>
    </dgm:pt>
    <dgm:pt modelId="{BDCC7250-F52C-4C08-B894-6DF204E3E10B}" type="parTrans" cxnId="{C6B6ECD2-25C9-412B-AF20-090318D66419}">
      <dgm:prSet/>
      <dgm:spPr/>
      <dgm:t>
        <a:bodyPr/>
        <a:lstStyle/>
        <a:p>
          <a:endParaRPr lang="en-US"/>
        </a:p>
      </dgm:t>
    </dgm:pt>
    <dgm:pt modelId="{53E623D7-EB29-4F4C-8359-9806E68BD755}" type="sibTrans" cxnId="{C6B6ECD2-25C9-412B-AF20-090318D66419}">
      <dgm:prSet/>
      <dgm:spPr/>
      <dgm:t>
        <a:bodyPr/>
        <a:lstStyle/>
        <a:p>
          <a:endParaRPr lang="en-US"/>
        </a:p>
      </dgm:t>
    </dgm:pt>
    <dgm:pt modelId="{210A5433-24A6-42ED-9C4B-4BCF90023DEF}">
      <dgm:prSet/>
      <dgm:spPr/>
      <dgm:t>
        <a:bodyPr/>
        <a:lstStyle/>
        <a:p>
          <a:r>
            <a:rPr lang="en-GB" b="1"/>
            <a:t>Developing the brain </a:t>
          </a:r>
          <a:r>
            <a:rPr lang="en-GB"/>
            <a:t>– it builds IQ, deep thinking and higher concentration as well as empathy,  self-control and a strong sense of self</a:t>
          </a:r>
          <a:endParaRPr lang="en-US"/>
        </a:p>
      </dgm:t>
    </dgm:pt>
    <dgm:pt modelId="{AD7474A6-AC35-46D1-A988-D635222F089B}" type="parTrans" cxnId="{92F4B47B-6C17-4BB3-9250-5B0E6C40D0CD}">
      <dgm:prSet/>
      <dgm:spPr/>
      <dgm:t>
        <a:bodyPr/>
        <a:lstStyle/>
        <a:p>
          <a:endParaRPr lang="en-US"/>
        </a:p>
      </dgm:t>
    </dgm:pt>
    <dgm:pt modelId="{4FA934CF-D07B-4B62-9D9D-1F6253D371DF}" type="sibTrans" cxnId="{92F4B47B-6C17-4BB3-9250-5B0E6C40D0CD}">
      <dgm:prSet/>
      <dgm:spPr/>
      <dgm:t>
        <a:bodyPr/>
        <a:lstStyle/>
        <a:p>
          <a:endParaRPr lang="en-US"/>
        </a:p>
      </dgm:t>
    </dgm:pt>
    <dgm:pt modelId="{B25395BB-0084-4CB0-A963-5A30FA7774EE}">
      <dgm:prSet/>
      <dgm:spPr/>
      <dgm:t>
        <a:bodyPr/>
        <a:lstStyle/>
        <a:p>
          <a:r>
            <a:rPr lang="en-GB" b="1"/>
            <a:t>Practising regulating emotions </a:t>
          </a:r>
          <a:r>
            <a:rPr lang="en-GB"/>
            <a:t>– emotions can be ‘played’ and ways to explore them and find ways to regulate them in a safe way</a:t>
          </a:r>
          <a:endParaRPr lang="en-US"/>
        </a:p>
      </dgm:t>
    </dgm:pt>
    <dgm:pt modelId="{2C30F61D-3D9E-4F8F-B697-3F5968D43813}" type="parTrans" cxnId="{411D5F83-EEBE-4953-808B-54ECC283E837}">
      <dgm:prSet/>
      <dgm:spPr/>
      <dgm:t>
        <a:bodyPr/>
        <a:lstStyle/>
        <a:p>
          <a:endParaRPr lang="en-US"/>
        </a:p>
      </dgm:t>
    </dgm:pt>
    <dgm:pt modelId="{D8639B3E-96AD-42EF-9991-D4580F06AA82}" type="sibTrans" cxnId="{411D5F83-EEBE-4953-808B-54ECC283E837}">
      <dgm:prSet/>
      <dgm:spPr/>
      <dgm:t>
        <a:bodyPr/>
        <a:lstStyle/>
        <a:p>
          <a:endParaRPr lang="en-US"/>
        </a:p>
      </dgm:t>
    </dgm:pt>
    <dgm:pt modelId="{433F4A08-FFC2-4BF6-A235-40E9F0B9569D}">
      <dgm:prSet/>
      <dgm:spPr/>
      <dgm:t>
        <a:bodyPr/>
        <a:lstStyle/>
        <a:p>
          <a:r>
            <a:rPr lang="en-GB" b="1"/>
            <a:t>Social development </a:t>
          </a:r>
          <a:r>
            <a:rPr lang="en-GB"/>
            <a:t>– it takes two to tango and sometimes many more, leading to negotiation, cooperation and self control. This builds trusting relationships and allows the children to know what a friendship/relationship should feel like</a:t>
          </a:r>
          <a:endParaRPr lang="en-US"/>
        </a:p>
      </dgm:t>
    </dgm:pt>
    <dgm:pt modelId="{9DC686EE-C4EA-4250-8DB1-5C909B8CF80F}" type="parTrans" cxnId="{84BA067A-73C6-4D96-958C-C4F0DB7EAD34}">
      <dgm:prSet/>
      <dgm:spPr/>
      <dgm:t>
        <a:bodyPr/>
        <a:lstStyle/>
        <a:p>
          <a:endParaRPr lang="en-US"/>
        </a:p>
      </dgm:t>
    </dgm:pt>
    <dgm:pt modelId="{7FCE5866-F2FE-4729-BB0E-A6ADB93DF2B0}" type="sibTrans" cxnId="{84BA067A-73C6-4D96-958C-C4F0DB7EAD34}">
      <dgm:prSet/>
      <dgm:spPr/>
      <dgm:t>
        <a:bodyPr/>
        <a:lstStyle/>
        <a:p>
          <a:endParaRPr lang="en-US"/>
        </a:p>
      </dgm:t>
    </dgm:pt>
    <dgm:pt modelId="{A1497986-8753-4C4F-83CD-44FB58628C7E}">
      <dgm:prSet/>
      <dgm:spPr/>
      <dgm:t>
        <a:bodyPr/>
        <a:lstStyle/>
        <a:p>
          <a:r>
            <a:rPr lang="en-GB" b="1"/>
            <a:t>A way to communicate </a:t>
          </a:r>
          <a:r>
            <a:rPr lang="en-GB"/>
            <a:t>– body language, subtle changes to the game, rules being set as well as explanations and feelings shared can help all children to communicate better</a:t>
          </a:r>
          <a:endParaRPr lang="en-US"/>
        </a:p>
      </dgm:t>
    </dgm:pt>
    <dgm:pt modelId="{C8C3E49B-3453-42C2-B576-3EFD1E95FCB9}" type="parTrans" cxnId="{8255A9BC-6FF4-4F75-AA52-CF77B7F48C70}">
      <dgm:prSet/>
      <dgm:spPr/>
      <dgm:t>
        <a:bodyPr/>
        <a:lstStyle/>
        <a:p>
          <a:endParaRPr lang="en-US"/>
        </a:p>
      </dgm:t>
    </dgm:pt>
    <dgm:pt modelId="{2420F3FA-4DBF-4301-B413-D07D34EEEF5A}" type="sibTrans" cxnId="{8255A9BC-6FF4-4F75-AA52-CF77B7F48C70}">
      <dgm:prSet/>
      <dgm:spPr/>
      <dgm:t>
        <a:bodyPr/>
        <a:lstStyle/>
        <a:p>
          <a:endParaRPr lang="en-US"/>
        </a:p>
      </dgm:t>
    </dgm:pt>
    <dgm:pt modelId="{2846AEEA-853C-4AE3-AD2D-03DF4BAEB6C1}">
      <dgm:prSet/>
      <dgm:spPr/>
      <dgm:t>
        <a:bodyPr/>
        <a:lstStyle/>
        <a:p>
          <a:r>
            <a:rPr lang="en-GB" b="1"/>
            <a:t>A way to collect vocabulary </a:t>
          </a:r>
          <a:r>
            <a:rPr lang="en-GB"/>
            <a:t>– every child brings thousands of words to the game, some made up and some from life experiences which are shared</a:t>
          </a:r>
          <a:endParaRPr lang="en-US"/>
        </a:p>
      </dgm:t>
    </dgm:pt>
    <dgm:pt modelId="{F0841CFA-F4B8-4595-B555-594512D68F04}" type="parTrans" cxnId="{3D546B5C-6A06-403C-BE11-F60769111798}">
      <dgm:prSet/>
      <dgm:spPr/>
      <dgm:t>
        <a:bodyPr/>
        <a:lstStyle/>
        <a:p>
          <a:endParaRPr lang="en-US"/>
        </a:p>
      </dgm:t>
    </dgm:pt>
    <dgm:pt modelId="{1C3AD697-6A31-45FA-84FF-A951110DE829}" type="sibTrans" cxnId="{3D546B5C-6A06-403C-BE11-F60769111798}">
      <dgm:prSet/>
      <dgm:spPr/>
      <dgm:t>
        <a:bodyPr/>
        <a:lstStyle/>
        <a:p>
          <a:endParaRPr lang="en-US"/>
        </a:p>
      </dgm:t>
    </dgm:pt>
    <dgm:pt modelId="{2FD02FD7-B468-40E4-9DCB-DB128ED0CE19}">
      <dgm:prSet/>
      <dgm:spPr/>
      <dgm:t>
        <a:bodyPr/>
        <a:lstStyle/>
        <a:p>
          <a:r>
            <a:rPr lang="en-GB" b="1" dirty="0"/>
            <a:t>Builds IQ </a:t>
          </a:r>
          <a:r>
            <a:rPr lang="en-GB" dirty="0"/>
            <a:t>– problems, conflict and creative thinking is proven to have raised the IQ of 3-year-olds</a:t>
          </a:r>
          <a:endParaRPr lang="en-US" dirty="0"/>
        </a:p>
      </dgm:t>
    </dgm:pt>
    <dgm:pt modelId="{267B08BB-C88D-4EE5-BE98-FC146C4EA9F6}" type="parTrans" cxnId="{D069C638-B150-4090-B6EB-AB67F2A18BB4}">
      <dgm:prSet/>
      <dgm:spPr/>
      <dgm:t>
        <a:bodyPr/>
        <a:lstStyle/>
        <a:p>
          <a:endParaRPr lang="en-US"/>
        </a:p>
      </dgm:t>
    </dgm:pt>
    <dgm:pt modelId="{BB8AD6B3-93C5-467A-A261-9E210F3D2DFB}" type="sibTrans" cxnId="{D069C638-B150-4090-B6EB-AB67F2A18BB4}">
      <dgm:prSet/>
      <dgm:spPr/>
      <dgm:t>
        <a:bodyPr/>
        <a:lstStyle/>
        <a:p>
          <a:endParaRPr lang="en-US"/>
        </a:p>
      </dgm:t>
    </dgm:pt>
    <dgm:pt modelId="{68CCA21D-F21D-4E64-BB6E-999B43A8D8AF}">
      <dgm:prSet/>
      <dgm:spPr/>
      <dgm:t>
        <a:bodyPr/>
        <a:lstStyle/>
        <a:p>
          <a:r>
            <a:rPr lang="en-GB" b="1"/>
            <a:t>A sense of adventure </a:t>
          </a:r>
          <a:r>
            <a:rPr lang="en-GB"/>
            <a:t>– in play you can be anyone, anywhere experiencing anything!</a:t>
          </a:r>
          <a:endParaRPr lang="en-US"/>
        </a:p>
      </dgm:t>
    </dgm:pt>
    <dgm:pt modelId="{4E96401B-2F6A-4448-B387-60EEA4DDCCFD}" type="parTrans" cxnId="{53E0C0B3-6FD5-45B5-AFC8-EE323DD0EB43}">
      <dgm:prSet/>
      <dgm:spPr/>
      <dgm:t>
        <a:bodyPr/>
        <a:lstStyle/>
        <a:p>
          <a:endParaRPr lang="en-US"/>
        </a:p>
      </dgm:t>
    </dgm:pt>
    <dgm:pt modelId="{193462DB-A0D6-4C89-9108-B71A595B4CF2}" type="sibTrans" cxnId="{53E0C0B3-6FD5-45B5-AFC8-EE323DD0EB43}">
      <dgm:prSet/>
      <dgm:spPr/>
      <dgm:t>
        <a:bodyPr/>
        <a:lstStyle/>
        <a:p>
          <a:endParaRPr lang="en-US"/>
        </a:p>
      </dgm:t>
    </dgm:pt>
    <dgm:pt modelId="{AC91AA83-EA99-43A4-9514-DC4C5BA57FAF}" type="pres">
      <dgm:prSet presAssocID="{04D8F3F5-17BE-4EA1-9AAA-3B8CAA14F536}" presName="diagram" presStyleCnt="0">
        <dgm:presLayoutVars>
          <dgm:dir/>
          <dgm:resizeHandles val="exact"/>
        </dgm:presLayoutVars>
      </dgm:prSet>
      <dgm:spPr/>
    </dgm:pt>
    <dgm:pt modelId="{CDAD7DBF-E913-47C5-8007-F4DB23E2F117}" type="pres">
      <dgm:prSet presAssocID="{26CD1269-71D7-452A-BEA3-6D8C7A51A11E}" presName="node" presStyleLbl="node1" presStyleIdx="0" presStyleCnt="8">
        <dgm:presLayoutVars>
          <dgm:bulletEnabled val="1"/>
        </dgm:presLayoutVars>
      </dgm:prSet>
      <dgm:spPr/>
    </dgm:pt>
    <dgm:pt modelId="{FAF28731-B323-43E2-98FB-50B853BD4CB7}" type="pres">
      <dgm:prSet presAssocID="{53E623D7-EB29-4F4C-8359-9806E68BD755}" presName="sibTrans" presStyleCnt="0"/>
      <dgm:spPr/>
    </dgm:pt>
    <dgm:pt modelId="{B505742E-987D-4F28-B273-8FFCF38920CB}" type="pres">
      <dgm:prSet presAssocID="{210A5433-24A6-42ED-9C4B-4BCF90023DEF}" presName="node" presStyleLbl="node1" presStyleIdx="1" presStyleCnt="8">
        <dgm:presLayoutVars>
          <dgm:bulletEnabled val="1"/>
        </dgm:presLayoutVars>
      </dgm:prSet>
      <dgm:spPr/>
    </dgm:pt>
    <dgm:pt modelId="{D88AACCA-5AC2-4C9A-88F3-878CF05ACA0C}" type="pres">
      <dgm:prSet presAssocID="{4FA934CF-D07B-4B62-9D9D-1F6253D371DF}" presName="sibTrans" presStyleCnt="0"/>
      <dgm:spPr/>
    </dgm:pt>
    <dgm:pt modelId="{79B77A91-1C96-4FAE-8477-200D26346B8B}" type="pres">
      <dgm:prSet presAssocID="{B25395BB-0084-4CB0-A963-5A30FA7774EE}" presName="node" presStyleLbl="node1" presStyleIdx="2" presStyleCnt="8">
        <dgm:presLayoutVars>
          <dgm:bulletEnabled val="1"/>
        </dgm:presLayoutVars>
      </dgm:prSet>
      <dgm:spPr/>
    </dgm:pt>
    <dgm:pt modelId="{E699B779-6F1F-4705-BCBD-C8579AFFF24E}" type="pres">
      <dgm:prSet presAssocID="{D8639B3E-96AD-42EF-9991-D4580F06AA82}" presName="sibTrans" presStyleCnt="0"/>
      <dgm:spPr/>
    </dgm:pt>
    <dgm:pt modelId="{1A68C9F8-9685-48A3-AC85-C73AFD3B2410}" type="pres">
      <dgm:prSet presAssocID="{433F4A08-FFC2-4BF6-A235-40E9F0B9569D}" presName="node" presStyleLbl="node1" presStyleIdx="3" presStyleCnt="8">
        <dgm:presLayoutVars>
          <dgm:bulletEnabled val="1"/>
        </dgm:presLayoutVars>
      </dgm:prSet>
      <dgm:spPr/>
    </dgm:pt>
    <dgm:pt modelId="{C2686F11-D090-4A12-A868-5FC32493B5A8}" type="pres">
      <dgm:prSet presAssocID="{7FCE5866-F2FE-4729-BB0E-A6ADB93DF2B0}" presName="sibTrans" presStyleCnt="0"/>
      <dgm:spPr/>
    </dgm:pt>
    <dgm:pt modelId="{42C411FE-5B5D-469C-8868-B92A3E3DDAAF}" type="pres">
      <dgm:prSet presAssocID="{A1497986-8753-4C4F-83CD-44FB58628C7E}" presName="node" presStyleLbl="node1" presStyleIdx="4" presStyleCnt="8">
        <dgm:presLayoutVars>
          <dgm:bulletEnabled val="1"/>
        </dgm:presLayoutVars>
      </dgm:prSet>
      <dgm:spPr/>
    </dgm:pt>
    <dgm:pt modelId="{4810E828-FA67-4F8C-AFD6-83BC6494FB1B}" type="pres">
      <dgm:prSet presAssocID="{2420F3FA-4DBF-4301-B413-D07D34EEEF5A}" presName="sibTrans" presStyleCnt="0"/>
      <dgm:spPr/>
    </dgm:pt>
    <dgm:pt modelId="{27D9F4EB-CEE7-4351-B2B7-DE6439D4DE0B}" type="pres">
      <dgm:prSet presAssocID="{2846AEEA-853C-4AE3-AD2D-03DF4BAEB6C1}" presName="node" presStyleLbl="node1" presStyleIdx="5" presStyleCnt="8">
        <dgm:presLayoutVars>
          <dgm:bulletEnabled val="1"/>
        </dgm:presLayoutVars>
      </dgm:prSet>
      <dgm:spPr/>
    </dgm:pt>
    <dgm:pt modelId="{3AF36181-2A6E-4F8F-8F58-6D3E378094EE}" type="pres">
      <dgm:prSet presAssocID="{1C3AD697-6A31-45FA-84FF-A951110DE829}" presName="sibTrans" presStyleCnt="0"/>
      <dgm:spPr/>
    </dgm:pt>
    <dgm:pt modelId="{6FE7F4B3-EF9B-4F0D-871C-A2907BA7552D}" type="pres">
      <dgm:prSet presAssocID="{2FD02FD7-B468-40E4-9DCB-DB128ED0CE19}" presName="node" presStyleLbl="node1" presStyleIdx="6" presStyleCnt="8">
        <dgm:presLayoutVars>
          <dgm:bulletEnabled val="1"/>
        </dgm:presLayoutVars>
      </dgm:prSet>
      <dgm:spPr/>
    </dgm:pt>
    <dgm:pt modelId="{92FD3D81-3661-47FD-9E47-D6D94AC63D6C}" type="pres">
      <dgm:prSet presAssocID="{BB8AD6B3-93C5-467A-A261-9E210F3D2DFB}" presName="sibTrans" presStyleCnt="0"/>
      <dgm:spPr/>
    </dgm:pt>
    <dgm:pt modelId="{2062F09D-F9C1-49CA-A94D-6527CEC52B0C}" type="pres">
      <dgm:prSet presAssocID="{68CCA21D-F21D-4E64-BB6E-999B43A8D8AF}" presName="node" presStyleLbl="node1" presStyleIdx="7" presStyleCnt="8">
        <dgm:presLayoutVars>
          <dgm:bulletEnabled val="1"/>
        </dgm:presLayoutVars>
      </dgm:prSet>
      <dgm:spPr/>
    </dgm:pt>
  </dgm:ptLst>
  <dgm:cxnLst>
    <dgm:cxn modelId="{D8212D05-C187-4939-8F05-C38D50F83927}" type="presOf" srcId="{433F4A08-FFC2-4BF6-A235-40E9F0B9569D}" destId="{1A68C9F8-9685-48A3-AC85-C73AFD3B2410}" srcOrd="0" destOrd="0" presId="urn:microsoft.com/office/officeart/2005/8/layout/default"/>
    <dgm:cxn modelId="{D9CCF01F-C5AF-4573-8D9D-8F1FE326B0AA}" type="presOf" srcId="{A1497986-8753-4C4F-83CD-44FB58628C7E}" destId="{42C411FE-5B5D-469C-8868-B92A3E3DDAAF}" srcOrd="0" destOrd="0" presId="urn:microsoft.com/office/officeart/2005/8/layout/default"/>
    <dgm:cxn modelId="{67CCCF2E-F1B1-4140-A3BC-D6B4B788D283}" type="presOf" srcId="{B25395BB-0084-4CB0-A963-5A30FA7774EE}" destId="{79B77A91-1C96-4FAE-8477-200D26346B8B}" srcOrd="0" destOrd="0" presId="urn:microsoft.com/office/officeart/2005/8/layout/default"/>
    <dgm:cxn modelId="{7D63A72F-BF5F-45AF-B3A2-A33D85F6BE52}" type="presOf" srcId="{04D8F3F5-17BE-4EA1-9AAA-3B8CAA14F536}" destId="{AC91AA83-EA99-43A4-9514-DC4C5BA57FAF}" srcOrd="0" destOrd="0" presId="urn:microsoft.com/office/officeart/2005/8/layout/default"/>
    <dgm:cxn modelId="{D069C638-B150-4090-B6EB-AB67F2A18BB4}" srcId="{04D8F3F5-17BE-4EA1-9AAA-3B8CAA14F536}" destId="{2FD02FD7-B468-40E4-9DCB-DB128ED0CE19}" srcOrd="6" destOrd="0" parTransId="{267B08BB-C88D-4EE5-BE98-FC146C4EA9F6}" sibTransId="{BB8AD6B3-93C5-467A-A261-9E210F3D2DFB}"/>
    <dgm:cxn modelId="{5560783B-B90D-45D5-86ED-6DE5D9DC9435}" type="presOf" srcId="{2FD02FD7-B468-40E4-9DCB-DB128ED0CE19}" destId="{6FE7F4B3-EF9B-4F0D-871C-A2907BA7552D}" srcOrd="0" destOrd="0" presId="urn:microsoft.com/office/officeart/2005/8/layout/default"/>
    <dgm:cxn modelId="{3D546B5C-6A06-403C-BE11-F60769111798}" srcId="{04D8F3F5-17BE-4EA1-9AAA-3B8CAA14F536}" destId="{2846AEEA-853C-4AE3-AD2D-03DF4BAEB6C1}" srcOrd="5" destOrd="0" parTransId="{F0841CFA-F4B8-4595-B555-594512D68F04}" sibTransId="{1C3AD697-6A31-45FA-84FF-A951110DE829}"/>
    <dgm:cxn modelId="{E4A5755C-5B10-4F67-B029-E23F1D2EE3B1}" type="presOf" srcId="{210A5433-24A6-42ED-9C4B-4BCF90023DEF}" destId="{B505742E-987D-4F28-B273-8FFCF38920CB}" srcOrd="0" destOrd="0" presId="urn:microsoft.com/office/officeart/2005/8/layout/default"/>
    <dgm:cxn modelId="{6C95D14D-97E6-4C2A-A3CC-11C7964C73D4}" type="presOf" srcId="{68CCA21D-F21D-4E64-BB6E-999B43A8D8AF}" destId="{2062F09D-F9C1-49CA-A94D-6527CEC52B0C}" srcOrd="0" destOrd="0" presId="urn:microsoft.com/office/officeart/2005/8/layout/default"/>
    <dgm:cxn modelId="{84BA067A-73C6-4D96-958C-C4F0DB7EAD34}" srcId="{04D8F3F5-17BE-4EA1-9AAA-3B8CAA14F536}" destId="{433F4A08-FFC2-4BF6-A235-40E9F0B9569D}" srcOrd="3" destOrd="0" parTransId="{9DC686EE-C4EA-4250-8DB1-5C909B8CF80F}" sibTransId="{7FCE5866-F2FE-4729-BB0E-A6ADB93DF2B0}"/>
    <dgm:cxn modelId="{92F4B47B-6C17-4BB3-9250-5B0E6C40D0CD}" srcId="{04D8F3F5-17BE-4EA1-9AAA-3B8CAA14F536}" destId="{210A5433-24A6-42ED-9C4B-4BCF90023DEF}" srcOrd="1" destOrd="0" parTransId="{AD7474A6-AC35-46D1-A988-D635222F089B}" sibTransId="{4FA934CF-D07B-4B62-9D9D-1F6253D371DF}"/>
    <dgm:cxn modelId="{9FF5D97C-E8E5-4B31-AD1B-B574586C37B9}" type="presOf" srcId="{2846AEEA-853C-4AE3-AD2D-03DF4BAEB6C1}" destId="{27D9F4EB-CEE7-4351-B2B7-DE6439D4DE0B}" srcOrd="0" destOrd="0" presId="urn:microsoft.com/office/officeart/2005/8/layout/default"/>
    <dgm:cxn modelId="{411D5F83-EEBE-4953-808B-54ECC283E837}" srcId="{04D8F3F5-17BE-4EA1-9AAA-3B8CAA14F536}" destId="{B25395BB-0084-4CB0-A963-5A30FA7774EE}" srcOrd="2" destOrd="0" parTransId="{2C30F61D-3D9E-4F8F-B697-3F5968D43813}" sibTransId="{D8639B3E-96AD-42EF-9991-D4580F06AA82}"/>
    <dgm:cxn modelId="{03125488-6B53-497D-9374-ECA0CB8A488B}" type="presOf" srcId="{26CD1269-71D7-452A-BEA3-6D8C7A51A11E}" destId="{CDAD7DBF-E913-47C5-8007-F4DB23E2F117}" srcOrd="0" destOrd="0" presId="urn:microsoft.com/office/officeart/2005/8/layout/default"/>
    <dgm:cxn modelId="{53E0C0B3-6FD5-45B5-AFC8-EE323DD0EB43}" srcId="{04D8F3F5-17BE-4EA1-9AAA-3B8CAA14F536}" destId="{68CCA21D-F21D-4E64-BB6E-999B43A8D8AF}" srcOrd="7" destOrd="0" parTransId="{4E96401B-2F6A-4448-B387-60EEA4DDCCFD}" sibTransId="{193462DB-A0D6-4C89-9108-B71A595B4CF2}"/>
    <dgm:cxn modelId="{8255A9BC-6FF4-4F75-AA52-CF77B7F48C70}" srcId="{04D8F3F5-17BE-4EA1-9AAA-3B8CAA14F536}" destId="{A1497986-8753-4C4F-83CD-44FB58628C7E}" srcOrd="4" destOrd="0" parTransId="{C8C3E49B-3453-42C2-B576-3EFD1E95FCB9}" sibTransId="{2420F3FA-4DBF-4301-B413-D07D34EEEF5A}"/>
    <dgm:cxn modelId="{C6B6ECD2-25C9-412B-AF20-090318D66419}" srcId="{04D8F3F5-17BE-4EA1-9AAA-3B8CAA14F536}" destId="{26CD1269-71D7-452A-BEA3-6D8C7A51A11E}" srcOrd="0" destOrd="0" parTransId="{BDCC7250-F52C-4C08-B894-6DF204E3E10B}" sibTransId="{53E623D7-EB29-4F4C-8359-9806E68BD755}"/>
    <dgm:cxn modelId="{EC4FE752-25E8-41C0-A674-FB01BF984F18}" type="presParOf" srcId="{AC91AA83-EA99-43A4-9514-DC4C5BA57FAF}" destId="{CDAD7DBF-E913-47C5-8007-F4DB23E2F117}" srcOrd="0" destOrd="0" presId="urn:microsoft.com/office/officeart/2005/8/layout/default"/>
    <dgm:cxn modelId="{A97CF984-D8AF-490A-8A9C-6A507718AFA3}" type="presParOf" srcId="{AC91AA83-EA99-43A4-9514-DC4C5BA57FAF}" destId="{FAF28731-B323-43E2-98FB-50B853BD4CB7}" srcOrd="1" destOrd="0" presId="urn:microsoft.com/office/officeart/2005/8/layout/default"/>
    <dgm:cxn modelId="{1F5137AB-8B9B-4D32-8A8C-D6D1DD87218F}" type="presParOf" srcId="{AC91AA83-EA99-43A4-9514-DC4C5BA57FAF}" destId="{B505742E-987D-4F28-B273-8FFCF38920CB}" srcOrd="2" destOrd="0" presId="urn:microsoft.com/office/officeart/2005/8/layout/default"/>
    <dgm:cxn modelId="{34A45983-AAE9-4DBF-B5E6-483232547CF3}" type="presParOf" srcId="{AC91AA83-EA99-43A4-9514-DC4C5BA57FAF}" destId="{D88AACCA-5AC2-4C9A-88F3-878CF05ACA0C}" srcOrd="3" destOrd="0" presId="urn:microsoft.com/office/officeart/2005/8/layout/default"/>
    <dgm:cxn modelId="{3806AF32-C952-44E0-AE61-B87A01124D71}" type="presParOf" srcId="{AC91AA83-EA99-43A4-9514-DC4C5BA57FAF}" destId="{79B77A91-1C96-4FAE-8477-200D26346B8B}" srcOrd="4" destOrd="0" presId="urn:microsoft.com/office/officeart/2005/8/layout/default"/>
    <dgm:cxn modelId="{24190D3A-199E-4BBC-AAF9-9E9138CD3C3B}" type="presParOf" srcId="{AC91AA83-EA99-43A4-9514-DC4C5BA57FAF}" destId="{E699B779-6F1F-4705-BCBD-C8579AFFF24E}" srcOrd="5" destOrd="0" presId="urn:microsoft.com/office/officeart/2005/8/layout/default"/>
    <dgm:cxn modelId="{6C82C858-83AE-455B-BE31-37F6A20A136F}" type="presParOf" srcId="{AC91AA83-EA99-43A4-9514-DC4C5BA57FAF}" destId="{1A68C9F8-9685-48A3-AC85-C73AFD3B2410}" srcOrd="6" destOrd="0" presId="urn:microsoft.com/office/officeart/2005/8/layout/default"/>
    <dgm:cxn modelId="{7B2A5685-93D6-4212-A205-D04F3FF13BEE}" type="presParOf" srcId="{AC91AA83-EA99-43A4-9514-DC4C5BA57FAF}" destId="{C2686F11-D090-4A12-A868-5FC32493B5A8}" srcOrd="7" destOrd="0" presId="urn:microsoft.com/office/officeart/2005/8/layout/default"/>
    <dgm:cxn modelId="{FD1160C4-B5EC-4583-8E29-041E46B3A655}" type="presParOf" srcId="{AC91AA83-EA99-43A4-9514-DC4C5BA57FAF}" destId="{42C411FE-5B5D-469C-8868-B92A3E3DDAAF}" srcOrd="8" destOrd="0" presId="urn:microsoft.com/office/officeart/2005/8/layout/default"/>
    <dgm:cxn modelId="{A3BB28F4-6CF7-4A39-97BF-619139CE9DEB}" type="presParOf" srcId="{AC91AA83-EA99-43A4-9514-DC4C5BA57FAF}" destId="{4810E828-FA67-4F8C-AFD6-83BC6494FB1B}" srcOrd="9" destOrd="0" presId="urn:microsoft.com/office/officeart/2005/8/layout/default"/>
    <dgm:cxn modelId="{B1E0E02C-2F8D-4E84-9B2A-0AC0EABC980E}" type="presParOf" srcId="{AC91AA83-EA99-43A4-9514-DC4C5BA57FAF}" destId="{27D9F4EB-CEE7-4351-B2B7-DE6439D4DE0B}" srcOrd="10" destOrd="0" presId="urn:microsoft.com/office/officeart/2005/8/layout/default"/>
    <dgm:cxn modelId="{A34F8EDF-61EA-4518-A3A5-E7AB6D56F39A}" type="presParOf" srcId="{AC91AA83-EA99-43A4-9514-DC4C5BA57FAF}" destId="{3AF36181-2A6E-4F8F-8F58-6D3E378094EE}" srcOrd="11" destOrd="0" presId="urn:microsoft.com/office/officeart/2005/8/layout/default"/>
    <dgm:cxn modelId="{DE98BD70-1F40-4B0D-A482-D2DE94A8F2C3}" type="presParOf" srcId="{AC91AA83-EA99-43A4-9514-DC4C5BA57FAF}" destId="{6FE7F4B3-EF9B-4F0D-871C-A2907BA7552D}" srcOrd="12" destOrd="0" presId="urn:microsoft.com/office/officeart/2005/8/layout/default"/>
    <dgm:cxn modelId="{FBF091F3-E23B-4426-A04D-48F5F7A1B1FA}" type="presParOf" srcId="{AC91AA83-EA99-43A4-9514-DC4C5BA57FAF}" destId="{92FD3D81-3661-47FD-9E47-D6D94AC63D6C}" srcOrd="13" destOrd="0" presId="urn:microsoft.com/office/officeart/2005/8/layout/default"/>
    <dgm:cxn modelId="{5A52DD12-9509-4447-8591-D2A93C6B085E}" type="presParOf" srcId="{AC91AA83-EA99-43A4-9514-DC4C5BA57FAF}" destId="{2062F09D-F9C1-49CA-A94D-6527CEC52B0C}"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B992B-80A7-4258-B8C9-6B0D1F3B544F}">
      <dsp:nvSpPr>
        <dsp:cNvPr id="0" name=""/>
        <dsp:cNvSpPr/>
      </dsp:nvSpPr>
      <dsp:spPr>
        <a:xfrm>
          <a:off x="325838" y="2111"/>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Real life practise </a:t>
          </a:r>
          <a:r>
            <a:rPr lang="en-GB" sz="1500" kern="1200"/>
            <a:t>– a child mimics what they see and can learn how situations unfold, how characters in the play might feel and is independently creating a social story. </a:t>
          </a:r>
          <a:endParaRPr lang="en-US" sz="1500" kern="1200"/>
        </a:p>
      </dsp:txBody>
      <dsp:txXfrm>
        <a:off x="325838" y="2111"/>
        <a:ext cx="2692691" cy="1615614"/>
      </dsp:txXfrm>
    </dsp:sp>
    <dsp:sp modelId="{27173E75-D413-47DE-9865-CD4A88CC7ECE}">
      <dsp:nvSpPr>
        <dsp:cNvPr id="0" name=""/>
        <dsp:cNvSpPr/>
      </dsp:nvSpPr>
      <dsp:spPr>
        <a:xfrm>
          <a:off x="3287798" y="2111"/>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Inquiry based learning /active learning</a:t>
          </a:r>
          <a:r>
            <a:rPr lang="en-GB" sz="1500" kern="1200"/>
            <a:t>– a child can learn about their world around them, about themselves and about others through play by exploring, questioning and practising situations and behaviours.</a:t>
          </a:r>
          <a:endParaRPr lang="en-US" sz="1500" kern="1200"/>
        </a:p>
      </dsp:txBody>
      <dsp:txXfrm>
        <a:off x="3287798" y="2111"/>
        <a:ext cx="2692691" cy="1615614"/>
      </dsp:txXfrm>
    </dsp:sp>
    <dsp:sp modelId="{F69D161C-6FAC-4881-92C3-A197C89E64F7}">
      <dsp:nvSpPr>
        <dsp:cNvPr id="0" name=""/>
        <dsp:cNvSpPr/>
      </dsp:nvSpPr>
      <dsp:spPr>
        <a:xfrm>
          <a:off x="6249758" y="2111"/>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Blue sky thinking </a:t>
          </a:r>
          <a:r>
            <a:rPr lang="en-GB" sz="1500" kern="1200" dirty="0"/>
            <a:t>– In play, there is no right or wrong, no inhibitions and no ceiling to what can happen.</a:t>
          </a:r>
        </a:p>
        <a:p>
          <a:pPr marL="0" lvl="0" indent="0" algn="ctr" defTabSz="666750">
            <a:lnSpc>
              <a:spcPct val="90000"/>
            </a:lnSpc>
            <a:spcBef>
              <a:spcPct val="0"/>
            </a:spcBef>
            <a:spcAft>
              <a:spcPct val="35000"/>
            </a:spcAft>
            <a:buNone/>
          </a:pPr>
          <a:r>
            <a:rPr lang="en-GB" sz="1500" kern="1200" dirty="0"/>
            <a:t>Innovation and tomorrow’s entrepreneurs </a:t>
          </a:r>
          <a:endParaRPr lang="en-US" sz="1500" kern="1200" dirty="0"/>
        </a:p>
      </dsp:txBody>
      <dsp:txXfrm>
        <a:off x="6249758" y="2111"/>
        <a:ext cx="2692691" cy="1615614"/>
      </dsp:txXfrm>
    </dsp:sp>
    <dsp:sp modelId="{CB0F42DF-245F-4129-9396-A0BBFD210089}">
      <dsp:nvSpPr>
        <dsp:cNvPr id="0" name=""/>
        <dsp:cNvSpPr/>
      </dsp:nvSpPr>
      <dsp:spPr>
        <a:xfrm>
          <a:off x="325838" y="1886995"/>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Problem solving </a:t>
          </a:r>
          <a:r>
            <a:rPr lang="en-GB" sz="1500" kern="1200"/>
            <a:t>– where other children or adults join in, problems can be created and in a safe environment the child learns how to find a solution</a:t>
          </a:r>
          <a:endParaRPr lang="en-US" sz="1500" kern="1200"/>
        </a:p>
      </dsp:txBody>
      <dsp:txXfrm>
        <a:off x="325838" y="1886995"/>
        <a:ext cx="2692691" cy="1615614"/>
      </dsp:txXfrm>
    </dsp:sp>
    <dsp:sp modelId="{792F7880-FCED-4E1E-82C2-6F0DA6737EF7}">
      <dsp:nvSpPr>
        <dsp:cNvPr id="0" name=""/>
        <dsp:cNvSpPr/>
      </dsp:nvSpPr>
      <dsp:spPr>
        <a:xfrm>
          <a:off x="3287798" y="1886995"/>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Creative thinking </a:t>
          </a:r>
          <a:r>
            <a:rPr lang="en-GB" sz="1500" kern="1200"/>
            <a:t>– Anything is possible! You can be who you want in a world of your choice.</a:t>
          </a:r>
          <a:endParaRPr lang="en-US" sz="1500" kern="1200"/>
        </a:p>
      </dsp:txBody>
      <dsp:txXfrm>
        <a:off x="3287798" y="1886995"/>
        <a:ext cx="2692691" cy="1615614"/>
      </dsp:txXfrm>
    </dsp:sp>
    <dsp:sp modelId="{7BF71701-676C-4262-B99E-01B56561F244}">
      <dsp:nvSpPr>
        <dsp:cNvPr id="0" name=""/>
        <dsp:cNvSpPr/>
      </dsp:nvSpPr>
      <dsp:spPr>
        <a:xfrm>
          <a:off x="6249758" y="1886995"/>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Character development </a:t>
          </a:r>
          <a:r>
            <a:rPr lang="en-GB" sz="1500" kern="1200"/>
            <a:t>– the child will create character traits they will want to explore which they have seen in others. It is a safe environment to see if they want to adopt the characteristic.</a:t>
          </a:r>
          <a:endParaRPr lang="en-US" sz="1500" kern="1200"/>
        </a:p>
      </dsp:txBody>
      <dsp:txXfrm>
        <a:off x="6249758" y="1886995"/>
        <a:ext cx="2692691" cy="1615614"/>
      </dsp:txXfrm>
    </dsp:sp>
    <dsp:sp modelId="{3DB3AB17-D356-4E7E-9C3E-A700C74637A6}">
      <dsp:nvSpPr>
        <dsp:cNvPr id="0" name=""/>
        <dsp:cNvSpPr/>
      </dsp:nvSpPr>
      <dsp:spPr>
        <a:xfrm>
          <a:off x="3287798" y="3771878"/>
          <a:ext cx="2692691" cy="1615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Physical</a:t>
          </a:r>
          <a:r>
            <a:rPr lang="en-GB" sz="1500" kern="1200" dirty="0"/>
            <a:t> – normally in play there is much movement, closeness, intimate at times which is good for happy hormones to swim around the body and keep us healthy</a:t>
          </a:r>
          <a:endParaRPr lang="en-US" sz="1500" kern="1200" dirty="0"/>
        </a:p>
      </dsp:txBody>
      <dsp:txXfrm>
        <a:off x="3287798" y="3771878"/>
        <a:ext cx="2692691" cy="1615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D7DBF-E913-47C5-8007-F4DB23E2F117}">
      <dsp:nvSpPr>
        <dsp:cNvPr id="0" name=""/>
        <dsp:cNvSpPr/>
      </dsp:nvSpPr>
      <dsp:spPr>
        <a:xfrm>
          <a:off x="0" y="20055"/>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Happiness </a:t>
          </a:r>
          <a:r>
            <a:rPr lang="en-GB" sz="1300" kern="1200"/>
            <a:t>– play is designed to create a happy safe place, leading to happy children</a:t>
          </a:r>
          <a:endParaRPr lang="en-US" sz="1300" kern="1200"/>
        </a:p>
      </dsp:txBody>
      <dsp:txXfrm>
        <a:off x="0" y="20055"/>
        <a:ext cx="2626223" cy="1575734"/>
      </dsp:txXfrm>
    </dsp:sp>
    <dsp:sp modelId="{B505742E-987D-4F28-B273-8FFCF38920CB}">
      <dsp:nvSpPr>
        <dsp:cNvPr id="0" name=""/>
        <dsp:cNvSpPr/>
      </dsp:nvSpPr>
      <dsp:spPr>
        <a:xfrm>
          <a:off x="2888845" y="20055"/>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Developing the brain </a:t>
          </a:r>
          <a:r>
            <a:rPr lang="en-GB" sz="1300" kern="1200"/>
            <a:t>– it builds IQ, deep thinking and higher concentration as well as empathy,  self-control and a strong sense of self</a:t>
          </a:r>
          <a:endParaRPr lang="en-US" sz="1300" kern="1200"/>
        </a:p>
      </dsp:txBody>
      <dsp:txXfrm>
        <a:off x="2888845" y="20055"/>
        <a:ext cx="2626223" cy="1575734"/>
      </dsp:txXfrm>
    </dsp:sp>
    <dsp:sp modelId="{79B77A91-1C96-4FAE-8477-200D26346B8B}">
      <dsp:nvSpPr>
        <dsp:cNvPr id="0" name=""/>
        <dsp:cNvSpPr/>
      </dsp:nvSpPr>
      <dsp:spPr>
        <a:xfrm>
          <a:off x="5777691" y="20055"/>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Practising regulating emotions </a:t>
          </a:r>
          <a:r>
            <a:rPr lang="en-GB" sz="1300" kern="1200"/>
            <a:t>– emotions can be ‘played’ and ways to explore them and find ways to regulate them in a safe way</a:t>
          </a:r>
          <a:endParaRPr lang="en-US" sz="1300" kern="1200"/>
        </a:p>
      </dsp:txBody>
      <dsp:txXfrm>
        <a:off x="5777691" y="20055"/>
        <a:ext cx="2626223" cy="1575734"/>
      </dsp:txXfrm>
    </dsp:sp>
    <dsp:sp modelId="{1A68C9F8-9685-48A3-AC85-C73AFD3B2410}">
      <dsp:nvSpPr>
        <dsp:cNvPr id="0" name=""/>
        <dsp:cNvSpPr/>
      </dsp:nvSpPr>
      <dsp:spPr>
        <a:xfrm>
          <a:off x="0" y="1858411"/>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Social development </a:t>
          </a:r>
          <a:r>
            <a:rPr lang="en-GB" sz="1300" kern="1200"/>
            <a:t>– it takes two to tango and sometimes many more, leading to negotiation, cooperation and self control. This builds trusting relationships and allows the children to know what a friendship/relationship should feel like</a:t>
          </a:r>
          <a:endParaRPr lang="en-US" sz="1300" kern="1200"/>
        </a:p>
      </dsp:txBody>
      <dsp:txXfrm>
        <a:off x="0" y="1858411"/>
        <a:ext cx="2626223" cy="1575734"/>
      </dsp:txXfrm>
    </dsp:sp>
    <dsp:sp modelId="{42C411FE-5B5D-469C-8868-B92A3E3DDAAF}">
      <dsp:nvSpPr>
        <dsp:cNvPr id="0" name=""/>
        <dsp:cNvSpPr/>
      </dsp:nvSpPr>
      <dsp:spPr>
        <a:xfrm>
          <a:off x="2888845" y="1858411"/>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A way to communicate </a:t>
          </a:r>
          <a:r>
            <a:rPr lang="en-GB" sz="1300" kern="1200"/>
            <a:t>– body language, subtle changes to the game, rules being set as well as explanations and feelings shared can help all children to communicate better</a:t>
          </a:r>
          <a:endParaRPr lang="en-US" sz="1300" kern="1200"/>
        </a:p>
      </dsp:txBody>
      <dsp:txXfrm>
        <a:off x="2888845" y="1858411"/>
        <a:ext cx="2626223" cy="1575734"/>
      </dsp:txXfrm>
    </dsp:sp>
    <dsp:sp modelId="{27D9F4EB-CEE7-4351-B2B7-DE6439D4DE0B}">
      <dsp:nvSpPr>
        <dsp:cNvPr id="0" name=""/>
        <dsp:cNvSpPr/>
      </dsp:nvSpPr>
      <dsp:spPr>
        <a:xfrm>
          <a:off x="5777691" y="1858411"/>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A way to collect vocabulary </a:t>
          </a:r>
          <a:r>
            <a:rPr lang="en-GB" sz="1300" kern="1200"/>
            <a:t>– every child brings thousands of words to the game, some made up and some from life experiences which are shared</a:t>
          </a:r>
          <a:endParaRPr lang="en-US" sz="1300" kern="1200"/>
        </a:p>
      </dsp:txBody>
      <dsp:txXfrm>
        <a:off x="5777691" y="1858411"/>
        <a:ext cx="2626223" cy="1575734"/>
      </dsp:txXfrm>
    </dsp:sp>
    <dsp:sp modelId="{6FE7F4B3-EF9B-4F0D-871C-A2907BA7552D}">
      <dsp:nvSpPr>
        <dsp:cNvPr id="0" name=""/>
        <dsp:cNvSpPr/>
      </dsp:nvSpPr>
      <dsp:spPr>
        <a:xfrm>
          <a:off x="1444422" y="3696768"/>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Builds IQ </a:t>
          </a:r>
          <a:r>
            <a:rPr lang="en-GB" sz="1300" kern="1200" dirty="0"/>
            <a:t>– problems, conflict and creative thinking is proven to have raised the IQ of 3-year-olds</a:t>
          </a:r>
          <a:endParaRPr lang="en-US" sz="1300" kern="1200" dirty="0"/>
        </a:p>
      </dsp:txBody>
      <dsp:txXfrm>
        <a:off x="1444422" y="3696768"/>
        <a:ext cx="2626223" cy="1575734"/>
      </dsp:txXfrm>
    </dsp:sp>
    <dsp:sp modelId="{2062F09D-F9C1-49CA-A94D-6527CEC52B0C}">
      <dsp:nvSpPr>
        <dsp:cNvPr id="0" name=""/>
        <dsp:cNvSpPr/>
      </dsp:nvSpPr>
      <dsp:spPr>
        <a:xfrm>
          <a:off x="4333268" y="3696768"/>
          <a:ext cx="2626223" cy="15757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A sense of adventure </a:t>
          </a:r>
          <a:r>
            <a:rPr lang="en-GB" sz="1300" kern="1200"/>
            <a:t>– in play you can be anyone, anywhere experiencing anything!</a:t>
          </a:r>
          <a:endParaRPr lang="en-US" sz="1300" kern="1200"/>
        </a:p>
      </dsp:txBody>
      <dsp:txXfrm>
        <a:off x="4333268" y="3696768"/>
        <a:ext cx="2626223" cy="15757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6:59.57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7:00.84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7:07.88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7:10.78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7:11.14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6:16.039"/>
    </inkml:context>
    <inkml:brush xml:id="br0">
      <inkml:brushProperty name="width" value="0.05" units="cm"/>
      <inkml:brushProperty name="height" value="0.05" units="cm"/>
      <inkml:brushProperty name="color" value="#E71224"/>
    </inkml:brush>
  </inkml:definitions>
  <inkml:trace contextRef="#ctx0" brushRef="#br0">6142 1442 24575,'-1'-4'0,"0"0"0,0 0 0,-1 0 0,0 0 0,1 1 0,-1-1 0,-1 0 0,1 1 0,-1-1 0,1 1 0,-7-6 0,1-1 0,-15-16 0,-1 2 0,-1 1 0,-43-33 0,37 33 0,2-1 0,-45-49 0,21 17 0,-2 2 0,-2 2 0,-3 3 0,-2 3 0,-1 2 0,-3 3 0,-1 3 0,-1 3 0,-3 3 0,-98-31 0,67 24 0,-20-6 0,69 27 0,-66-32 0,69 27 0,-78-23 0,-163-53 0,110 34 0,88 33 0,29 8 0,-1 4 0,-1 2 0,-79-11 0,-50-5 0,112 18 0,-90-7 0,-8 11 0,-471-17 0,430 28 0,-180 4 0,308 6 0,0 4 0,2 4 0,-141 44 0,190-47 0,1 2 0,0 3 0,1 1 0,1 1 0,2 3 0,0 1 0,-48 42 0,35-21 0,2 2 0,2 3 0,3 1 0,-45 70 0,37-46 0,-75 148 0,6 26 0,88-174 0,-14 26 0,34-77 0,1 1 0,2 0 0,0 1 0,2 0 0,1 1 0,-7 53 0,-1 10 0,7-42 0,-5 78 0,14 479 0,0-590 0,0-1 0,1 0 0,1 0 0,0 0 0,1 0 0,8 17 0,43 86 0,-32-71 0,-6-9 0,3-1 0,1 0 0,1-2 0,2-1 0,2 0 0,1-2 0,1-1 0,34 28 0,-7-14 0,2-1 0,2-4 0,2-2 0,1-3 0,2-2 0,93 33 0,420 134 0,-525-186 0,1-1 0,-1-3 0,2-2 0,57 1 0,216-11 0,-122-4 0,38 8 0,243-4 0,-353-11 0,256-57 0,-180 26 0,257-68 0,-377 88 0,-26 5 0,0-2 0,-2-4 0,93-50 0,157-118 0,-206 124 0,12-3 0,103-73 0,-13-1 0,-188 131 0,-1-1 0,0-1 0,-2 0 0,26-35 0,50-87 0,-80 120 0,7-16 0,-2-2 0,-2 0 0,-1-1 0,12-52 0,-23 77 0,8-31 0,-3 0 0,-1 0 0,1-60 0,-10-139 0,-2 92 0,4-58-1365,0 177-5461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6:17.891"/>
    </inkml:context>
    <inkml:brush xml:id="br0">
      <inkml:brushProperty name="width" value="0.05" units="cm"/>
      <inkml:brushProperty name="height" value="0.05" units="cm"/>
      <inkml:brushProperty name="color" value="#E71224"/>
    </inkml:brush>
  </inkml:definitions>
  <inkml:trace contextRef="#ctx0" brushRef="#br0">0 1 24575,'2'23'0,"0"0"0,2 0 0,12 42 0,4 23 0,82 712 0,-93-689 0,4 40 0,3-39 0,-8-44 0,3 0 0,22 73 0,-25-113-341,-1 1 0,-1 0-1,3 38 1,-7-36-6485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6:18.55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14:06:27.110"/>
    </inkml:context>
    <inkml:brush xml:id="br0">
      <inkml:brushProperty name="width" value="0.05" units="cm"/>
      <inkml:brushProperty name="height" value="0.05" units="cm"/>
      <inkml:brushProperty name="color" value="#E71224"/>
    </inkml:brush>
  </inkml:definitions>
  <inkml:trace contextRef="#ctx0" brushRef="#br0">135 73 24575,'0'6'0,"-6"3"0,-3-1 0,-5-2 0,-8-7 0,-6-5 0,2-7 0,5 5 0,12 4 0,15 2 0,13 2 0,2-6 0,-1-7 0,-11-3 0,-14 2 0,-12 3 0,-3 4-8191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442" cy="345923"/>
          </a:xfrm>
          <a:prstGeom prst="rect">
            <a:avLst/>
          </a:prstGeom>
        </p:spPr>
        <p:txBody>
          <a:bodyPr vert="horz" lIns="96597" tIns="48299" rIns="96597" bIns="48299" rtlCol="0"/>
          <a:lstStyle>
            <a:lvl1pPr algn="l">
              <a:defRPr sz="1300"/>
            </a:lvl1pPr>
          </a:lstStyle>
          <a:p>
            <a:endParaRPr lang="en-GB"/>
          </a:p>
        </p:txBody>
      </p:sp>
      <p:sp>
        <p:nvSpPr>
          <p:cNvPr id="3" name="Date Placeholder 2"/>
          <p:cNvSpPr>
            <a:spLocks noGrp="1"/>
          </p:cNvSpPr>
          <p:nvPr>
            <p:ph type="dt" idx="1"/>
          </p:nvPr>
        </p:nvSpPr>
        <p:spPr>
          <a:xfrm>
            <a:off x="5675532" y="0"/>
            <a:ext cx="4341442" cy="345923"/>
          </a:xfrm>
          <a:prstGeom prst="rect">
            <a:avLst/>
          </a:prstGeom>
        </p:spPr>
        <p:txBody>
          <a:bodyPr vert="horz" lIns="96597" tIns="48299" rIns="96597" bIns="48299" rtlCol="0"/>
          <a:lstStyle>
            <a:lvl1pPr algn="r">
              <a:defRPr sz="1300"/>
            </a:lvl1pPr>
          </a:lstStyle>
          <a:p>
            <a:fld id="{35A4CB21-DE4E-40C6-AFE7-A057C9561183}" type="datetimeFigureOut">
              <a:rPr lang="en-GB" smtClean="0"/>
              <a:t>27/04/2022</a:t>
            </a:fld>
            <a:endParaRPr lang="en-GB"/>
          </a:p>
        </p:txBody>
      </p:sp>
      <p:sp>
        <p:nvSpPr>
          <p:cNvPr id="4" name="Slide Image Placeholder 3"/>
          <p:cNvSpPr>
            <a:spLocks noGrp="1" noRot="1" noChangeAspect="1"/>
          </p:cNvSpPr>
          <p:nvPr>
            <p:ph type="sldImg" idx="2"/>
          </p:nvPr>
        </p:nvSpPr>
        <p:spPr>
          <a:xfrm>
            <a:off x="2943225" y="860425"/>
            <a:ext cx="4132263" cy="2324100"/>
          </a:xfrm>
          <a:prstGeom prst="rect">
            <a:avLst/>
          </a:prstGeom>
          <a:noFill/>
          <a:ln w="12700">
            <a:solidFill>
              <a:prstClr val="black"/>
            </a:solidFill>
          </a:ln>
        </p:spPr>
        <p:txBody>
          <a:bodyPr vert="horz" lIns="96597" tIns="48299" rIns="96597" bIns="48299" rtlCol="0" anchor="ctr"/>
          <a:lstStyle/>
          <a:p>
            <a:endParaRPr lang="en-GB"/>
          </a:p>
        </p:txBody>
      </p:sp>
      <p:sp>
        <p:nvSpPr>
          <p:cNvPr id="5" name="Notes Placeholder 4"/>
          <p:cNvSpPr>
            <a:spLocks noGrp="1"/>
          </p:cNvSpPr>
          <p:nvPr>
            <p:ph type="body" sz="quarter" idx="3"/>
          </p:nvPr>
        </p:nvSpPr>
        <p:spPr>
          <a:xfrm>
            <a:off x="1001872" y="3314165"/>
            <a:ext cx="8014970" cy="2711588"/>
          </a:xfrm>
          <a:prstGeom prst="rect">
            <a:avLst/>
          </a:prstGeom>
        </p:spPr>
        <p:txBody>
          <a:bodyPr vert="horz" lIns="96597" tIns="48299" rIns="96597" bIns="48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0653"/>
            <a:ext cx="4341442" cy="345922"/>
          </a:xfrm>
          <a:prstGeom prst="rect">
            <a:avLst/>
          </a:prstGeom>
        </p:spPr>
        <p:txBody>
          <a:bodyPr vert="horz" lIns="96597" tIns="48299" rIns="96597" bIns="48299" rtlCol="0" anchor="b"/>
          <a:lstStyle>
            <a:lvl1pPr algn="l">
              <a:defRPr sz="1300"/>
            </a:lvl1pPr>
          </a:lstStyle>
          <a:p>
            <a:endParaRPr lang="en-GB"/>
          </a:p>
        </p:txBody>
      </p:sp>
      <p:sp>
        <p:nvSpPr>
          <p:cNvPr id="7" name="Slide Number Placeholder 6"/>
          <p:cNvSpPr>
            <a:spLocks noGrp="1"/>
          </p:cNvSpPr>
          <p:nvPr>
            <p:ph type="sldNum" sz="quarter" idx="5"/>
          </p:nvPr>
        </p:nvSpPr>
        <p:spPr>
          <a:xfrm>
            <a:off x="5675532" y="6540653"/>
            <a:ext cx="4341442" cy="345922"/>
          </a:xfrm>
          <a:prstGeom prst="rect">
            <a:avLst/>
          </a:prstGeom>
        </p:spPr>
        <p:txBody>
          <a:bodyPr vert="horz" lIns="96597" tIns="48299" rIns="96597" bIns="48299" rtlCol="0" anchor="b"/>
          <a:lstStyle>
            <a:lvl1pPr algn="r">
              <a:defRPr sz="1300"/>
            </a:lvl1pPr>
          </a:lstStyle>
          <a:p>
            <a:fld id="{2C55D622-DE78-401C-AE95-69BFD7B21374}" type="slidenum">
              <a:rPr lang="en-GB" smtClean="0"/>
              <a:t>‹#›</a:t>
            </a:fld>
            <a:endParaRPr lang="en-GB"/>
          </a:p>
        </p:txBody>
      </p:sp>
    </p:spTree>
    <p:extLst>
      <p:ext uri="{BB962C8B-B14F-4D97-AF65-F5344CB8AC3E}">
        <p14:creationId xmlns:p14="http://schemas.microsoft.com/office/powerpoint/2010/main" val="347758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2</a:t>
            </a:fld>
            <a:endParaRPr lang="en-GB"/>
          </a:p>
        </p:txBody>
      </p:sp>
    </p:spTree>
    <p:extLst>
      <p:ext uri="{BB962C8B-B14F-4D97-AF65-F5344CB8AC3E}">
        <p14:creationId xmlns:p14="http://schemas.microsoft.com/office/powerpoint/2010/main" val="244058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3</a:t>
            </a:fld>
            <a:endParaRPr lang="en-GB"/>
          </a:p>
        </p:txBody>
      </p:sp>
    </p:spTree>
    <p:extLst>
      <p:ext uri="{BB962C8B-B14F-4D97-AF65-F5344CB8AC3E}">
        <p14:creationId xmlns:p14="http://schemas.microsoft.com/office/powerpoint/2010/main" val="15568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4</a:t>
            </a:fld>
            <a:endParaRPr lang="en-GB"/>
          </a:p>
        </p:txBody>
      </p:sp>
    </p:spTree>
    <p:extLst>
      <p:ext uri="{BB962C8B-B14F-4D97-AF65-F5344CB8AC3E}">
        <p14:creationId xmlns:p14="http://schemas.microsoft.com/office/powerpoint/2010/main" val="75001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7</a:t>
            </a:fld>
            <a:endParaRPr lang="en-GB"/>
          </a:p>
        </p:txBody>
      </p:sp>
    </p:spTree>
    <p:extLst>
      <p:ext uri="{BB962C8B-B14F-4D97-AF65-F5344CB8AC3E}">
        <p14:creationId xmlns:p14="http://schemas.microsoft.com/office/powerpoint/2010/main" val="244058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9</a:t>
            </a:fld>
            <a:endParaRPr lang="en-GB"/>
          </a:p>
        </p:txBody>
      </p:sp>
    </p:spTree>
    <p:extLst>
      <p:ext uri="{BB962C8B-B14F-4D97-AF65-F5344CB8AC3E}">
        <p14:creationId xmlns:p14="http://schemas.microsoft.com/office/powerpoint/2010/main" val="114975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10</a:t>
            </a:fld>
            <a:endParaRPr lang="en-GB"/>
          </a:p>
        </p:txBody>
      </p:sp>
    </p:spTree>
    <p:extLst>
      <p:ext uri="{BB962C8B-B14F-4D97-AF65-F5344CB8AC3E}">
        <p14:creationId xmlns:p14="http://schemas.microsoft.com/office/powerpoint/2010/main" val="290201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11</a:t>
            </a:fld>
            <a:endParaRPr lang="en-GB"/>
          </a:p>
        </p:txBody>
      </p:sp>
    </p:spTree>
    <p:extLst>
      <p:ext uri="{BB962C8B-B14F-4D97-AF65-F5344CB8AC3E}">
        <p14:creationId xmlns:p14="http://schemas.microsoft.com/office/powerpoint/2010/main" val="293421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5D622-DE78-401C-AE95-69BFD7B21374}" type="slidenum">
              <a:rPr lang="en-GB" smtClean="0"/>
              <a:t>12</a:t>
            </a:fld>
            <a:endParaRPr lang="en-GB"/>
          </a:p>
        </p:txBody>
      </p:sp>
    </p:spTree>
    <p:extLst>
      <p:ext uri="{BB962C8B-B14F-4D97-AF65-F5344CB8AC3E}">
        <p14:creationId xmlns:p14="http://schemas.microsoft.com/office/powerpoint/2010/main" val="66616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5DA6-DA71-438F-A759-2AA20E5B7A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53485A-BEA1-4270-A24F-C91D14878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0624B5-046B-4A0A-936E-C893BA5E06D2}"/>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5" name="Footer Placeholder 4">
            <a:extLst>
              <a:ext uri="{FF2B5EF4-FFF2-40B4-BE49-F238E27FC236}">
                <a16:creationId xmlns:a16="http://schemas.microsoft.com/office/drawing/2014/main" id="{2537F9A3-DEC5-451F-A7CD-3475525E2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BB55E1-BED0-4A9E-8678-1EB77BE19FFE}"/>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8992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BA7E-0A43-461A-BCF0-E8620323B6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06DAAB-9094-43F5-81D4-4CCC891CBB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278D0-CF32-420E-86B2-99C76B52D5FE}"/>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5" name="Footer Placeholder 4">
            <a:extLst>
              <a:ext uri="{FF2B5EF4-FFF2-40B4-BE49-F238E27FC236}">
                <a16:creationId xmlns:a16="http://schemas.microsoft.com/office/drawing/2014/main" id="{7E6E2B23-E568-43F7-A2F7-96144D7F3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773CF-60A1-42E8-9AFC-6056B0FEDDAC}"/>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68597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C2B8A-7FAD-4C46-958D-34235F0CFA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68ACCB-A86E-420D-BD3F-3A5005351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A850C-7853-4C8D-A1FB-4F77EBE01E24}"/>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5" name="Footer Placeholder 4">
            <a:extLst>
              <a:ext uri="{FF2B5EF4-FFF2-40B4-BE49-F238E27FC236}">
                <a16:creationId xmlns:a16="http://schemas.microsoft.com/office/drawing/2014/main" id="{D844A997-7554-421F-861E-AFCE84D0C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4E1D7-737D-4BDA-BDD5-EFEBF28CAB42}"/>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78576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780-B902-4B50-87FF-5942B767AD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03054B-7014-4AF2-B3F2-748AF0D94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4CD6E-74B0-4214-89D7-902614838FDD}"/>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5" name="Footer Placeholder 4">
            <a:extLst>
              <a:ext uri="{FF2B5EF4-FFF2-40B4-BE49-F238E27FC236}">
                <a16:creationId xmlns:a16="http://schemas.microsoft.com/office/drawing/2014/main" id="{74508CF5-7663-4ED6-9B51-4DA60A37D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9A250-38B0-43C3-89A3-75AC8F18FE1A}"/>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234080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733D-2511-4E00-A638-ED2DC0248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A7F47-92CF-4046-BF86-C4562223A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B7CA9-6617-4C43-8A8F-C08E552573E7}"/>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5" name="Footer Placeholder 4">
            <a:extLst>
              <a:ext uri="{FF2B5EF4-FFF2-40B4-BE49-F238E27FC236}">
                <a16:creationId xmlns:a16="http://schemas.microsoft.com/office/drawing/2014/main" id="{C9CE5934-2A64-4019-954B-B6CE1CB30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908AFA-6492-4E6B-B901-6FFD9C7BC77F}"/>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374308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94F6-E19E-4DB8-A9DD-436D226C36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DB5ADF-64D6-4C52-AB55-D9983E82D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8BF25F-8DB7-4F34-887B-B9DF7C6AA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CB5313-3374-4095-85B1-1DA99F4C122B}"/>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6" name="Footer Placeholder 5">
            <a:extLst>
              <a:ext uri="{FF2B5EF4-FFF2-40B4-BE49-F238E27FC236}">
                <a16:creationId xmlns:a16="http://schemas.microsoft.com/office/drawing/2014/main" id="{E944AFFF-C7A2-4166-9C12-631908FD8E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2F6248-6075-410D-8839-27463533B611}"/>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32878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990D-99C2-41AA-B3C4-CA661BF11C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CB1621-A9A2-4464-8FD9-961C9CB01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F4FA25-91C0-4DDD-93BF-22420D045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C44489-2ACA-4F0A-ABB9-C24368162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B10BA-A9F0-44C1-944A-9AC5CBBCDF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55055C-F85A-44AA-80D0-FBB0580FEEEA}"/>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8" name="Footer Placeholder 7">
            <a:extLst>
              <a:ext uri="{FF2B5EF4-FFF2-40B4-BE49-F238E27FC236}">
                <a16:creationId xmlns:a16="http://schemas.microsoft.com/office/drawing/2014/main" id="{16238CE0-3535-4ACA-BBF6-98185DBA46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F70D2D-A3EA-4909-A81E-23F104F40A96}"/>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319906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2590-9908-4EC6-ACD1-51D26996CE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42C4FB-C9E0-4CE7-A568-ACC267231E31}"/>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4" name="Footer Placeholder 3">
            <a:extLst>
              <a:ext uri="{FF2B5EF4-FFF2-40B4-BE49-F238E27FC236}">
                <a16:creationId xmlns:a16="http://schemas.microsoft.com/office/drawing/2014/main" id="{AEA019F0-63B5-4069-91C0-12A99E923B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DA7623-7E8A-4645-8BD9-E1EB73B5EA51}"/>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124623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AE94D-D7BA-4B02-A85C-7B4BBC452E0D}"/>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3" name="Footer Placeholder 2">
            <a:extLst>
              <a:ext uri="{FF2B5EF4-FFF2-40B4-BE49-F238E27FC236}">
                <a16:creationId xmlns:a16="http://schemas.microsoft.com/office/drawing/2014/main" id="{23CF8DE4-64C4-4688-85E5-7D3A352DC4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1F6072-3EDB-4AB6-8907-FD39864FDCFB}"/>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368762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DADE-6A64-4415-AB1B-EFE89E463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ECEE50-37E7-452E-97EE-68F51B6C6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572B3E-90E4-42EE-99B2-64830EE51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CA3D6-98EA-4F9E-8DCF-83A684C14460}"/>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6" name="Footer Placeholder 5">
            <a:extLst>
              <a:ext uri="{FF2B5EF4-FFF2-40B4-BE49-F238E27FC236}">
                <a16:creationId xmlns:a16="http://schemas.microsoft.com/office/drawing/2014/main" id="{BAA1A334-CFBF-49A7-89E8-BBEB189EF1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9CA6E-BA56-4136-A31B-E053D8864C2A}"/>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32309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1AE-A81F-4249-B2F6-CB3A9C68F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2BD7DF-0212-4D16-AF6B-61763B504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D4CCD8-D4BC-46D6-A036-992CB27BA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511B5-16FD-4E47-92D0-DA37C5342A90}"/>
              </a:ext>
            </a:extLst>
          </p:cNvPr>
          <p:cNvSpPr>
            <a:spLocks noGrp="1"/>
          </p:cNvSpPr>
          <p:nvPr>
            <p:ph type="dt" sz="half" idx="10"/>
          </p:nvPr>
        </p:nvSpPr>
        <p:spPr/>
        <p:txBody>
          <a:bodyPr/>
          <a:lstStyle/>
          <a:p>
            <a:fld id="{15F05471-49A5-4EBB-A900-68D21964B339}" type="datetimeFigureOut">
              <a:rPr lang="en-GB" smtClean="0"/>
              <a:t>27/04/2022</a:t>
            </a:fld>
            <a:endParaRPr lang="en-GB"/>
          </a:p>
        </p:txBody>
      </p:sp>
      <p:sp>
        <p:nvSpPr>
          <p:cNvPr id="6" name="Footer Placeholder 5">
            <a:extLst>
              <a:ext uri="{FF2B5EF4-FFF2-40B4-BE49-F238E27FC236}">
                <a16:creationId xmlns:a16="http://schemas.microsoft.com/office/drawing/2014/main" id="{4AE72CCA-5558-4C8E-9375-547988E68A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9974D1-4338-4B30-A033-67FF1E944DEA}"/>
              </a:ext>
            </a:extLst>
          </p:cNvPr>
          <p:cNvSpPr>
            <a:spLocks noGrp="1"/>
          </p:cNvSpPr>
          <p:nvPr>
            <p:ph type="sldNum" sz="quarter" idx="12"/>
          </p:nvPr>
        </p:nvSpPr>
        <p:spPr/>
        <p:txBody>
          <a:bodyPr/>
          <a:lstStyle/>
          <a:p>
            <a:fld id="{D840553B-1C1D-4ECD-B777-30C5133578B0}" type="slidenum">
              <a:rPr lang="en-GB" smtClean="0"/>
              <a:t>‹#›</a:t>
            </a:fld>
            <a:endParaRPr lang="en-GB"/>
          </a:p>
        </p:txBody>
      </p:sp>
    </p:spTree>
    <p:extLst>
      <p:ext uri="{BB962C8B-B14F-4D97-AF65-F5344CB8AC3E}">
        <p14:creationId xmlns:p14="http://schemas.microsoft.com/office/powerpoint/2010/main" val="163325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B16EF-596D-4A8A-9A3C-4B18C0A8A5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885C7-125A-4596-8279-1E93D1DBF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FE990-A186-4922-8C00-50C20CDD6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05471-49A5-4EBB-A900-68D21964B339}" type="datetimeFigureOut">
              <a:rPr lang="en-GB" smtClean="0"/>
              <a:t>27/04/2022</a:t>
            </a:fld>
            <a:endParaRPr lang="en-GB"/>
          </a:p>
        </p:txBody>
      </p:sp>
      <p:sp>
        <p:nvSpPr>
          <p:cNvPr id="5" name="Footer Placeholder 4">
            <a:extLst>
              <a:ext uri="{FF2B5EF4-FFF2-40B4-BE49-F238E27FC236}">
                <a16:creationId xmlns:a16="http://schemas.microsoft.com/office/drawing/2014/main" id="{F74C5F23-6806-4077-B949-FD679F537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F8283-0C43-4FB7-83C4-94DF7A5557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0553B-1C1D-4ECD-B777-30C5133578B0}" type="slidenum">
              <a:rPr lang="en-GB" smtClean="0"/>
              <a:t>‹#›</a:t>
            </a:fld>
            <a:endParaRPr lang="en-GB"/>
          </a:p>
        </p:txBody>
      </p:sp>
    </p:spTree>
    <p:extLst>
      <p:ext uri="{BB962C8B-B14F-4D97-AF65-F5344CB8AC3E}">
        <p14:creationId xmlns:p14="http://schemas.microsoft.com/office/powerpoint/2010/main" val="340174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www.schoolomegasolutions.co.uk/"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customXml" Target="../ink/ink6.xml"/><Relationship Id="rId1" Type="http://schemas.openxmlformats.org/officeDocument/2006/relationships/slideLayout" Target="../slideLayouts/slideLayout7.xml"/><Relationship Id="rId6" Type="http://schemas.openxmlformats.org/officeDocument/2006/relationships/customXml" Target="../ink/ink8.xml"/><Relationship Id="rId5" Type="http://schemas.openxmlformats.org/officeDocument/2006/relationships/image" Target="../media/image8.png"/><Relationship Id="rId4" Type="http://schemas.openxmlformats.org/officeDocument/2006/relationships/customXml" Target="../ink/ink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A34F-0901-4FA3-8E86-510B7A6A07C7}"/>
              </a:ext>
            </a:extLst>
          </p:cNvPr>
          <p:cNvSpPr>
            <a:spLocks noGrp="1"/>
          </p:cNvSpPr>
          <p:nvPr>
            <p:ph type="ctrTitle"/>
          </p:nvPr>
        </p:nvSpPr>
        <p:spPr>
          <a:xfrm>
            <a:off x="1524000" y="-32241"/>
            <a:ext cx="9144000" cy="2387600"/>
          </a:xfrm>
        </p:spPr>
        <p:txBody>
          <a:bodyPr/>
          <a:lstStyle/>
          <a:p>
            <a:r>
              <a:rPr lang="en-GB" dirty="0"/>
              <a:t>The Compassionate Classroom</a:t>
            </a:r>
          </a:p>
        </p:txBody>
      </p:sp>
      <p:sp>
        <p:nvSpPr>
          <p:cNvPr id="3" name="Subtitle 2">
            <a:extLst>
              <a:ext uri="{FF2B5EF4-FFF2-40B4-BE49-F238E27FC236}">
                <a16:creationId xmlns:a16="http://schemas.microsoft.com/office/drawing/2014/main" id="{84894E1F-5C99-47F0-8951-B27C4B1909F1}"/>
              </a:ext>
            </a:extLst>
          </p:cNvPr>
          <p:cNvSpPr>
            <a:spLocks noGrp="1"/>
          </p:cNvSpPr>
          <p:nvPr>
            <p:ph type="subTitle" idx="1"/>
          </p:nvPr>
        </p:nvSpPr>
        <p:spPr>
          <a:xfrm>
            <a:off x="1524000" y="2861401"/>
            <a:ext cx="9144000" cy="3761341"/>
          </a:xfrm>
        </p:spPr>
        <p:txBody>
          <a:bodyPr>
            <a:normAutofit fontScale="92500" lnSpcReduction="10000"/>
          </a:bodyPr>
          <a:lstStyle/>
          <a:p>
            <a:r>
              <a:rPr lang="en-GB" b="1" dirty="0"/>
              <a:t>Why do I need one?</a:t>
            </a:r>
          </a:p>
          <a:p>
            <a:r>
              <a:rPr lang="en-GB" dirty="0"/>
              <a:t>* behaviour, belonging, relationships….</a:t>
            </a:r>
          </a:p>
          <a:p>
            <a:r>
              <a:rPr lang="en-GB" b="1" dirty="0"/>
              <a:t>What can I do to achieve one?</a:t>
            </a:r>
          </a:p>
          <a:p>
            <a:r>
              <a:rPr lang="en-GB" dirty="0"/>
              <a:t>* play, explore, responsibility, challenge….</a:t>
            </a:r>
          </a:p>
          <a:p>
            <a:r>
              <a:rPr lang="en-GB" b="1" dirty="0"/>
              <a:t>What can I achieve with one?</a:t>
            </a:r>
          </a:p>
          <a:p>
            <a:r>
              <a:rPr lang="en-GB" dirty="0"/>
              <a:t>*everything I came into teaching for!</a:t>
            </a:r>
          </a:p>
          <a:p>
            <a:endParaRPr lang="en-GB" dirty="0"/>
          </a:p>
          <a:p>
            <a:r>
              <a:rPr lang="en-GB" dirty="0">
                <a:latin typeface="Lucida Handwriting" panose="03010101010101010101" pitchFamily="66" charset="0"/>
              </a:rPr>
              <a:t>By Julie Norman</a:t>
            </a:r>
          </a:p>
          <a:p>
            <a:r>
              <a:rPr lang="en-GB" dirty="0"/>
              <a:t>SOS</a:t>
            </a:r>
          </a:p>
        </p:txBody>
      </p:sp>
      <p:pic>
        <p:nvPicPr>
          <p:cNvPr id="4" name="Picture 3">
            <a:extLst>
              <a:ext uri="{FF2B5EF4-FFF2-40B4-BE49-F238E27FC236}">
                <a16:creationId xmlns:a16="http://schemas.microsoft.com/office/drawing/2014/main" id="{413142DC-4B28-4AD6-A731-155CA47E7C6E}"/>
              </a:ext>
            </a:extLst>
          </p:cNvPr>
          <p:cNvPicPr>
            <a:picLocks noChangeAspect="1"/>
          </p:cNvPicPr>
          <p:nvPr/>
        </p:nvPicPr>
        <p:blipFill>
          <a:blip r:embed="rId2"/>
          <a:stretch>
            <a:fillRect/>
          </a:stretch>
        </p:blipFill>
        <p:spPr>
          <a:xfrm>
            <a:off x="10788296" y="6169481"/>
            <a:ext cx="1286367" cy="591363"/>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B7D195AE-9621-4D94-8993-9A5421176091}"/>
                  </a:ext>
                </a:extLst>
              </p14:cNvPr>
              <p14:cNvContentPartPr/>
              <p14:nvPr/>
            </p14:nvContentPartPr>
            <p14:xfrm>
              <a:off x="7915325" y="4216642"/>
              <a:ext cx="360" cy="360"/>
            </p14:xfrm>
          </p:contentPart>
        </mc:Choice>
        <mc:Fallback>
          <p:pic>
            <p:nvPicPr>
              <p:cNvPr id="6" name="Ink 5">
                <a:extLst>
                  <a:ext uri="{FF2B5EF4-FFF2-40B4-BE49-F238E27FC236}">
                    <a16:creationId xmlns:a16="http://schemas.microsoft.com/office/drawing/2014/main" id="{B7D195AE-9621-4D94-8993-9A5421176091}"/>
                  </a:ext>
                </a:extLst>
              </p:cNvPr>
              <p:cNvPicPr/>
              <p:nvPr/>
            </p:nvPicPr>
            <p:blipFill>
              <a:blip r:embed="rId4"/>
              <a:stretch>
                <a:fillRect/>
              </a:stretch>
            </p:blipFill>
            <p:spPr>
              <a:xfrm>
                <a:off x="7906325" y="42076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2F5D5E38-9522-4979-9800-663ACA6C0577}"/>
                  </a:ext>
                </a:extLst>
              </p14:cNvPr>
              <p14:cNvContentPartPr/>
              <p14:nvPr/>
            </p14:nvContentPartPr>
            <p14:xfrm>
              <a:off x="7519685" y="4216642"/>
              <a:ext cx="360" cy="360"/>
            </p14:xfrm>
          </p:contentPart>
        </mc:Choice>
        <mc:Fallback>
          <p:pic>
            <p:nvPicPr>
              <p:cNvPr id="7" name="Ink 6">
                <a:extLst>
                  <a:ext uri="{FF2B5EF4-FFF2-40B4-BE49-F238E27FC236}">
                    <a16:creationId xmlns:a16="http://schemas.microsoft.com/office/drawing/2014/main" id="{2F5D5E38-9522-4979-9800-663ACA6C0577}"/>
                  </a:ext>
                </a:extLst>
              </p:cNvPr>
              <p:cNvPicPr/>
              <p:nvPr/>
            </p:nvPicPr>
            <p:blipFill>
              <a:blip r:embed="rId4"/>
              <a:stretch>
                <a:fillRect/>
              </a:stretch>
            </p:blipFill>
            <p:spPr>
              <a:xfrm>
                <a:off x="7510685" y="4207642"/>
                <a:ext cx="18000" cy="18000"/>
              </a:xfrm>
              <a:prstGeom prst="rect">
                <a:avLst/>
              </a:prstGeom>
            </p:spPr>
          </p:pic>
        </mc:Fallback>
      </mc:AlternateContent>
      <p:grpSp>
        <p:nvGrpSpPr>
          <p:cNvPr id="11" name="Group 10">
            <a:extLst>
              <a:ext uri="{FF2B5EF4-FFF2-40B4-BE49-F238E27FC236}">
                <a16:creationId xmlns:a16="http://schemas.microsoft.com/office/drawing/2014/main" id="{3F7CACA0-D05E-425C-AA13-A80E3109A359}"/>
              </a:ext>
            </a:extLst>
          </p:cNvPr>
          <p:cNvGrpSpPr/>
          <p:nvPr/>
        </p:nvGrpSpPr>
        <p:grpSpPr>
          <a:xfrm>
            <a:off x="7601045" y="4216642"/>
            <a:ext cx="360" cy="360"/>
            <a:chOff x="7601045" y="4216642"/>
            <a:chExt cx="360" cy="360"/>
          </a:xfrm>
        </p:grpSpPr>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23586161-8D69-4F4F-AE3B-D8E7BE227DC4}"/>
                    </a:ext>
                  </a:extLst>
                </p14:cNvPr>
                <p14:cNvContentPartPr/>
                <p14:nvPr/>
              </p14:nvContentPartPr>
              <p14:xfrm>
                <a:off x="7601045" y="4216642"/>
                <a:ext cx="360" cy="360"/>
              </p14:xfrm>
            </p:contentPart>
          </mc:Choice>
          <mc:Fallback>
            <p:pic>
              <p:nvPicPr>
                <p:cNvPr id="8" name="Ink 7">
                  <a:extLst>
                    <a:ext uri="{FF2B5EF4-FFF2-40B4-BE49-F238E27FC236}">
                      <a16:creationId xmlns:a16="http://schemas.microsoft.com/office/drawing/2014/main" id="{23586161-8D69-4F4F-AE3B-D8E7BE227DC4}"/>
                    </a:ext>
                  </a:extLst>
                </p:cNvPr>
                <p:cNvPicPr/>
                <p:nvPr/>
              </p:nvPicPr>
              <p:blipFill>
                <a:blip r:embed="rId4"/>
                <a:stretch>
                  <a:fillRect/>
                </a:stretch>
              </p:blipFill>
              <p:spPr>
                <a:xfrm>
                  <a:off x="7592405" y="42076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35AFD3BC-CF47-4C05-A36B-8448D97D00AA}"/>
                    </a:ext>
                  </a:extLst>
                </p14:cNvPr>
                <p14:cNvContentPartPr/>
                <p14:nvPr/>
              </p14:nvContentPartPr>
              <p14:xfrm>
                <a:off x="7601045" y="4216642"/>
                <a:ext cx="360" cy="360"/>
              </p14:xfrm>
            </p:contentPart>
          </mc:Choice>
          <mc:Fallback>
            <p:pic>
              <p:nvPicPr>
                <p:cNvPr id="9" name="Ink 8">
                  <a:extLst>
                    <a:ext uri="{FF2B5EF4-FFF2-40B4-BE49-F238E27FC236}">
                      <a16:creationId xmlns:a16="http://schemas.microsoft.com/office/drawing/2014/main" id="{35AFD3BC-CF47-4C05-A36B-8448D97D00AA}"/>
                    </a:ext>
                  </a:extLst>
                </p:cNvPr>
                <p:cNvPicPr/>
                <p:nvPr/>
              </p:nvPicPr>
              <p:blipFill>
                <a:blip r:embed="rId4"/>
                <a:stretch>
                  <a:fillRect/>
                </a:stretch>
              </p:blipFill>
              <p:spPr>
                <a:xfrm>
                  <a:off x="7592405" y="42076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1D9E8A3B-D105-424F-B46E-BACD901471E2}"/>
                    </a:ext>
                  </a:extLst>
                </p14:cNvPr>
                <p14:cNvContentPartPr/>
                <p14:nvPr/>
              </p14:nvContentPartPr>
              <p14:xfrm>
                <a:off x="7601045" y="4216642"/>
                <a:ext cx="360" cy="360"/>
              </p14:xfrm>
            </p:contentPart>
          </mc:Choice>
          <mc:Fallback>
            <p:pic>
              <p:nvPicPr>
                <p:cNvPr id="10" name="Ink 9">
                  <a:extLst>
                    <a:ext uri="{FF2B5EF4-FFF2-40B4-BE49-F238E27FC236}">
                      <a16:creationId xmlns:a16="http://schemas.microsoft.com/office/drawing/2014/main" id="{1D9E8A3B-D105-424F-B46E-BACD901471E2}"/>
                    </a:ext>
                  </a:extLst>
                </p:cNvPr>
                <p:cNvPicPr/>
                <p:nvPr/>
              </p:nvPicPr>
              <p:blipFill>
                <a:blip r:embed="rId4"/>
                <a:stretch>
                  <a:fillRect/>
                </a:stretch>
              </p:blipFill>
              <p:spPr>
                <a:xfrm>
                  <a:off x="7592405" y="4207642"/>
                  <a:ext cx="18000" cy="18000"/>
                </a:xfrm>
                <a:prstGeom prst="rect">
                  <a:avLst/>
                </a:prstGeom>
              </p:spPr>
            </p:pic>
          </mc:Fallback>
        </mc:AlternateContent>
      </p:grpSp>
    </p:spTree>
    <p:extLst>
      <p:ext uri="{BB962C8B-B14F-4D97-AF65-F5344CB8AC3E}">
        <p14:creationId xmlns:p14="http://schemas.microsoft.com/office/powerpoint/2010/main" val="405210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17FEC0-4BB5-4B3C-9C7F-174188151875}"/>
              </a:ext>
            </a:extLst>
          </p:cNvPr>
          <p:cNvSpPr txBox="1"/>
          <p:nvPr/>
        </p:nvSpPr>
        <p:spPr>
          <a:xfrm>
            <a:off x="2190751" y="374207"/>
            <a:ext cx="7974182" cy="461665"/>
          </a:xfrm>
          <a:prstGeom prst="rect">
            <a:avLst/>
          </a:prstGeom>
          <a:noFill/>
        </p:spPr>
        <p:txBody>
          <a:bodyPr wrap="square" rtlCol="0">
            <a:spAutoFit/>
          </a:bodyPr>
          <a:lstStyle/>
          <a:p>
            <a:r>
              <a:rPr lang="en-GB" sz="2400" b="1" dirty="0">
                <a:solidFill>
                  <a:srgbClr val="FF0000"/>
                </a:solidFill>
              </a:rPr>
              <a:t>I want a compassionate classroom……what can I do about it?</a:t>
            </a:r>
          </a:p>
        </p:txBody>
      </p:sp>
      <p:sp>
        <p:nvSpPr>
          <p:cNvPr id="3" name="TextBox 2">
            <a:extLst>
              <a:ext uri="{FF2B5EF4-FFF2-40B4-BE49-F238E27FC236}">
                <a16:creationId xmlns:a16="http://schemas.microsoft.com/office/drawing/2014/main" id="{C5699E41-BBDC-43E9-9B5F-1206DC972498}"/>
              </a:ext>
            </a:extLst>
          </p:cNvPr>
          <p:cNvSpPr txBox="1"/>
          <p:nvPr/>
        </p:nvSpPr>
        <p:spPr>
          <a:xfrm>
            <a:off x="638175" y="1042600"/>
            <a:ext cx="310515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Sense of self:</a:t>
            </a:r>
          </a:p>
          <a:p>
            <a:r>
              <a:rPr lang="en-GB" dirty="0"/>
              <a:t>Give Tom responsibilities</a:t>
            </a:r>
          </a:p>
          <a:p>
            <a:r>
              <a:rPr lang="en-GB" dirty="0"/>
              <a:t>Give him Leadership opportunities, Self growth opportunities, Input into his learning</a:t>
            </a:r>
          </a:p>
          <a:p>
            <a:r>
              <a:rPr lang="en-GB" dirty="0"/>
              <a:t>Give him time to share his ideas</a:t>
            </a:r>
          </a:p>
          <a:p>
            <a:r>
              <a:rPr lang="en-GB" dirty="0"/>
              <a:t>Give him a voice in the school</a:t>
            </a:r>
          </a:p>
          <a:p>
            <a:r>
              <a:rPr lang="en-GB" dirty="0"/>
              <a:t>Let him make changes</a:t>
            </a:r>
          </a:p>
          <a:p>
            <a:r>
              <a:rPr lang="en-GB" dirty="0"/>
              <a:t>Give him chances to work on projects that have a huge impact in his community</a:t>
            </a:r>
          </a:p>
          <a:p>
            <a:r>
              <a:rPr lang="en-GB" dirty="0"/>
              <a:t>Give him a chance to fail, followed up by reflection and celebration</a:t>
            </a:r>
          </a:p>
          <a:p>
            <a:r>
              <a:rPr lang="en-GB" dirty="0"/>
              <a:t>Let Tom have the time to speak to others about his achievements – be an ambassador</a:t>
            </a:r>
          </a:p>
        </p:txBody>
      </p:sp>
      <p:sp>
        <p:nvSpPr>
          <p:cNvPr id="7" name="TextBox 6">
            <a:extLst>
              <a:ext uri="{FF2B5EF4-FFF2-40B4-BE49-F238E27FC236}">
                <a16:creationId xmlns:a16="http://schemas.microsoft.com/office/drawing/2014/main" id="{12E95800-1858-43B0-B912-D9B1E8D2341C}"/>
              </a:ext>
            </a:extLst>
          </p:cNvPr>
          <p:cNvSpPr txBox="1"/>
          <p:nvPr/>
        </p:nvSpPr>
        <p:spPr>
          <a:xfrm>
            <a:off x="4514850" y="1042599"/>
            <a:ext cx="316230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Sense of others:</a:t>
            </a:r>
          </a:p>
          <a:p>
            <a:r>
              <a:rPr lang="en-GB" dirty="0"/>
              <a:t>Give Tom a chance to help others as part of a team of ambassadors</a:t>
            </a:r>
          </a:p>
          <a:p>
            <a:r>
              <a:rPr lang="en-GB" dirty="0"/>
              <a:t>Give him responsibilities around other people</a:t>
            </a:r>
          </a:p>
          <a:p>
            <a:r>
              <a:rPr lang="en-GB" dirty="0"/>
              <a:t>Give him time to get to know others</a:t>
            </a:r>
          </a:p>
          <a:p>
            <a:r>
              <a:rPr lang="en-GB" dirty="0"/>
              <a:t>Give him opportunities to support other people and celebrate his and their achievements</a:t>
            </a:r>
          </a:p>
          <a:p>
            <a:r>
              <a:rPr lang="en-GB" dirty="0"/>
              <a:t>Help Tom to learn about the people around him</a:t>
            </a:r>
          </a:p>
          <a:p>
            <a:r>
              <a:rPr lang="en-GB" dirty="0"/>
              <a:t>Help  Tom to gain empathy and understanding of all events affecting others</a:t>
            </a:r>
          </a:p>
          <a:p>
            <a:r>
              <a:rPr lang="en-GB" dirty="0"/>
              <a:t>Give Tom time to work on charity work</a:t>
            </a:r>
          </a:p>
          <a:p>
            <a:r>
              <a:rPr lang="en-GB" dirty="0"/>
              <a:t>Let Tom be a mentor /coach</a:t>
            </a:r>
          </a:p>
        </p:txBody>
      </p:sp>
      <p:sp>
        <p:nvSpPr>
          <p:cNvPr id="9" name="TextBox 8">
            <a:extLst>
              <a:ext uri="{FF2B5EF4-FFF2-40B4-BE49-F238E27FC236}">
                <a16:creationId xmlns:a16="http://schemas.microsoft.com/office/drawing/2014/main" id="{21AF935C-3C8F-44B7-99FE-AC04E3A471DD}"/>
              </a:ext>
            </a:extLst>
          </p:cNvPr>
          <p:cNvSpPr txBox="1"/>
          <p:nvPr/>
        </p:nvSpPr>
        <p:spPr>
          <a:xfrm>
            <a:off x="8391526" y="1042599"/>
            <a:ext cx="3162299"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Sense of the world:</a:t>
            </a:r>
          </a:p>
          <a:p>
            <a:r>
              <a:rPr lang="en-GB" dirty="0"/>
              <a:t>Let Tom participate in his learning journey by planning with you</a:t>
            </a:r>
          </a:p>
          <a:p>
            <a:r>
              <a:rPr lang="en-GB" dirty="0"/>
              <a:t>Create a curriculum with projects he can help to plan and execute with real outcomes for the world</a:t>
            </a:r>
          </a:p>
          <a:p>
            <a:r>
              <a:rPr lang="en-GB" dirty="0"/>
              <a:t>Help Tom to make the world a better place – reality and purpose</a:t>
            </a:r>
          </a:p>
          <a:p>
            <a:r>
              <a:rPr lang="en-GB" dirty="0"/>
              <a:t>Teach Tom how to be a global citizen</a:t>
            </a:r>
          </a:p>
          <a:p>
            <a:r>
              <a:rPr lang="en-GB" dirty="0"/>
              <a:t>Help Tom to be confident online and use it to communicate with the world</a:t>
            </a:r>
          </a:p>
          <a:p>
            <a:r>
              <a:rPr lang="en-GB" dirty="0"/>
              <a:t>Help Tom carve his place in the world before he leaves school – know where his strengths are needed and valued</a:t>
            </a:r>
          </a:p>
        </p:txBody>
      </p:sp>
    </p:spTree>
    <p:extLst>
      <p:ext uri="{BB962C8B-B14F-4D97-AF65-F5344CB8AC3E}">
        <p14:creationId xmlns:p14="http://schemas.microsoft.com/office/powerpoint/2010/main" val="416933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4E77-66CF-4682-A117-5762C4D585B2}"/>
              </a:ext>
            </a:extLst>
          </p:cNvPr>
          <p:cNvSpPr>
            <a:spLocks noGrp="1"/>
          </p:cNvSpPr>
          <p:nvPr>
            <p:ph type="title"/>
          </p:nvPr>
        </p:nvSpPr>
        <p:spPr>
          <a:xfrm>
            <a:off x="2838450" y="184150"/>
            <a:ext cx="6515100" cy="1325563"/>
          </a:xfrm>
        </p:spPr>
        <p:txBody>
          <a:bodyPr/>
          <a:lstStyle/>
          <a:p>
            <a:r>
              <a:rPr lang="en-GB" dirty="0"/>
              <a:t>The Curriculum!</a:t>
            </a:r>
          </a:p>
        </p:txBody>
      </p:sp>
      <p:sp>
        <p:nvSpPr>
          <p:cNvPr id="3" name="Content Placeholder 2">
            <a:extLst>
              <a:ext uri="{FF2B5EF4-FFF2-40B4-BE49-F238E27FC236}">
                <a16:creationId xmlns:a16="http://schemas.microsoft.com/office/drawing/2014/main" id="{3D4F8416-8E4D-4471-B529-CA9D8B9DE56A}"/>
              </a:ext>
            </a:extLst>
          </p:cNvPr>
          <p:cNvSpPr>
            <a:spLocks noGrp="1"/>
          </p:cNvSpPr>
          <p:nvPr>
            <p:ph idx="1"/>
          </p:nvPr>
        </p:nvSpPr>
        <p:spPr>
          <a:xfrm>
            <a:off x="838200" y="1253330"/>
            <a:ext cx="10515600" cy="5080795"/>
          </a:xfrm>
        </p:spPr>
        <p:txBody>
          <a:bodyPr>
            <a:normAutofit fontScale="92500" lnSpcReduction="10000"/>
          </a:bodyPr>
          <a:lstStyle/>
          <a:p>
            <a:r>
              <a:rPr lang="en-GB" dirty="0"/>
              <a:t>Whether you go for the Character Curriculum or Creative Curriculum or other – it is vital Tom is involved in the planning and delivery of it. Usually project based allows for real life purpose and sees the desired outcome being a real measured change in their community or the world that they can attribute their name to. Review if your curriculum meets your desired outcome (Intent). If not then instead of changing your intent, just change your curriculum!</a:t>
            </a:r>
          </a:p>
          <a:p>
            <a:r>
              <a:rPr lang="en-GB" dirty="0"/>
              <a:t>Begin to share with the children the characteristics they may want to adopt and explicitly speak of them daily – celebrate where you see them.</a:t>
            </a:r>
          </a:p>
          <a:p>
            <a:r>
              <a:rPr lang="en-GB" dirty="0"/>
              <a:t>Begin to allow the children to manage marketing and PR. They can write the articles they want to send out to the community to know about or draw them in to their cause as well as radio interviews.</a:t>
            </a:r>
          </a:p>
          <a:p>
            <a:r>
              <a:rPr lang="en-GB" dirty="0"/>
              <a:t>The children to write the policies that affect them such as marking/feedback, curriculum policy, behaviour and many more. </a:t>
            </a:r>
          </a:p>
          <a:p>
            <a:endParaRPr lang="en-GB" dirty="0"/>
          </a:p>
        </p:txBody>
      </p:sp>
      <p:pic>
        <p:nvPicPr>
          <p:cNvPr id="4" name="Picture 3">
            <a:extLst>
              <a:ext uri="{FF2B5EF4-FFF2-40B4-BE49-F238E27FC236}">
                <a16:creationId xmlns:a16="http://schemas.microsoft.com/office/drawing/2014/main" id="{07B14811-C50B-47E2-B7B8-60F46B1CB86F}"/>
              </a:ext>
            </a:extLst>
          </p:cNvPr>
          <p:cNvPicPr>
            <a:picLocks noChangeAspect="1"/>
          </p:cNvPicPr>
          <p:nvPr/>
        </p:nvPicPr>
        <p:blipFill>
          <a:blip r:embed="rId3"/>
          <a:stretch>
            <a:fillRect/>
          </a:stretch>
        </p:blipFill>
        <p:spPr>
          <a:xfrm>
            <a:off x="10814374" y="6194542"/>
            <a:ext cx="1286367" cy="591363"/>
          </a:xfrm>
          <a:prstGeom prst="rect">
            <a:avLst/>
          </a:prstGeom>
        </p:spPr>
      </p:pic>
    </p:spTree>
    <p:extLst>
      <p:ext uri="{BB962C8B-B14F-4D97-AF65-F5344CB8AC3E}">
        <p14:creationId xmlns:p14="http://schemas.microsoft.com/office/powerpoint/2010/main" val="419848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DCBA-E8A0-4B45-B261-AA4B7AD29EDE}"/>
              </a:ext>
            </a:extLst>
          </p:cNvPr>
          <p:cNvSpPr>
            <a:spLocks noGrp="1"/>
          </p:cNvSpPr>
          <p:nvPr>
            <p:ph type="title"/>
          </p:nvPr>
        </p:nvSpPr>
        <p:spPr>
          <a:xfrm>
            <a:off x="1798637" y="227440"/>
            <a:ext cx="1792288" cy="885825"/>
          </a:xfrm>
        </p:spPr>
        <p:txBody>
          <a:bodyPr>
            <a:noAutofit/>
          </a:bodyPr>
          <a:lstStyle/>
          <a:p>
            <a:r>
              <a:rPr lang="en-GB" sz="6000" dirty="0"/>
              <a:t>Tom</a:t>
            </a:r>
          </a:p>
        </p:txBody>
      </p:sp>
      <p:sp>
        <p:nvSpPr>
          <p:cNvPr id="3" name="Picture Placeholder 2">
            <a:extLst>
              <a:ext uri="{FF2B5EF4-FFF2-40B4-BE49-F238E27FC236}">
                <a16:creationId xmlns:a16="http://schemas.microsoft.com/office/drawing/2014/main" id="{A1904AF5-4C1F-4F08-9DEA-09FC7131F3F1}"/>
              </a:ext>
            </a:extLst>
          </p:cNvPr>
          <p:cNvSpPr>
            <a:spLocks noGrp="1"/>
          </p:cNvSpPr>
          <p:nvPr>
            <p:ph type="pic" idx="1"/>
          </p:nvPr>
        </p:nvSpPr>
        <p:spPr>
          <a:xfrm>
            <a:off x="5638800" y="987425"/>
            <a:ext cx="5716588" cy="4873625"/>
          </a:xfrm>
        </p:spPr>
      </p:sp>
      <p:sp>
        <p:nvSpPr>
          <p:cNvPr id="4" name="Text Placeholder 3">
            <a:extLst>
              <a:ext uri="{FF2B5EF4-FFF2-40B4-BE49-F238E27FC236}">
                <a16:creationId xmlns:a16="http://schemas.microsoft.com/office/drawing/2014/main" id="{F603C7B5-3296-40CA-9904-973D26FCD7FC}"/>
              </a:ext>
            </a:extLst>
          </p:cNvPr>
          <p:cNvSpPr>
            <a:spLocks noGrp="1"/>
          </p:cNvSpPr>
          <p:nvPr>
            <p:ph type="body" sz="half" idx="2"/>
          </p:nvPr>
        </p:nvSpPr>
        <p:spPr>
          <a:xfrm>
            <a:off x="384969" y="1006171"/>
            <a:ext cx="4619625" cy="4854879"/>
          </a:xfrm>
        </p:spPr>
        <p:txBody>
          <a:bodyPr>
            <a:normAutofit fontScale="92500" lnSpcReduction="10000"/>
          </a:bodyPr>
          <a:lstStyle/>
          <a:p>
            <a:r>
              <a:rPr lang="en-GB" dirty="0"/>
              <a:t>Tom is leaving your school – it’s the end of Year 6!</a:t>
            </a:r>
          </a:p>
          <a:p>
            <a:r>
              <a:rPr lang="en-GB" dirty="0"/>
              <a:t>He has all of these attributes simply due to a few changes you have made to how you treat him, include him, support him, challenge him, nurture him and allow him to have a voice.</a:t>
            </a:r>
          </a:p>
          <a:p>
            <a:r>
              <a:rPr lang="en-GB" dirty="0"/>
              <a:t>He has a love of learning due to it being so purposeful and making a difference, thus bringing him confidence and joy. He has humility. He cares for others and knows he can help and make a difference in their lives, he saw this first hand in his work with you. He is a Global Citizen and knows about equality and difference. He values everyone.</a:t>
            </a:r>
          </a:p>
          <a:p>
            <a:r>
              <a:rPr lang="en-GB" dirty="0"/>
              <a:t>He knows he is loved and liked.</a:t>
            </a:r>
          </a:p>
          <a:p>
            <a:r>
              <a:rPr lang="en-GB" dirty="0"/>
              <a:t>When Tom looks for a partner or friends in life he will expect to be treated with respect, humility, care, love, compassion, forgiveness and dignity to name a few.  </a:t>
            </a:r>
          </a:p>
          <a:p>
            <a:r>
              <a:rPr lang="en-GB" dirty="0"/>
              <a:t>Anything less than that is alien to him.</a:t>
            </a:r>
          </a:p>
          <a:p>
            <a:r>
              <a:rPr lang="en-GB" dirty="0"/>
              <a:t>Our job is to help Tom to be the best he can be, have high expectations of himself and others and be proactive in this world.</a:t>
            </a:r>
          </a:p>
          <a:p>
            <a:r>
              <a:rPr lang="en-GB" dirty="0"/>
              <a:t>This is the best education you can give him!</a:t>
            </a:r>
          </a:p>
        </p:txBody>
      </p:sp>
      <p:pic>
        <p:nvPicPr>
          <p:cNvPr id="6" name="Picture 5">
            <a:extLst>
              <a:ext uri="{FF2B5EF4-FFF2-40B4-BE49-F238E27FC236}">
                <a16:creationId xmlns:a16="http://schemas.microsoft.com/office/drawing/2014/main" id="{FD0BFE01-789B-4BFA-B55F-796DB6D2F04B}"/>
              </a:ext>
            </a:extLst>
          </p:cNvPr>
          <p:cNvPicPr>
            <a:picLocks noChangeAspect="1"/>
          </p:cNvPicPr>
          <p:nvPr/>
        </p:nvPicPr>
        <p:blipFill>
          <a:blip r:embed="rId3"/>
          <a:stretch>
            <a:fillRect/>
          </a:stretch>
        </p:blipFill>
        <p:spPr>
          <a:xfrm>
            <a:off x="5200649" y="78990"/>
            <a:ext cx="5875337" cy="6779010"/>
          </a:xfrm>
          <a:prstGeom prst="rect">
            <a:avLst/>
          </a:prstGeom>
        </p:spPr>
      </p:pic>
      <p:pic>
        <p:nvPicPr>
          <p:cNvPr id="5" name="Picture 4">
            <a:extLst>
              <a:ext uri="{FF2B5EF4-FFF2-40B4-BE49-F238E27FC236}">
                <a16:creationId xmlns:a16="http://schemas.microsoft.com/office/drawing/2014/main" id="{1B6415AB-F246-45F7-B693-5A1DA05327BF}"/>
              </a:ext>
            </a:extLst>
          </p:cNvPr>
          <p:cNvPicPr>
            <a:picLocks noChangeAspect="1"/>
          </p:cNvPicPr>
          <p:nvPr/>
        </p:nvPicPr>
        <p:blipFill>
          <a:blip r:embed="rId4"/>
          <a:stretch>
            <a:fillRect/>
          </a:stretch>
        </p:blipFill>
        <p:spPr>
          <a:xfrm>
            <a:off x="10796341" y="6187647"/>
            <a:ext cx="1286367" cy="591363"/>
          </a:xfrm>
          <a:prstGeom prst="rect">
            <a:avLst/>
          </a:prstGeom>
        </p:spPr>
      </p:pic>
      <p:sp>
        <p:nvSpPr>
          <p:cNvPr id="8" name="TextBox 7">
            <a:extLst>
              <a:ext uri="{FF2B5EF4-FFF2-40B4-BE49-F238E27FC236}">
                <a16:creationId xmlns:a16="http://schemas.microsoft.com/office/drawing/2014/main" id="{1456A2DA-C924-45C0-98F0-7E6BA9C3310A}"/>
              </a:ext>
            </a:extLst>
          </p:cNvPr>
          <p:cNvSpPr txBox="1"/>
          <p:nvPr/>
        </p:nvSpPr>
        <p:spPr>
          <a:xfrm>
            <a:off x="312938" y="6298662"/>
            <a:ext cx="6094520" cy="369332"/>
          </a:xfrm>
          <a:prstGeom prst="rect">
            <a:avLst/>
          </a:prstGeom>
          <a:noFill/>
        </p:spPr>
        <p:txBody>
          <a:bodyPr wrap="square">
            <a:spAutoFit/>
          </a:bodyPr>
          <a:lstStyle/>
          <a:p>
            <a:r>
              <a:rPr lang="en-GB" dirty="0">
                <a:hlinkClick r:id="rId5"/>
              </a:rPr>
              <a:t>www.schoolomegasolutions.co.uk</a:t>
            </a:r>
            <a:endParaRPr lang="en-GB" dirty="0"/>
          </a:p>
        </p:txBody>
      </p:sp>
    </p:spTree>
    <p:extLst>
      <p:ext uri="{BB962C8B-B14F-4D97-AF65-F5344CB8AC3E}">
        <p14:creationId xmlns:p14="http://schemas.microsoft.com/office/powerpoint/2010/main" val="305368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E87768-033A-4FFA-890B-83786AD2847A}"/>
              </a:ext>
            </a:extLst>
          </p:cNvPr>
          <p:cNvSpPr txBox="1"/>
          <p:nvPr/>
        </p:nvSpPr>
        <p:spPr>
          <a:xfrm>
            <a:off x="707382" y="644339"/>
            <a:ext cx="10344930" cy="4093428"/>
          </a:xfrm>
          <a:prstGeom prst="rect">
            <a:avLst/>
          </a:prstGeom>
          <a:noFill/>
        </p:spPr>
        <p:txBody>
          <a:bodyPr wrap="square" rtlCol="0">
            <a:spAutoFit/>
          </a:bodyPr>
          <a:lstStyle/>
          <a:p>
            <a:r>
              <a:rPr lang="en-GB" sz="2800" dirty="0"/>
              <a:t>Recommended reading:</a:t>
            </a:r>
          </a:p>
          <a:p>
            <a:endParaRPr lang="en-GB" sz="2800" dirty="0"/>
          </a:p>
          <a:p>
            <a:pPr marL="285750" indent="-285750">
              <a:buFont typeface="Arial" panose="020B0604020202020204" pitchFamily="34" charset="0"/>
              <a:buChar char="•"/>
            </a:pPr>
            <a:r>
              <a:rPr lang="en-GB" sz="2800" dirty="0"/>
              <a:t>Oops by Hywel Roberts</a:t>
            </a:r>
          </a:p>
          <a:p>
            <a:pPr marL="285750" indent="-285750">
              <a:buFont typeface="Arial" panose="020B0604020202020204" pitchFamily="34" charset="0"/>
              <a:buChar char="•"/>
            </a:pPr>
            <a:r>
              <a:rPr lang="en-GB" sz="2800" dirty="0"/>
              <a:t>The power of making thinking visible by </a:t>
            </a:r>
            <a:r>
              <a:rPr lang="en-GB" sz="2800" dirty="0" err="1"/>
              <a:t>Ritchhart</a:t>
            </a:r>
            <a:r>
              <a:rPr lang="en-GB" sz="2800" dirty="0"/>
              <a:t> and Church</a:t>
            </a:r>
          </a:p>
          <a:p>
            <a:pPr marL="285750" indent="-285750">
              <a:buFont typeface="Arial" panose="020B0604020202020204" pitchFamily="34" charset="0"/>
              <a:buChar char="•"/>
            </a:pPr>
            <a:r>
              <a:rPr lang="en-GB" sz="2800" dirty="0"/>
              <a:t>The five side effects of kindness by David R Hamilton</a:t>
            </a:r>
          </a:p>
          <a:p>
            <a:pPr marL="285750" indent="-285750">
              <a:buFont typeface="Arial" panose="020B0604020202020204" pitchFamily="34" charset="0"/>
              <a:buChar char="•"/>
            </a:pPr>
            <a:r>
              <a:rPr lang="en-GB" sz="2800" dirty="0"/>
              <a:t>Circle Solutions for student wellbeing by Sue Roffey</a:t>
            </a:r>
          </a:p>
          <a:p>
            <a:pPr marL="285750" indent="-285750">
              <a:buFont typeface="Arial" panose="020B0604020202020204" pitchFamily="34" charset="0"/>
              <a:buChar char="•"/>
            </a:pPr>
            <a:r>
              <a:rPr lang="en-GB" sz="2800" dirty="0"/>
              <a:t>When the Adults change </a:t>
            </a:r>
            <a:r>
              <a:rPr lang="en-GB" sz="2800" u="sng" dirty="0"/>
              <a:t>and </a:t>
            </a:r>
            <a:r>
              <a:rPr lang="en-GB" sz="2800" dirty="0"/>
              <a:t>After the adults change by Paul Dix</a:t>
            </a:r>
          </a:p>
          <a:p>
            <a:pPr marL="285750" indent="-285750">
              <a:buFont typeface="Arial" panose="020B0604020202020204" pitchFamily="34" charset="0"/>
              <a:buChar char="•"/>
            </a:pPr>
            <a:r>
              <a:rPr lang="en-GB" sz="2800" dirty="0"/>
              <a:t>My Hidden Chimp by Prof Steve Peters</a:t>
            </a: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7133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F1B20-B754-4651-9AE5-50F33E72DCC2}"/>
              </a:ext>
            </a:extLst>
          </p:cNvPr>
          <p:cNvPicPr>
            <a:picLocks noChangeAspect="1"/>
          </p:cNvPicPr>
          <p:nvPr/>
        </p:nvPicPr>
        <p:blipFill rotWithShape="1">
          <a:blip r:embed="rId2"/>
          <a:srcRect r="45313"/>
          <a:stretch/>
        </p:blipFill>
        <p:spPr>
          <a:xfrm>
            <a:off x="2687829" y="354861"/>
            <a:ext cx="7059591" cy="6148278"/>
          </a:xfrm>
          <a:prstGeom prst="rect">
            <a:avLst/>
          </a:prstGeom>
        </p:spPr>
      </p:pic>
    </p:spTree>
    <p:extLst>
      <p:ext uri="{BB962C8B-B14F-4D97-AF65-F5344CB8AC3E}">
        <p14:creationId xmlns:p14="http://schemas.microsoft.com/office/powerpoint/2010/main" val="19771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1D7F85-FF8E-4D44-AEB2-9FA593D92DD2}"/>
              </a:ext>
            </a:extLst>
          </p:cNvPr>
          <p:cNvPicPr/>
          <p:nvPr/>
        </p:nvPicPr>
        <p:blipFill rotWithShape="1">
          <a:blip r:embed="rId3"/>
          <a:srcRect l="64559" t="12722" r="11813" b="27492"/>
          <a:stretch/>
        </p:blipFill>
        <p:spPr bwMode="auto">
          <a:xfrm>
            <a:off x="2114552" y="1356995"/>
            <a:ext cx="3867150" cy="5501005"/>
          </a:xfrm>
          <a:prstGeom prst="rect">
            <a:avLst/>
          </a:prstGeom>
          <a:ln>
            <a:noFill/>
          </a:ln>
          <a:effectLst>
            <a:softEdge rad="215900"/>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8734870-979E-4675-8B4A-BE8F21F48E2D}"/>
              </a:ext>
            </a:extLst>
          </p:cNvPr>
          <p:cNvSpPr txBox="1"/>
          <p:nvPr/>
        </p:nvSpPr>
        <p:spPr>
          <a:xfrm>
            <a:off x="247651" y="316547"/>
            <a:ext cx="1962889" cy="4801314"/>
          </a:xfrm>
          <a:prstGeom prst="rect">
            <a:avLst/>
          </a:prstGeom>
          <a:noFill/>
          <a:ln>
            <a:solidFill>
              <a:srgbClr val="00B050"/>
            </a:solidFill>
          </a:ln>
        </p:spPr>
        <p:txBody>
          <a:bodyPr wrap="square" rtlCol="0">
            <a:spAutoFit/>
          </a:bodyPr>
          <a:lstStyle/>
          <a:p>
            <a:r>
              <a:rPr lang="en-GB" dirty="0"/>
              <a:t>Meet Tom</a:t>
            </a:r>
          </a:p>
          <a:p>
            <a:endParaRPr lang="en-GB" dirty="0"/>
          </a:p>
          <a:p>
            <a:r>
              <a:rPr lang="en-GB" dirty="0"/>
              <a:t>He is 4 and about to start school.</a:t>
            </a:r>
          </a:p>
          <a:p>
            <a:endParaRPr lang="en-GB" dirty="0"/>
          </a:p>
          <a:p>
            <a:r>
              <a:rPr lang="en-GB" dirty="0"/>
              <a:t>He wants to know what you will do in your school to help him to be the best he can be, and help him to prepare for life!</a:t>
            </a:r>
          </a:p>
          <a:p>
            <a:endParaRPr lang="en-GB" dirty="0"/>
          </a:p>
          <a:p>
            <a:r>
              <a:rPr lang="en-GB" dirty="0"/>
              <a:t>He has dreams of who he wants to be in future…..</a:t>
            </a:r>
          </a:p>
          <a:p>
            <a:endParaRPr lang="en-GB" dirty="0"/>
          </a:p>
        </p:txBody>
      </p:sp>
      <p:sp>
        <p:nvSpPr>
          <p:cNvPr id="10" name="Cloud 9">
            <a:extLst>
              <a:ext uri="{FF2B5EF4-FFF2-40B4-BE49-F238E27FC236}">
                <a16:creationId xmlns:a16="http://schemas.microsoft.com/office/drawing/2014/main" id="{96CB365D-36D7-43FE-9D22-582BC18575DA}"/>
              </a:ext>
            </a:extLst>
          </p:cNvPr>
          <p:cNvSpPr/>
          <p:nvPr/>
        </p:nvSpPr>
        <p:spPr>
          <a:xfrm>
            <a:off x="5383761" y="1188317"/>
            <a:ext cx="847726" cy="857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E80C6F5-E317-4666-92A4-3AA882EBCDBA}"/>
              </a:ext>
            </a:extLst>
          </p:cNvPr>
          <p:cNvPicPr>
            <a:picLocks noChangeAspect="1"/>
          </p:cNvPicPr>
          <p:nvPr/>
        </p:nvPicPr>
        <p:blipFill rotWithShape="1">
          <a:blip r:embed="rId4"/>
          <a:srcRect t="15276" b="2264"/>
          <a:stretch/>
        </p:blipFill>
        <p:spPr>
          <a:xfrm>
            <a:off x="7012737" y="71597"/>
            <a:ext cx="5003424" cy="5501005"/>
          </a:xfrm>
          <a:prstGeom prst="rect">
            <a:avLst/>
          </a:prstGeom>
          <a:effectLst>
            <a:softEdge rad="114300"/>
          </a:effectLst>
        </p:spPr>
      </p:pic>
      <p:sp>
        <p:nvSpPr>
          <p:cNvPr id="8" name="Cloud 7">
            <a:extLst>
              <a:ext uri="{FF2B5EF4-FFF2-40B4-BE49-F238E27FC236}">
                <a16:creationId xmlns:a16="http://schemas.microsoft.com/office/drawing/2014/main" id="{FBF376D5-E156-4D52-8F44-9EC56B70814A}"/>
              </a:ext>
            </a:extLst>
          </p:cNvPr>
          <p:cNvSpPr/>
          <p:nvPr/>
        </p:nvSpPr>
        <p:spPr>
          <a:xfrm>
            <a:off x="6412662" y="273526"/>
            <a:ext cx="1200149" cy="10118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33A3055-9A95-4E2D-97AA-83CFA4047819}"/>
              </a:ext>
            </a:extLst>
          </p:cNvPr>
          <p:cNvPicPr>
            <a:picLocks noChangeAspect="1"/>
          </p:cNvPicPr>
          <p:nvPr/>
        </p:nvPicPr>
        <p:blipFill>
          <a:blip r:embed="rId5"/>
          <a:stretch>
            <a:fillRect/>
          </a:stretch>
        </p:blipFill>
        <p:spPr>
          <a:xfrm>
            <a:off x="10729794" y="6195039"/>
            <a:ext cx="1286367" cy="591363"/>
          </a:xfrm>
          <a:prstGeom prst="rect">
            <a:avLst/>
          </a:prstGeom>
        </p:spPr>
      </p:pic>
    </p:spTree>
    <p:extLst>
      <p:ext uri="{BB962C8B-B14F-4D97-AF65-F5344CB8AC3E}">
        <p14:creationId xmlns:p14="http://schemas.microsoft.com/office/powerpoint/2010/main" val="272045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A86024-28A6-4B70-8B66-31F33E6F5F32}"/>
              </a:ext>
            </a:extLst>
          </p:cNvPr>
          <p:cNvPicPr>
            <a:picLocks noChangeAspect="1"/>
          </p:cNvPicPr>
          <p:nvPr/>
        </p:nvPicPr>
        <p:blipFill>
          <a:blip r:embed="rId3"/>
          <a:stretch>
            <a:fillRect/>
          </a:stretch>
        </p:blipFill>
        <p:spPr>
          <a:xfrm>
            <a:off x="139855" y="1977475"/>
            <a:ext cx="2174720" cy="2389753"/>
          </a:xfrm>
          <a:prstGeom prst="rect">
            <a:avLst/>
          </a:prstGeom>
        </p:spPr>
      </p:pic>
      <p:sp>
        <p:nvSpPr>
          <p:cNvPr id="5" name="Arrow: Left 4">
            <a:extLst>
              <a:ext uri="{FF2B5EF4-FFF2-40B4-BE49-F238E27FC236}">
                <a16:creationId xmlns:a16="http://schemas.microsoft.com/office/drawing/2014/main" id="{1FA4DBC8-D497-47F2-9A1E-C2F1D58921EA}"/>
              </a:ext>
            </a:extLst>
          </p:cNvPr>
          <p:cNvSpPr/>
          <p:nvPr/>
        </p:nvSpPr>
        <p:spPr>
          <a:xfrm>
            <a:off x="2371851" y="3105150"/>
            <a:ext cx="809625" cy="3238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62B7996-F9F2-41DC-A284-CE35C83E82D7}"/>
              </a:ext>
            </a:extLst>
          </p:cNvPr>
          <p:cNvSpPr txBox="1"/>
          <p:nvPr/>
        </p:nvSpPr>
        <p:spPr>
          <a:xfrm>
            <a:off x="3364915" y="992053"/>
            <a:ext cx="1543050" cy="523220"/>
          </a:xfrm>
          <a:prstGeom prst="rect">
            <a:avLst/>
          </a:prstGeom>
          <a:noFill/>
        </p:spPr>
        <p:txBody>
          <a:bodyPr wrap="square" rtlCol="0">
            <a:spAutoFit/>
          </a:bodyPr>
          <a:lstStyle/>
          <a:p>
            <a:r>
              <a:rPr lang="en-GB" sz="1400" dirty="0"/>
              <a:t>A sense of self</a:t>
            </a:r>
          </a:p>
          <a:p>
            <a:r>
              <a:rPr lang="en-GB" sz="1400" dirty="0"/>
              <a:t>Social/emotional</a:t>
            </a:r>
          </a:p>
        </p:txBody>
      </p:sp>
      <p:sp>
        <p:nvSpPr>
          <p:cNvPr id="8" name="TextBox 7">
            <a:extLst>
              <a:ext uri="{FF2B5EF4-FFF2-40B4-BE49-F238E27FC236}">
                <a16:creationId xmlns:a16="http://schemas.microsoft.com/office/drawing/2014/main" id="{04CC586F-CC95-4913-BD4C-96A696489601}"/>
              </a:ext>
            </a:extLst>
          </p:cNvPr>
          <p:cNvSpPr txBox="1"/>
          <p:nvPr/>
        </p:nvSpPr>
        <p:spPr>
          <a:xfrm>
            <a:off x="3364915" y="3017309"/>
            <a:ext cx="1543050" cy="523220"/>
          </a:xfrm>
          <a:prstGeom prst="rect">
            <a:avLst/>
          </a:prstGeom>
          <a:noFill/>
        </p:spPr>
        <p:txBody>
          <a:bodyPr wrap="square" rtlCol="0">
            <a:spAutoFit/>
          </a:bodyPr>
          <a:lstStyle/>
          <a:p>
            <a:r>
              <a:rPr lang="en-GB" sz="1400" dirty="0"/>
              <a:t>A sense of others</a:t>
            </a:r>
          </a:p>
          <a:p>
            <a:r>
              <a:rPr lang="en-GB" sz="1400" dirty="0"/>
              <a:t>Culture</a:t>
            </a:r>
          </a:p>
        </p:txBody>
      </p:sp>
      <p:sp>
        <p:nvSpPr>
          <p:cNvPr id="10" name="TextBox 9">
            <a:extLst>
              <a:ext uri="{FF2B5EF4-FFF2-40B4-BE49-F238E27FC236}">
                <a16:creationId xmlns:a16="http://schemas.microsoft.com/office/drawing/2014/main" id="{39B66010-AD26-4B08-96D9-284BFE17B0AD}"/>
              </a:ext>
            </a:extLst>
          </p:cNvPr>
          <p:cNvSpPr txBox="1"/>
          <p:nvPr/>
        </p:nvSpPr>
        <p:spPr>
          <a:xfrm>
            <a:off x="3364915" y="4685113"/>
            <a:ext cx="1838326" cy="523220"/>
          </a:xfrm>
          <a:prstGeom prst="rect">
            <a:avLst/>
          </a:prstGeom>
          <a:noFill/>
        </p:spPr>
        <p:txBody>
          <a:bodyPr wrap="square" rtlCol="0">
            <a:spAutoFit/>
          </a:bodyPr>
          <a:lstStyle/>
          <a:p>
            <a:r>
              <a:rPr lang="en-GB" sz="1400" dirty="0"/>
              <a:t>A sense of the world</a:t>
            </a:r>
          </a:p>
          <a:p>
            <a:r>
              <a:rPr lang="en-GB" sz="1400" dirty="0"/>
              <a:t>Curriculum</a:t>
            </a:r>
          </a:p>
        </p:txBody>
      </p:sp>
      <p:sp>
        <p:nvSpPr>
          <p:cNvPr id="12" name="Arrow: Left 11">
            <a:extLst>
              <a:ext uri="{FF2B5EF4-FFF2-40B4-BE49-F238E27FC236}">
                <a16:creationId xmlns:a16="http://schemas.microsoft.com/office/drawing/2014/main" id="{23B81A49-9D7E-42FE-8CF2-3DF4290500F1}"/>
              </a:ext>
            </a:extLst>
          </p:cNvPr>
          <p:cNvSpPr/>
          <p:nvPr/>
        </p:nvSpPr>
        <p:spPr>
          <a:xfrm>
            <a:off x="5534026" y="3171198"/>
            <a:ext cx="809625" cy="3238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0D53B45-38CE-42D2-A017-7512FF9A80A2}"/>
              </a:ext>
            </a:extLst>
          </p:cNvPr>
          <p:cNvSpPr/>
          <p:nvPr/>
        </p:nvSpPr>
        <p:spPr>
          <a:xfrm rot="16200000">
            <a:off x="4399151" y="2803938"/>
            <a:ext cx="5602909"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Relationships</a:t>
            </a:r>
          </a:p>
        </p:txBody>
      </p:sp>
      <p:sp>
        <p:nvSpPr>
          <p:cNvPr id="15" name="Arrow: Left 14">
            <a:extLst>
              <a:ext uri="{FF2B5EF4-FFF2-40B4-BE49-F238E27FC236}">
                <a16:creationId xmlns:a16="http://schemas.microsoft.com/office/drawing/2014/main" id="{A3EE4483-6B61-4A35-8106-B1FD30FE22AF}"/>
              </a:ext>
            </a:extLst>
          </p:cNvPr>
          <p:cNvSpPr/>
          <p:nvPr/>
        </p:nvSpPr>
        <p:spPr>
          <a:xfrm>
            <a:off x="8148975" y="3231948"/>
            <a:ext cx="809625" cy="3238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B197F18-BAE9-49F9-AF83-1FCEDD7970E7}"/>
              </a:ext>
            </a:extLst>
          </p:cNvPr>
          <p:cNvSpPr txBox="1"/>
          <p:nvPr/>
        </p:nvSpPr>
        <p:spPr>
          <a:xfrm>
            <a:off x="9399658" y="2320244"/>
            <a:ext cx="1543050" cy="461665"/>
          </a:xfrm>
          <a:prstGeom prst="rect">
            <a:avLst/>
          </a:prstGeom>
          <a:noFill/>
        </p:spPr>
        <p:txBody>
          <a:bodyPr wrap="square" rtlCol="0">
            <a:spAutoFit/>
          </a:bodyPr>
          <a:lstStyle/>
          <a:p>
            <a:r>
              <a:rPr lang="en-GB" sz="2400" dirty="0"/>
              <a:t>Family</a:t>
            </a:r>
          </a:p>
        </p:txBody>
      </p:sp>
      <p:sp>
        <p:nvSpPr>
          <p:cNvPr id="20" name="TextBox 19">
            <a:extLst>
              <a:ext uri="{FF2B5EF4-FFF2-40B4-BE49-F238E27FC236}">
                <a16:creationId xmlns:a16="http://schemas.microsoft.com/office/drawing/2014/main" id="{D139C2E7-DC2F-4B9F-AB3A-D5CA3C24067A}"/>
              </a:ext>
            </a:extLst>
          </p:cNvPr>
          <p:cNvSpPr txBox="1"/>
          <p:nvPr/>
        </p:nvSpPr>
        <p:spPr>
          <a:xfrm>
            <a:off x="9399658" y="4091998"/>
            <a:ext cx="1543050" cy="461665"/>
          </a:xfrm>
          <a:prstGeom prst="rect">
            <a:avLst/>
          </a:prstGeom>
          <a:noFill/>
        </p:spPr>
        <p:txBody>
          <a:bodyPr wrap="square" rtlCol="0">
            <a:spAutoFit/>
          </a:bodyPr>
          <a:lstStyle/>
          <a:p>
            <a:r>
              <a:rPr lang="en-GB" sz="2400" dirty="0"/>
              <a:t>Staff</a:t>
            </a:r>
          </a:p>
        </p:txBody>
      </p:sp>
      <p:sp>
        <p:nvSpPr>
          <p:cNvPr id="22" name="TextBox 21">
            <a:extLst>
              <a:ext uri="{FF2B5EF4-FFF2-40B4-BE49-F238E27FC236}">
                <a16:creationId xmlns:a16="http://schemas.microsoft.com/office/drawing/2014/main" id="{0149FBC6-C3B6-46D0-B934-C3B8A9C41440}"/>
              </a:ext>
            </a:extLst>
          </p:cNvPr>
          <p:cNvSpPr txBox="1"/>
          <p:nvPr/>
        </p:nvSpPr>
        <p:spPr>
          <a:xfrm>
            <a:off x="9399658" y="3231948"/>
            <a:ext cx="1543050" cy="461665"/>
          </a:xfrm>
          <a:prstGeom prst="rect">
            <a:avLst/>
          </a:prstGeom>
          <a:noFill/>
        </p:spPr>
        <p:txBody>
          <a:bodyPr wrap="square" rtlCol="0">
            <a:spAutoFit/>
          </a:bodyPr>
          <a:lstStyle/>
          <a:p>
            <a:r>
              <a:rPr lang="en-GB" sz="2400" dirty="0"/>
              <a:t>Peers</a:t>
            </a:r>
          </a:p>
        </p:txBody>
      </p:sp>
      <p:sp>
        <p:nvSpPr>
          <p:cNvPr id="23" name="Rectangle 22">
            <a:extLst>
              <a:ext uri="{FF2B5EF4-FFF2-40B4-BE49-F238E27FC236}">
                <a16:creationId xmlns:a16="http://schemas.microsoft.com/office/drawing/2014/main" id="{14E435E0-D492-4A14-AB98-D52FBF375D62}"/>
              </a:ext>
            </a:extLst>
          </p:cNvPr>
          <p:cNvSpPr/>
          <p:nvPr/>
        </p:nvSpPr>
        <p:spPr>
          <a:xfrm>
            <a:off x="10630473" y="2871458"/>
            <a:ext cx="1421672"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Tom</a:t>
            </a:r>
          </a:p>
        </p:txBody>
      </p:sp>
      <p:cxnSp>
        <p:nvCxnSpPr>
          <p:cNvPr id="25" name="Straight Arrow Connector 24">
            <a:extLst>
              <a:ext uri="{FF2B5EF4-FFF2-40B4-BE49-F238E27FC236}">
                <a16:creationId xmlns:a16="http://schemas.microsoft.com/office/drawing/2014/main" id="{D50A6CC9-B070-403B-86C8-FF3A3AAE19E0}"/>
              </a:ext>
            </a:extLst>
          </p:cNvPr>
          <p:cNvCxnSpPr>
            <a:cxnSpLocks/>
          </p:cNvCxnSpPr>
          <p:nvPr/>
        </p:nvCxnSpPr>
        <p:spPr>
          <a:xfrm flipH="1" flipV="1">
            <a:off x="10167294" y="2843944"/>
            <a:ext cx="438150" cy="18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21CE8AF-C59F-4F7F-B27D-A96E5C7A849B}"/>
              </a:ext>
            </a:extLst>
          </p:cNvPr>
          <p:cNvCxnSpPr>
            <a:cxnSpLocks/>
          </p:cNvCxnSpPr>
          <p:nvPr/>
        </p:nvCxnSpPr>
        <p:spPr>
          <a:xfrm flipH="1">
            <a:off x="10167294" y="3807213"/>
            <a:ext cx="529681" cy="336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161CDF-6594-4018-86E3-76DD26170EA5}"/>
              </a:ext>
            </a:extLst>
          </p:cNvPr>
          <p:cNvCxnSpPr>
            <a:cxnSpLocks/>
          </p:cNvCxnSpPr>
          <p:nvPr/>
        </p:nvCxnSpPr>
        <p:spPr>
          <a:xfrm flipH="1" flipV="1">
            <a:off x="10230956" y="3435979"/>
            <a:ext cx="34945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DD4A555-BFE3-41EC-8727-BCD43F044850}"/>
              </a:ext>
            </a:extLst>
          </p:cNvPr>
          <p:cNvPicPr>
            <a:picLocks noChangeAspect="1"/>
          </p:cNvPicPr>
          <p:nvPr/>
        </p:nvPicPr>
        <p:blipFill>
          <a:blip r:embed="rId4"/>
          <a:stretch>
            <a:fillRect/>
          </a:stretch>
        </p:blipFill>
        <p:spPr>
          <a:xfrm>
            <a:off x="10836799" y="6178359"/>
            <a:ext cx="1286367" cy="591363"/>
          </a:xfrm>
          <a:prstGeom prst="rect">
            <a:avLst/>
          </a:prstGeom>
        </p:spPr>
      </p:pic>
    </p:spTree>
    <p:extLst>
      <p:ext uri="{BB962C8B-B14F-4D97-AF65-F5344CB8AC3E}">
        <p14:creationId xmlns:p14="http://schemas.microsoft.com/office/powerpoint/2010/main" val="9545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2442BE5D-FF8B-4122-A137-AC8C9BF93090}"/>
              </a:ext>
            </a:extLst>
          </p:cNvPr>
          <p:cNvSpPr/>
          <p:nvPr/>
        </p:nvSpPr>
        <p:spPr>
          <a:xfrm>
            <a:off x="3071812" y="138435"/>
            <a:ext cx="6048375" cy="49573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82478D8-DBFA-4551-99D1-081B897B7FDF}"/>
              </a:ext>
            </a:extLst>
          </p:cNvPr>
          <p:cNvSpPr txBox="1"/>
          <p:nvPr/>
        </p:nvSpPr>
        <p:spPr>
          <a:xfrm>
            <a:off x="4729161" y="1608410"/>
            <a:ext cx="2733675" cy="2308324"/>
          </a:xfrm>
          <a:prstGeom prst="rect">
            <a:avLst/>
          </a:prstGeom>
          <a:noFill/>
        </p:spPr>
        <p:txBody>
          <a:bodyPr wrap="square" rtlCol="0">
            <a:spAutoFit/>
          </a:bodyPr>
          <a:lstStyle/>
          <a:p>
            <a:pPr algn="ctr"/>
            <a:r>
              <a:rPr lang="en-GB" b="1" u="sng" dirty="0"/>
              <a:t>What can a compassionate classroom offer Tom?</a:t>
            </a:r>
          </a:p>
          <a:p>
            <a:pPr algn="ctr"/>
            <a:endParaRPr lang="en-GB" dirty="0"/>
          </a:p>
          <a:p>
            <a:pPr algn="ctr"/>
            <a:r>
              <a:rPr lang="en-GB" dirty="0"/>
              <a:t>Feeling loved</a:t>
            </a:r>
          </a:p>
          <a:p>
            <a:pPr algn="ctr"/>
            <a:r>
              <a:rPr lang="en-GB" dirty="0"/>
              <a:t>Feeling valued</a:t>
            </a:r>
          </a:p>
          <a:p>
            <a:pPr algn="ctr"/>
            <a:r>
              <a:rPr lang="en-GB" dirty="0"/>
              <a:t>Feeling cared for</a:t>
            </a:r>
          </a:p>
          <a:p>
            <a:pPr algn="ctr"/>
            <a:r>
              <a:rPr lang="en-GB" dirty="0"/>
              <a:t>Feeling liked</a:t>
            </a:r>
          </a:p>
          <a:p>
            <a:pPr algn="ctr"/>
            <a:r>
              <a:rPr lang="en-GB" dirty="0"/>
              <a:t>Feeling needed/wanted</a:t>
            </a:r>
          </a:p>
        </p:txBody>
      </p:sp>
      <p:sp>
        <p:nvSpPr>
          <p:cNvPr id="4" name="TextBox 3">
            <a:extLst>
              <a:ext uri="{FF2B5EF4-FFF2-40B4-BE49-F238E27FC236}">
                <a16:creationId xmlns:a16="http://schemas.microsoft.com/office/drawing/2014/main" id="{218E9BB6-4439-46F7-8A0E-959968EACFBA}"/>
              </a:ext>
            </a:extLst>
          </p:cNvPr>
          <p:cNvSpPr txBox="1"/>
          <p:nvPr/>
        </p:nvSpPr>
        <p:spPr>
          <a:xfrm>
            <a:off x="457200" y="361950"/>
            <a:ext cx="2505075" cy="5909310"/>
          </a:xfrm>
          <a:prstGeom prst="rect">
            <a:avLst/>
          </a:prstGeom>
          <a:noFill/>
        </p:spPr>
        <p:txBody>
          <a:bodyPr wrap="square" rtlCol="0">
            <a:spAutoFit/>
          </a:bodyPr>
          <a:lstStyle/>
          <a:p>
            <a:r>
              <a:rPr lang="en-GB" b="1" u="sng" dirty="0"/>
              <a:t>What do Compassionate Staff do?</a:t>
            </a:r>
          </a:p>
          <a:p>
            <a:r>
              <a:rPr lang="en-GB" dirty="0"/>
              <a:t>Praise</a:t>
            </a:r>
          </a:p>
          <a:p>
            <a:r>
              <a:rPr lang="en-GB" dirty="0"/>
              <a:t>Happy to see Tom</a:t>
            </a:r>
          </a:p>
          <a:p>
            <a:r>
              <a:rPr lang="en-GB" dirty="0"/>
              <a:t>Smile at Tom</a:t>
            </a:r>
          </a:p>
          <a:p>
            <a:r>
              <a:rPr lang="en-GB" dirty="0"/>
              <a:t>Wave to him</a:t>
            </a:r>
          </a:p>
          <a:p>
            <a:r>
              <a:rPr lang="en-GB" dirty="0"/>
              <a:t>Thank him</a:t>
            </a:r>
          </a:p>
          <a:p>
            <a:r>
              <a:rPr lang="en-GB" dirty="0"/>
              <a:t>Apologise to him</a:t>
            </a:r>
          </a:p>
          <a:p>
            <a:r>
              <a:rPr lang="en-GB" dirty="0"/>
              <a:t>Nurture Tom</a:t>
            </a:r>
          </a:p>
          <a:p>
            <a:r>
              <a:rPr lang="en-GB" dirty="0"/>
              <a:t>Be interested in what he says</a:t>
            </a:r>
          </a:p>
          <a:p>
            <a:r>
              <a:rPr lang="en-GB" dirty="0"/>
              <a:t>Listen to him</a:t>
            </a:r>
          </a:p>
          <a:p>
            <a:r>
              <a:rPr lang="en-GB" dirty="0"/>
              <a:t>Value his opinion</a:t>
            </a:r>
          </a:p>
          <a:p>
            <a:r>
              <a:rPr lang="en-GB" dirty="0"/>
              <a:t>Talk about him</a:t>
            </a:r>
          </a:p>
          <a:p>
            <a:r>
              <a:rPr lang="en-GB" dirty="0"/>
              <a:t>Check in on him</a:t>
            </a:r>
          </a:p>
          <a:p>
            <a:r>
              <a:rPr lang="en-GB" dirty="0"/>
              <a:t>Celebrate Tom</a:t>
            </a:r>
          </a:p>
          <a:p>
            <a:r>
              <a:rPr lang="en-GB" dirty="0"/>
              <a:t>Reassure him when he makes mistakes</a:t>
            </a:r>
          </a:p>
          <a:p>
            <a:r>
              <a:rPr lang="en-GB" dirty="0"/>
              <a:t>Help him</a:t>
            </a:r>
          </a:p>
          <a:p>
            <a:r>
              <a:rPr lang="en-GB" dirty="0"/>
              <a:t>Trust him</a:t>
            </a:r>
          </a:p>
          <a:p>
            <a:r>
              <a:rPr lang="en-GB" dirty="0"/>
              <a:t>Maslow before Blooms!</a:t>
            </a:r>
          </a:p>
        </p:txBody>
      </p:sp>
      <p:sp>
        <p:nvSpPr>
          <p:cNvPr id="5" name="TextBox 4">
            <a:extLst>
              <a:ext uri="{FF2B5EF4-FFF2-40B4-BE49-F238E27FC236}">
                <a16:creationId xmlns:a16="http://schemas.microsoft.com/office/drawing/2014/main" id="{53CB1866-C23A-48C8-BC4A-675962E54139}"/>
              </a:ext>
            </a:extLst>
          </p:cNvPr>
          <p:cNvSpPr txBox="1"/>
          <p:nvPr/>
        </p:nvSpPr>
        <p:spPr>
          <a:xfrm>
            <a:off x="9229725" y="361950"/>
            <a:ext cx="2667000" cy="4247317"/>
          </a:xfrm>
          <a:prstGeom prst="rect">
            <a:avLst/>
          </a:prstGeom>
          <a:noFill/>
        </p:spPr>
        <p:txBody>
          <a:bodyPr wrap="square" rtlCol="0">
            <a:spAutoFit/>
          </a:bodyPr>
          <a:lstStyle/>
          <a:p>
            <a:r>
              <a:rPr lang="en-GB" b="1" u="sng" dirty="0"/>
              <a:t>What can </a:t>
            </a:r>
            <a:r>
              <a:rPr lang="en-GB" b="1" u="sng" dirty="0" err="1"/>
              <a:t>compassisonate</a:t>
            </a:r>
            <a:r>
              <a:rPr lang="en-GB" b="1" u="sng" dirty="0"/>
              <a:t> Parents do?</a:t>
            </a:r>
          </a:p>
          <a:p>
            <a:r>
              <a:rPr lang="en-GB" dirty="0"/>
              <a:t>Unconditional love</a:t>
            </a:r>
          </a:p>
          <a:p>
            <a:r>
              <a:rPr lang="en-GB" dirty="0"/>
              <a:t>Forgiveness</a:t>
            </a:r>
          </a:p>
          <a:p>
            <a:r>
              <a:rPr lang="en-GB" dirty="0"/>
              <a:t>Know his gifts/talents</a:t>
            </a:r>
          </a:p>
          <a:p>
            <a:r>
              <a:rPr lang="en-GB" dirty="0"/>
              <a:t>Understand him</a:t>
            </a:r>
          </a:p>
          <a:p>
            <a:r>
              <a:rPr lang="en-GB" dirty="0"/>
              <a:t>Reassure him</a:t>
            </a:r>
          </a:p>
          <a:p>
            <a:r>
              <a:rPr lang="en-GB" dirty="0"/>
              <a:t>Listen to him</a:t>
            </a:r>
          </a:p>
          <a:p>
            <a:r>
              <a:rPr lang="en-GB" dirty="0"/>
              <a:t>Champion him</a:t>
            </a:r>
          </a:p>
          <a:p>
            <a:r>
              <a:rPr lang="en-GB" dirty="0"/>
              <a:t>Praise him</a:t>
            </a:r>
          </a:p>
          <a:p>
            <a:r>
              <a:rPr lang="en-GB" dirty="0"/>
              <a:t>Like him</a:t>
            </a:r>
          </a:p>
          <a:p>
            <a:r>
              <a:rPr lang="en-GB" dirty="0"/>
              <a:t>Talk about him positively</a:t>
            </a:r>
          </a:p>
          <a:p>
            <a:r>
              <a:rPr lang="en-GB" dirty="0"/>
              <a:t>Nurture him</a:t>
            </a:r>
          </a:p>
          <a:p>
            <a:r>
              <a:rPr lang="en-GB" dirty="0"/>
              <a:t>Basic needs met</a:t>
            </a:r>
          </a:p>
          <a:p>
            <a:endParaRPr lang="en-GB" dirty="0"/>
          </a:p>
        </p:txBody>
      </p:sp>
      <p:sp>
        <p:nvSpPr>
          <p:cNvPr id="6" name="TextBox 5">
            <a:extLst>
              <a:ext uri="{FF2B5EF4-FFF2-40B4-BE49-F238E27FC236}">
                <a16:creationId xmlns:a16="http://schemas.microsoft.com/office/drawing/2014/main" id="{2E67AEF3-A021-41A6-8456-11BD49BBFF94}"/>
              </a:ext>
            </a:extLst>
          </p:cNvPr>
          <p:cNvSpPr txBox="1"/>
          <p:nvPr/>
        </p:nvSpPr>
        <p:spPr>
          <a:xfrm>
            <a:off x="3311371" y="5219700"/>
            <a:ext cx="8423429" cy="923330"/>
          </a:xfrm>
          <a:prstGeom prst="rect">
            <a:avLst/>
          </a:prstGeom>
          <a:noFill/>
        </p:spPr>
        <p:txBody>
          <a:bodyPr wrap="square" rtlCol="0">
            <a:spAutoFit/>
          </a:bodyPr>
          <a:lstStyle/>
          <a:p>
            <a:r>
              <a:rPr lang="en-GB" b="1" u="sng" dirty="0"/>
              <a:t>What can peers offer in a compassionate classroom?</a:t>
            </a:r>
          </a:p>
          <a:p>
            <a:r>
              <a:rPr lang="en-GB" dirty="0"/>
              <a:t>Loyalty, friendship, challenge, forgiveness, accountability, compromise, debate, equality, laughter, fun.</a:t>
            </a:r>
          </a:p>
        </p:txBody>
      </p:sp>
      <p:pic>
        <p:nvPicPr>
          <p:cNvPr id="7" name="Picture 6">
            <a:extLst>
              <a:ext uri="{FF2B5EF4-FFF2-40B4-BE49-F238E27FC236}">
                <a16:creationId xmlns:a16="http://schemas.microsoft.com/office/drawing/2014/main" id="{DBB6D398-A941-452A-A73C-C7094E8BB88F}"/>
              </a:ext>
            </a:extLst>
          </p:cNvPr>
          <p:cNvPicPr>
            <a:picLocks noChangeAspect="1"/>
          </p:cNvPicPr>
          <p:nvPr/>
        </p:nvPicPr>
        <p:blipFill>
          <a:blip r:embed="rId3"/>
          <a:stretch>
            <a:fillRect/>
          </a:stretch>
        </p:blipFill>
        <p:spPr>
          <a:xfrm>
            <a:off x="10814929" y="6200368"/>
            <a:ext cx="1286367" cy="591363"/>
          </a:xfrm>
          <a:prstGeom prst="rect">
            <a:avLst/>
          </a:prstGeom>
        </p:spPr>
      </p:pic>
    </p:spTree>
    <p:extLst>
      <p:ext uri="{BB962C8B-B14F-4D97-AF65-F5344CB8AC3E}">
        <p14:creationId xmlns:p14="http://schemas.microsoft.com/office/powerpoint/2010/main" val="29170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A8266B1-527F-4A6E-96FB-EC05C5C295E9}"/>
              </a:ext>
            </a:extLst>
          </p:cNvPr>
          <p:cNvGrpSpPr/>
          <p:nvPr/>
        </p:nvGrpSpPr>
        <p:grpSpPr>
          <a:xfrm>
            <a:off x="3088839" y="2625719"/>
            <a:ext cx="5877017" cy="1003176"/>
            <a:chOff x="3364637" y="1944210"/>
            <a:chExt cx="5877017" cy="1003176"/>
          </a:xfrm>
        </p:grpSpPr>
        <p:sp>
          <p:nvSpPr>
            <p:cNvPr id="3" name="Scroll: Horizontal 2">
              <a:extLst>
                <a:ext uri="{FF2B5EF4-FFF2-40B4-BE49-F238E27FC236}">
                  <a16:creationId xmlns:a16="http://schemas.microsoft.com/office/drawing/2014/main" id="{B08A3591-786F-4DC2-B3BA-7F9D99B1B28F}"/>
                </a:ext>
              </a:extLst>
            </p:cNvPr>
            <p:cNvSpPr/>
            <p:nvPr/>
          </p:nvSpPr>
          <p:spPr>
            <a:xfrm>
              <a:off x="3364637" y="1944210"/>
              <a:ext cx="5877017" cy="10031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B69CF9F-96A9-4FE4-A04D-031BE853EB84}"/>
                </a:ext>
              </a:extLst>
            </p:cNvPr>
            <p:cNvSpPr txBox="1"/>
            <p:nvPr/>
          </p:nvSpPr>
          <p:spPr>
            <a:xfrm>
              <a:off x="5274562" y="2234985"/>
              <a:ext cx="2313743" cy="461665"/>
            </a:xfrm>
            <a:prstGeom prst="rect">
              <a:avLst/>
            </a:prstGeom>
            <a:noFill/>
          </p:spPr>
          <p:txBody>
            <a:bodyPr wrap="square" rtlCol="0">
              <a:spAutoFit/>
            </a:bodyPr>
            <a:lstStyle/>
            <a:p>
              <a:r>
                <a:rPr lang="en-GB" sz="2400" b="1" dirty="0">
                  <a:solidFill>
                    <a:srgbClr val="006600"/>
                  </a:solidFill>
                  <a:latin typeface="Bradley Hand ITC" panose="03070402050302030203" pitchFamily="66" charset="0"/>
                </a:rPr>
                <a:t>What is play?</a:t>
              </a:r>
            </a:p>
          </p:txBody>
        </p:sp>
      </p:grpSp>
      <p:sp>
        <p:nvSpPr>
          <p:cNvPr id="5" name="Thought Bubble: Cloud 4">
            <a:extLst>
              <a:ext uri="{FF2B5EF4-FFF2-40B4-BE49-F238E27FC236}">
                <a16:creationId xmlns:a16="http://schemas.microsoft.com/office/drawing/2014/main" id="{E38FD8DF-64B6-4E7D-9825-6F56DB5855B5}"/>
              </a:ext>
            </a:extLst>
          </p:cNvPr>
          <p:cNvSpPr/>
          <p:nvPr/>
        </p:nvSpPr>
        <p:spPr>
          <a:xfrm>
            <a:off x="5168030" y="1173686"/>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hought Bubble: Cloud 5">
            <a:extLst>
              <a:ext uri="{FF2B5EF4-FFF2-40B4-BE49-F238E27FC236}">
                <a16:creationId xmlns:a16="http://schemas.microsoft.com/office/drawing/2014/main" id="{0CA7191A-88DC-4E1A-9440-872F8280AB1A}"/>
              </a:ext>
            </a:extLst>
          </p:cNvPr>
          <p:cNvSpPr/>
          <p:nvPr/>
        </p:nvSpPr>
        <p:spPr>
          <a:xfrm>
            <a:off x="2712244" y="549754"/>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E731423E-D4DA-4644-BEDF-8FEB412D9BC3}"/>
              </a:ext>
            </a:extLst>
          </p:cNvPr>
          <p:cNvSpPr/>
          <p:nvPr/>
        </p:nvSpPr>
        <p:spPr>
          <a:xfrm>
            <a:off x="213804" y="278167"/>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hought Bubble: Cloud 7">
            <a:extLst>
              <a:ext uri="{FF2B5EF4-FFF2-40B4-BE49-F238E27FC236}">
                <a16:creationId xmlns:a16="http://schemas.microsoft.com/office/drawing/2014/main" id="{6E6A8DF5-D73C-4699-853A-AAB66AB1235D}"/>
              </a:ext>
            </a:extLst>
          </p:cNvPr>
          <p:cNvSpPr/>
          <p:nvPr/>
        </p:nvSpPr>
        <p:spPr>
          <a:xfrm>
            <a:off x="8137863" y="1325447"/>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hought Bubble: Cloud 8">
            <a:extLst>
              <a:ext uri="{FF2B5EF4-FFF2-40B4-BE49-F238E27FC236}">
                <a16:creationId xmlns:a16="http://schemas.microsoft.com/office/drawing/2014/main" id="{F88E007B-F61A-4606-823A-D55E93C35B72}"/>
              </a:ext>
            </a:extLst>
          </p:cNvPr>
          <p:cNvSpPr/>
          <p:nvPr/>
        </p:nvSpPr>
        <p:spPr>
          <a:xfrm>
            <a:off x="6867302" y="41204"/>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E1355755-B664-44D4-B6C4-42943AADC4AF}"/>
              </a:ext>
            </a:extLst>
          </p:cNvPr>
          <p:cNvSpPr/>
          <p:nvPr/>
        </p:nvSpPr>
        <p:spPr>
          <a:xfrm>
            <a:off x="9924693" y="379814"/>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hought Bubble: Cloud 10">
            <a:extLst>
              <a:ext uri="{FF2B5EF4-FFF2-40B4-BE49-F238E27FC236}">
                <a16:creationId xmlns:a16="http://schemas.microsoft.com/office/drawing/2014/main" id="{46329703-AFF7-4D16-87CC-C3E40E4F8807}"/>
              </a:ext>
            </a:extLst>
          </p:cNvPr>
          <p:cNvSpPr/>
          <p:nvPr/>
        </p:nvSpPr>
        <p:spPr>
          <a:xfrm>
            <a:off x="1297404" y="3923747"/>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hought Bubble: Cloud 13">
            <a:extLst>
              <a:ext uri="{FF2B5EF4-FFF2-40B4-BE49-F238E27FC236}">
                <a16:creationId xmlns:a16="http://schemas.microsoft.com/office/drawing/2014/main" id="{BC1089A1-123C-4CE6-9EB8-3A71E74EB5A5}"/>
              </a:ext>
            </a:extLst>
          </p:cNvPr>
          <p:cNvSpPr/>
          <p:nvPr/>
        </p:nvSpPr>
        <p:spPr>
          <a:xfrm>
            <a:off x="4101797" y="5464620"/>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hought Bubble: Cloud 14">
            <a:extLst>
              <a:ext uri="{FF2B5EF4-FFF2-40B4-BE49-F238E27FC236}">
                <a16:creationId xmlns:a16="http://schemas.microsoft.com/office/drawing/2014/main" id="{F42F1369-528E-4943-8B6A-285298358252}"/>
              </a:ext>
            </a:extLst>
          </p:cNvPr>
          <p:cNvSpPr/>
          <p:nvPr/>
        </p:nvSpPr>
        <p:spPr>
          <a:xfrm>
            <a:off x="288272" y="2461789"/>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hought Bubble: Cloud 16">
            <a:extLst>
              <a:ext uri="{FF2B5EF4-FFF2-40B4-BE49-F238E27FC236}">
                <a16:creationId xmlns:a16="http://schemas.microsoft.com/office/drawing/2014/main" id="{BC07C88B-4034-4152-80CE-A23FD20B2497}"/>
              </a:ext>
            </a:extLst>
          </p:cNvPr>
          <p:cNvSpPr/>
          <p:nvPr/>
        </p:nvSpPr>
        <p:spPr>
          <a:xfrm>
            <a:off x="403574" y="5510177"/>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hought Bubble: Cloud 17">
            <a:extLst>
              <a:ext uri="{FF2B5EF4-FFF2-40B4-BE49-F238E27FC236}">
                <a16:creationId xmlns:a16="http://schemas.microsoft.com/office/drawing/2014/main" id="{04279CE8-B040-4E08-BBF9-E1D2A6AA9759}"/>
              </a:ext>
            </a:extLst>
          </p:cNvPr>
          <p:cNvSpPr/>
          <p:nvPr/>
        </p:nvSpPr>
        <p:spPr>
          <a:xfrm>
            <a:off x="6894872" y="5378984"/>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4892E264-D9D5-4433-9E56-13B4EE0EE23D}"/>
              </a:ext>
            </a:extLst>
          </p:cNvPr>
          <p:cNvSpPr/>
          <p:nvPr/>
        </p:nvSpPr>
        <p:spPr>
          <a:xfrm rot="1664282">
            <a:off x="10096989" y="2660492"/>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B534467F-83A4-4086-AE6B-B6F56B09F5E2}"/>
              </a:ext>
            </a:extLst>
          </p:cNvPr>
          <p:cNvSpPr/>
          <p:nvPr/>
        </p:nvSpPr>
        <p:spPr>
          <a:xfrm rot="2179852">
            <a:off x="8422813" y="3942548"/>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BDC9EEE6-F5E2-44E3-93A2-E56C8B90216A}"/>
              </a:ext>
            </a:extLst>
          </p:cNvPr>
          <p:cNvSpPr/>
          <p:nvPr/>
        </p:nvSpPr>
        <p:spPr>
          <a:xfrm rot="1431379">
            <a:off x="10274422" y="4885613"/>
            <a:ext cx="1828800" cy="11363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24BDAE7-F524-46DE-968E-F41B78D2032C}"/>
              </a:ext>
            </a:extLst>
          </p:cNvPr>
          <p:cNvSpPr txBox="1"/>
          <p:nvPr/>
        </p:nvSpPr>
        <p:spPr>
          <a:xfrm>
            <a:off x="5314543" y="1398248"/>
            <a:ext cx="1689085" cy="646331"/>
          </a:xfrm>
          <a:prstGeom prst="rect">
            <a:avLst/>
          </a:prstGeom>
          <a:noFill/>
        </p:spPr>
        <p:txBody>
          <a:bodyPr wrap="square" rtlCol="0">
            <a:spAutoFit/>
          </a:bodyPr>
          <a:lstStyle/>
          <a:p>
            <a:r>
              <a:rPr lang="en-GB" dirty="0"/>
              <a:t>Building good mental health</a:t>
            </a:r>
          </a:p>
        </p:txBody>
      </p:sp>
      <p:sp>
        <p:nvSpPr>
          <p:cNvPr id="26" name="TextBox 25">
            <a:extLst>
              <a:ext uri="{FF2B5EF4-FFF2-40B4-BE49-F238E27FC236}">
                <a16:creationId xmlns:a16="http://schemas.microsoft.com/office/drawing/2014/main" id="{03C7FACF-0BC2-44CB-A7FA-575C395A9E77}"/>
              </a:ext>
            </a:extLst>
          </p:cNvPr>
          <p:cNvSpPr txBox="1"/>
          <p:nvPr/>
        </p:nvSpPr>
        <p:spPr>
          <a:xfrm>
            <a:off x="2768933" y="878241"/>
            <a:ext cx="1822883" cy="369332"/>
          </a:xfrm>
          <a:prstGeom prst="rect">
            <a:avLst/>
          </a:prstGeom>
          <a:noFill/>
        </p:spPr>
        <p:txBody>
          <a:bodyPr wrap="square" rtlCol="0">
            <a:spAutoFit/>
          </a:bodyPr>
          <a:lstStyle/>
          <a:p>
            <a:r>
              <a:rPr lang="en-GB" dirty="0"/>
              <a:t>Communication</a:t>
            </a:r>
          </a:p>
        </p:txBody>
      </p:sp>
      <p:sp>
        <p:nvSpPr>
          <p:cNvPr id="31" name="TextBox 30">
            <a:extLst>
              <a:ext uri="{FF2B5EF4-FFF2-40B4-BE49-F238E27FC236}">
                <a16:creationId xmlns:a16="http://schemas.microsoft.com/office/drawing/2014/main" id="{D3A48A05-6491-4317-B53D-9CA9D235423F}"/>
              </a:ext>
            </a:extLst>
          </p:cNvPr>
          <p:cNvSpPr txBox="1"/>
          <p:nvPr/>
        </p:nvSpPr>
        <p:spPr>
          <a:xfrm>
            <a:off x="403574" y="2778711"/>
            <a:ext cx="1689085" cy="369332"/>
          </a:xfrm>
          <a:prstGeom prst="rect">
            <a:avLst/>
          </a:prstGeom>
          <a:noFill/>
        </p:spPr>
        <p:txBody>
          <a:bodyPr wrap="square" rtlCol="0">
            <a:spAutoFit/>
          </a:bodyPr>
          <a:lstStyle/>
          <a:p>
            <a:r>
              <a:rPr lang="en-GB" dirty="0"/>
              <a:t>A child’s right</a:t>
            </a:r>
          </a:p>
        </p:txBody>
      </p:sp>
      <p:sp>
        <p:nvSpPr>
          <p:cNvPr id="32" name="TextBox 31">
            <a:extLst>
              <a:ext uri="{FF2B5EF4-FFF2-40B4-BE49-F238E27FC236}">
                <a16:creationId xmlns:a16="http://schemas.microsoft.com/office/drawing/2014/main" id="{6B51A339-F302-4E65-9791-6DE4950B07DF}"/>
              </a:ext>
            </a:extLst>
          </p:cNvPr>
          <p:cNvSpPr txBox="1"/>
          <p:nvPr/>
        </p:nvSpPr>
        <p:spPr>
          <a:xfrm>
            <a:off x="634000" y="5663226"/>
            <a:ext cx="1689085" cy="646331"/>
          </a:xfrm>
          <a:prstGeom prst="rect">
            <a:avLst/>
          </a:prstGeom>
          <a:noFill/>
        </p:spPr>
        <p:txBody>
          <a:bodyPr wrap="square" rtlCol="0">
            <a:spAutoFit/>
          </a:bodyPr>
          <a:lstStyle/>
          <a:p>
            <a:r>
              <a:rPr lang="en-GB" dirty="0"/>
              <a:t>Meeting a Global goal</a:t>
            </a:r>
          </a:p>
        </p:txBody>
      </p:sp>
      <p:sp>
        <p:nvSpPr>
          <p:cNvPr id="33" name="TextBox 32">
            <a:extLst>
              <a:ext uri="{FF2B5EF4-FFF2-40B4-BE49-F238E27FC236}">
                <a16:creationId xmlns:a16="http://schemas.microsoft.com/office/drawing/2014/main" id="{BCE4ACF9-D85C-47B9-9C0E-B064188250F6}"/>
              </a:ext>
            </a:extLst>
          </p:cNvPr>
          <p:cNvSpPr txBox="1"/>
          <p:nvPr/>
        </p:nvSpPr>
        <p:spPr>
          <a:xfrm>
            <a:off x="4351017" y="5623989"/>
            <a:ext cx="1689085" cy="646331"/>
          </a:xfrm>
          <a:prstGeom prst="rect">
            <a:avLst/>
          </a:prstGeom>
          <a:noFill/>
        </p:spPr>
        <p:txBody>
          <a:bodyPr wrap="square" rtlCol="0">
            <a:spAutoFit/>
          </a:bodyPr>
          <a:lstStyle/>
          <a:p>
            <a:r>
              <a:rPr lang="en-GB" dirty="0"/>
              <a:t>Social development</a:t>
            </a:r>
          </a:p>
        </p:txBody>
      </p:sp>
      <p:sp>
        <p:nvSpPr>
          <p:cNvPr id="34" name="TextBox 33">
            <a:extLst>
              <a:ext uri="{FF2B5EF4-FFF2-40B4-BE49-F238E27FC236}">
                <a16:creationId xmlns:a16="http://schemas.microsoft.com/office/drawing/2014/main" id="{40F0452D-F271-4B23-B09B-61BF79825799}"/>
              </a:ext>
            </a:extLst>
          </p:cNvPr>
          <p:cNvSpPr txBox="1"/>
          <p:nvPr/>
        </p:nvSpPr>
        <p:spPr>
          <a:xfrm>
            <a:off x="7205074" y="5510177"/>
            <a:ext cx="1689085" cy="923330"/>
          </a:xfrm>
          <a:prstGeom prst="rect">
            <a:avLst/>
          </a:prstGeom>
          <a:noFill/>
        </p:spPr>
        <p:txBody>
          <a:bodyPr wrap="square" rtlCol="0">
            <a:spAutoFit/>
          </a:bodyPr>
          <a:lstStyle/>
          <a:p>
            <a:r>
              <a:rPr lang="en-GB" dirty="0"/>
              <a:t>Learning to regulate emotions</a:t>
            </a:r>
          </a:p>
        </p:txBody>
      </p:sp>
      <p:sp>
        <p:nvSpPr>
          <p:cNvPr id="35" name="TextBox 34">
            <a:extLst>
              <a:ext uri="{FF2B5EF4-FFF2-40B4-BE49-F238E27FC236}">
                <a16:creationId xmlns:a16="http://schemas.microsoft.com/office/drawing/2014/main" id="{DC4C9086-35AB-4884-9DD3-F669787F9B2F}"/>
              </a:ext>
            </a:extLst>
          </p:cNvPr>
          <p:cNvSpPr txBox="1"/>
          <p:nvPr/>
        </p:nvSpPr>
        <p:spPr>
          <a:xfrm>
            <a:off x="10358915" y="2782669"/>
            <a:ext cx="1689085" cy="646331"/>
          </a:xfrm>
          <a:prstGeom prst="rect">
            <a:avLst/>
          </a:prstGeom>
          <a:noFill/>
        </p:spPr>
        <p:txBody>
          <a:bodyPr wrap="square" rtlCol="0">
            <a:spAutoFit/>
          </a:bodyPr>
          <a:lstStyle/>
          <a:p>
            <a:r>
              <a:rPr lang="en-GB" dirty="0"/>
              <a:t>Physical development</a:t>
            </a:r>
          </a:p>
        </p:txBody>
      </p:sp>
      <p:sp>
        <p:nvSpPr>
          <p:cNvPr id="36" name="TextBox 35">
            <a:extLst>
              <a:ext uri="{FF2B5EF4-FFF2-40B4-BE49-F238E27FC236}">
                <a16:creationId xmlns:a16="http://schemas.microsoft.com/office/drawing/2014/main" id="{2D989AAD-03A6-4944-8778-B63A438764E1}"/>
              </a:ext>
            </a:extLst>
          </p:cNvPr>
          <p:cNvSpPr txBox="1"/>
          <p:nvPr/>
        </p:nvSpPr>
        <p:spPr>
          <a:xfrm>
            <a:off x="10317779" y="579602"/>
            <a:ext cx="1689085" cy="646331"/>
          </a:xfrm>
          <a:prstGeom prst="rect">
            <a:avLst/>
          </a:prstGeom>
          <a:noFill/>
        </p:spPr>
        <p:txBody>
          <a:bodyPr wrap="square" rtlCol="0">
            <a:spAutoFit/>
          </a:bodyPr>
          <a:lstStyle/>
          <a:p>
            <a:r>
              <a:rPr lang="en-GB" dirty="0"/>
              <a:t>Character growth</a:t>
            </a:r>
          </a:p>
        </p:txBody>
      </p:sp>
      <p:sp>
        <p:nvSpPr>
          <p:cNvPr id="37" name="TextBox 36">
            <a:extLst>
              <a:ext uri="{FF2B5EF4-FFF2-40B4-BE49-F238E27FC236}">
                <a16:creationId xmlns:a16="http://schemas.microsoft.com/office/drawing/2014/main" id="{957BD80C-8D01-4ABB-818E-19C898216F7B}"/>
              </a:ext>
            </a:extLst>
          </p:cNvPr>
          <p:cNvSpPr txBox="1"/>
          <p:nvPr/>
        </p:nvSpPr>
        <p:spPr>
          <a:xfrm>
            <a:off x="7038177" y="365088"/>
            <a:ext cx="1689085" cy="369332"/>
          </a:xfrm>
          <a:prstGeom prst="rect">
            <a:avLst/>
          </a:prstGeom>
          <a:noFill/>
        </p:spPr>
        <p:txBody>
          <a:bodyPr wrap="square" rtlCol="0">
            <a:spAutoFit/>
          </a:bodyPr>
          <a:lstStyle/>
          <a:p>
            <a:r>
              <a:rPr lang="en-GB" dirty="0"/>
              <a:t>Acquiring skills</a:t>
            </a:r>
          </a:p>
        </p:txBody>
      </p:sp>
      <p:sp>
        <p:nvSpPr>
          <p:cNvPr id="38" name="TextBox 37">
            <a:extLst>
              <a:ext uri="{FF2B5EF4-FFF2-40B4-BE49-F238E27FC236}">
                <a16:creationId xmlns:a16="http://schemas.microsoft.com/office/drawing/2014/main" id="{F10D41B7-5E58-4E73-B459-85821CA0ED49}"/>
              </a:ext>
            </a:extLst>
          </p:cNvPr>
          <p:cNvSpPr txBox="1"/>
          <p:nvPr/>
        </p:nvSpPr>
        <p:spPr>
          <a:xfrm>
            <a:off x="8277578" y="1648140"/>
            <a:ext cx="1689085" cy="646331"/>
          </a:xfrm>
          <a:prstGeom prst="rect">
            <a:avLst/>
          </a:prstGeom>
          <a:noFill/>
        </p:spPr>
        <p:txBody>
          <a:bodyPr wrap="square" rtlCol="0">
            <a:spAutoFit/>
          </a:bodyPr>
          <a:lstStyle/>
          <a:p>
            <a:pPr algn="ctr"/>
            <a:r>
              <a:rPr lang="en-GB" dirty="0"/>
              <a:t>Gaining a Sense of self</a:t>
            </a:r>
          </a:p>
        </p:txBody>
      </p:sp>
      <p:sp>
        <p:nvSpPr>
          <p:cNvPr id="39" name="TextBox 38">
            <a:extLst>
              <a:ext uri="{FF2B5EF4-FFF2-40B4-BE49-F238E27FC236}">
                <a16:creationId xmlns:a16="http://schemas.microsoft.com/office/drawing/2014/main" id="{28EF3FAF-384E-4AC9-8380-556068523FDD}"/>
              </a:ext>
            </a:extLst>
          </p:cNvPr>
          <p:cNvSpPr txBox="1"/>
          <p:nvPr/>
        </p:nvSpPr>
        <p:spPr>
          <a:xfrm>
            <a:off x="8721389" y="4118662"/>
            <a:ext cx="1689085" cy="646331"/>
          </a:xfrm>
          <a:prstGeom prst="rect">
            <a:avLst/>
          </a:prstGeom>
          <a:noFill/>
        </p:spPr>
        <p:txBody>
          <a:bodyPr wrap="square" rtlCol="0">
            <a:spAutoFit/>
          </a:bodyPr>
          <a:lstStyle/>
          <a:p>
            <a:r>
              <a:rPr lang="en-GB" dirty="0"/>
              <a:t>Wellbeing &amp; happiness</a:t>
            </a:r>
          </a:p>
        </p:txBody>
      </p:sp>
      <p:sp>
        <p:nvSpPr>
          <p:cNvPr id="40" name="TextBox 39">
            <a:extLst>
              <a:ext uri="{FF2B5EF4-FFF2-40B4-BE49-F238E27FC236}">
                <a16:creationId xmlns:a16="http://schemas.microsoft.com/office/drawing/2014/main" id="{BA1111CB-E7ED-4BDD-81FC-781E56A2EAE7}"/>
              </a:ext>
            </a:extLst>
          </p:cNvPr>
          <p:cNvSpPr txBox="1"/>
          <p:nvPr/>
        </p:nvSpPr>
        <p:spPr>
          <a:xfrm>
            <a:off x="10565807" y="5102471"/>
            <a:ext cx="1689085" cy="646331"/>
          </a:xfrm>
          <a:prstGeom prst="rect">
            <a:avLst/>
          </a:prstGeom>
          <a:noFill/>
        </p:spPr>
        <p:txBody>
          <a:bodyPr wrap="square" rtlCol="0">
            <a:spAutoFit/>
          </a:bodyPr>
          <a:lstStyle/>
          <a:p>
            <a:r>
              <a:rPr lang="en-GB" dirty="0"/>
              <a:t>Brain development</a:t>
            </a:r>
          </a:p>
        </p:txBody>
      </p:sp>
      <p:sp>
        <p:nvSpPr>
          <p:cNvPr id="41" name="TextBox 40">
            <a:extLst>
              <a:ext uri="{FF2B5EF4-FFF2-40B4-BE49-F238E27FC236}">
                <a16:creationId xmlns:a16="http://schemas.microsoft.com/office/drawing/2014/main" id="{A9FAB2C5-4E5A-44A4-9B04-2AB67887F507}"/>
              </a:ext>
            </a:extLst>
          </p:cNvPr>
          <p:cNvSpPr txBox="1"/>
          <p:nvPr/>
        </p:nvSpPr>
        <p:spPr>
          <a:xfrm>
            <a:off x="452862" y="477480"/>
            <a:ext cx="1689085" cy="646331"/>
          </a:xfrm>
          <a:prstGeom prst="rect">
            <a:avLst/>
          </a:prstGeom>
          <a:noFill/>
        </p:spPr>
        <p:txBody>
          <a:bodyPr wrap="square" rtlCol="0">
            <a:spAutoFit/>
          </a:bodyPr>
          <a:lstStyle/>
          <a:p>
            <a:r>
              <a:rPr lang="en-GB" dirty="0"/>
              <a:t>Language development</a:t>
            </a:r>
          </a:p>
        </p:txBody>
      </p:sp>
      <p:sp>
        <p:nvSpPr>
          <p:cNvPr id="42" name="TextBox 41">
            <a:extLst>
              <a:ext uri="{FF2B5EF4-FFF2-40B4-BE49-F238E27FC236}">
                <a16:creationId xmlns:a16="http://schemas.microsoft.com/office/drawing/2014/main" id="{EFC35D79-E6B8-4CEF-9873-91A3EB9E9405}"/>
              </a:ext>
            </a:extLst>
          </p:cNvPr>
          <p:cNvSpPr txBox="1"/>
          <p:nvPr/>
        </p:nvSpPr>
        <p:spPr>
          <a:xfrm>
            <a:off x="1593638" y="4139110"/>
            <a:ext cx="1689085" cy="646331"/>
          </a:xfrm>
          <a:prstGeom prst="rect">
            <a:avLst/>
          </a:prstGeom>
          <a:noFill/>
        </p:spPr>
        <p:txBody>
          <a:bodyPr wrap="square" rtlCol="0">
            <a:spAutoFit/>
          </a:bodyPr>
          <a:lstStyle/>
          <a:p>
            <a:r>
              <a:rPr lang="en-GB" dirty="0"/>
              <a:t>Improving intelligence</a:t>
            </a:r>
          </a:p>
        </p:txBody>
      </p:sp>
      <p:pic>
        <p:nvPicPr>
          <p:cNvPr id="43" name="Picture 42">
            <a:extLst>
              <a:ext uri="{FF2B5EF4-FFF2-40B4-BE49-F238E27FC236}">
                <a16:creationId xmlns:a16="http://schemas.microsoft.com/office/drawing/2014/main" id="{8E3D9E7D-FC53-48D5-A4FC-E49DCEBCA76F}"/>
              </a:ext>
            </a:extLst>
          </p:cNvPr>
          <p:cNvPicPr>
            <a:picLocks noChangeAspect="1"/>
          </p:cNvPicPr>
          <p:nvPr/>
        </p:nvPicPr>
        <p:blipFill>
          <a:blip r:embed="rId2"/>
          <a:stretch>
            <a:fillRect/>
          </a:stretch>
        </p:blipFill>
        <p:spPr>
          <a:xfrm>
            <a:off x="4465247" y="3708403"/>
            <a:ext cx="3124200" cy="1466850"/>
          </a:xfrm>
          <a:prstGeom prst="rect">
            <a:avLst/>
          </a:prstGeom>
        </p:spPr>
      </p:pic>
      <p:pic>
        <p:nvPicPr>
          <p:cNvPr id="44" name="Picture 43">
            <a:extLst>
              <a:ext uri="{FF2B5EF4-FFF2-40B4-BE49-F238E27FC236}">
                <a16:creationId xmlns:a16="http://schemas.microsoft.com/office/drawing/2014/main" id="{10AC0BA9-12F9-4F10-87AF-D05BCBD0C923}"/>
              </a:ext>
            </a:extLst>
          </p:cNvPr>
          <p:cNvPicPr>
            <a:picLocks noChangeAspect="1"/>
          </p:cNvPicPr>
          <p:nvPr/>
        </p:nvPicPr>
        <p:blipFill>
          <a:blip r:embed="rId3"/>
          <a:stretch>
            <a:fillRect/>
          </a:stretch>
        </p:blipFill>
        <p:spPr>
          <a:xfrm>
            <a:off x="10839093" y="6219644"/>
            <a:ext cx="1286367" cy="591363"/>
          </a:xfrm>
          <a:prstGeom prst="rect">
            <a:avLst/>
          </a:prstGeom>
        </p:spPr>
      </p:pic>
    </p:spTree>
    <p:extLst>
      <p:ext uri="{BB962C8B-B14F-4D97-AF65-F5344CB8AC3E}">
        <p14:creationId xmlns:p14="http://schemas.microsoft.com/office/powerpoint/2010/main" val="63772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EC04E80-4F8D-4DB0-8166-A14C8F6B2751}"/>
              </a:ext>
            </a:extLst>
          </p:cNvPr>
          <p:cNvGraphicFramePr>
            <a:graphicFrameLocks noGrp="1"/>
          </p:cNvGraphicFramePr>
          <p:nvPr/>
        </p:nvGraphicFramePr>
        <p:xfrm>
          <a:off x="160006" y="90438"/>
          <a:ext cx="10195587" cy="6007467"/>
        </p:xfrm>
        <a:graphic>
          <a:graphicData uri="http://schemas.openxmlformats.org/drawingml/2006/table">
            <a:tbl>
              <a:tblPr firstRow="1" bandRow="1">
                <a:tableStyleId>{D113A9D2-9D6B-4929-AA2D-F23B5EE8CBE7}</a:tableStyleId>
              </a:tblPr>
              <a:tblGrid>
                <a:gridCol w="2754932">
                  <a:extLst>
                    <a:ext uri="{9D8B030D-6E8A-4147-A177-3AD203B41FA5}">
                      <a16:colId xmlns:a16="http://schemas.microsoft.com/office/drawing/2014/main" val="1137562915"/>
                    </a:ext>
                  </a:extLst>
                </a:gridCol>
                <a:gridCol w="1860164">
                  <a:extLst>
                    <a:ext uri="{9D8B030D-6E8A-4147-A177-3AD203B41FA5}">
                      <a16:colId xmlns:a16="http://schemas.microsoft.com/office/drawing/2014/main" val="4248225275"/>
                    </a:ext>
                  </a:extLst>
                </a:gridCol>
                <a:gridCol w="2070432">
                  <a:extLst>
                    <a:ext uri="{9D8B030D-6E8A-4147-A177-3AD203B41FA5}">
                      <a16:colId xmlns:a16="http://schemas.microsoft.com/office/drawing/2014/main" val="1248764910"/>
                    </a:ext>
                  </a:extLst>
                </a:gridCol>
                <a:gridCol w="1649895">
                  <a:extLst>
                    <a:ext uri="{9D8B030D-6E8A-4147-A177-3AD203B41FA5}">
                      <a16:colId xmlns:a16="http://schemas.microsoft.com/office/drawing/2014/main" val="894069740"/>
                    </a:ext>
                  </a:extLst>
                </a:gridCol>
                <a:gridCol w="1860164">
                  <a:extLst>
                    <a:ext uri="{9D8B030D-6E8A-4147-A177-3AD203B41FA5}">
                      <a16:colId xmlns:a16="http://schemas.microsoft.com/office/drawing/2014/main" val="1266020285"/>
                    </a:ext>
                  </a:extLst>
                </a:gridCol>
              </a:tblGrid>
              <a:tr h="1748400">
                <a:tc>
                  <a:txBody>
                    <a:bodyPr/>
                    <a:lstStyle/>
                    <a:p>
                      <a:r>
                        <a:rPr lang="en-GB" b="0" dirty="0"/>
                        <a:t>Social development</a:t>
                      </a:r>
                    </a:p>
                    <a:p>
                      <a:r>
                        <a:rPr lang="en-GB" sz="1100" b="0" dirty="0"/>
                        <a:t>Social competence</a:t>
                      </a:r>
                    </a:p>
                    <a:p>
                      <a:r>
                        <a:rPr lang="en-GB" sz="1100" b="0" dirty="0"/>
                        <a:t>Empathy</a:t>
                      </a:r>
                    </a:p>
                    <a:p>
                      <a:r>
                        <a:rPr lang="en-GB" sz="1100" b="0" dirty="0"/>
                        <a:t>Negotiations</a:t>
                      </a:r>
                    </a:p>
                    <a:p>
                      <a:r>
                        <a:rPr lang="en-GB" sz="1100" b="0" dirty="0"/>
                        <a:t>Cooperation</a:t>
                      </a:r>
                    </a:p>
                    <a:p>
                      <a:r>
                        <a:rPr lang="en-GB" sz="1100" b="0" dirty="0"/>
                        <a:t>Follow rules</a:t>
                      </a:r>
                    </a:p>
                    <a:p>
                      <a:r>
                        <a:rPr lang="en-GB" sz="1100" b="0" dirty="0"/>
                        <a:t>Self control</a:t>
                      </a:r>
                    </a:p>
                    <a:p>
                      <a:r>
                        <a:rPr lang="en-GB" sz="1100" b="0" dirty="0"/>
                        <a:t>Get along with others</a:t>
                      </a:r>
                    </a:p>
                    <a:p>
                      <a:r>
                        <a:rPr lang="en-GB" sz="1100" b="0" dirty="0"/>
                        <a:t>Sense of others</a:t>
                      </a:r>
                    </a:p>
                  </a:txBody>
                  <a:tcPr>
                    <a:lnR w="3175" cap="flat" cmpd="sng" algn="ctr">
                      <a:noFill/>
                      <a:prstDash val="solid"/>
                      <a:round/>
                      <a:headEnd type="none" w="med" len="med"/>
                      <a:tailEnd type="none" w="med" len="med"/>
                    </a:lnR>
                    <a:lnB w="3175" cap="flat" cmpd="sng" algn="ctr">
                      <a:noFill/>
                      <a:prstDash val="solid"/>
                      <a:round/>
                      <a:headEnd type="none" w="med" len="med"/>
                      <a:tailEnd type="none" w="med" len="med"/>
                    </a:lnB>
                  </a:tcPr>
                </a:tc>
                <a:tc>
                  <a:txBody>
                    <a:bodyPr/>
                    <a:lstStyle/>
                    <a:p>
                      <a:r>
                        <a:rPr lang="en-GB" b="0" dirty="0"/>
                        <a:t>Relationships</a:t>
                      </a:r>
                    </a:p>
                    <a:p>
                      <a:r>
                        <a:rPr lang="en-GB" sz="1100" b="0" dirty="0"/>
                        <a:t>Trust</a:t>
                      </a:r>
                    </a:p>
                    <a:p>
                      <a:r>
                        <a:rPr lang="en-GB" sz="1100" b="0" dirty="0"/>
                        <a:t>Friendships</a:t>
                      </a:r>
                    </a:p>
                    <a:p>
                      <a:r>
                        <a:rPr lang="en-GB" sz="1100" b="0" dirty="0"/>
                        <a:t>Bonds</a:t>
                      </a:r>
                    </a:p>
                    <a:p>
                      <a:r>
                        <a:rPr lang="en-GB" sz="1100" b="0" dirty="0"/>
                        <a:t>Love</a:t>
                      </a:r>
                    </a:p>
                    <a:p>
                      <a:r>
                        <a:rPr lang="en-GB" sz="1100" b="0" dirty="0"/>
                        <a:t>Forgiveness</a:t>
                      </a:r>
                    </a:p>
                    <a:p>
                      <a:r>
                        <a:rPr lang="en-GB" sz="1100" b="0" dirty="0"/>
                        <a:t>Care</a:t>
                      </a:r>
                    </a:p>
                    <a:p>
                      <a:r>
                        <a:rPr lang="en-GB" sz="1100" b="0" dirty="0"/>
                        <a:t>Affection</a:t>
                      </a:r>
                    </a:p>
                    <a:p>
                      <a:r>
                        <a:rPr lang="en-GB" sz="1100" b="0" dirty="0"/>
                        <a:t>Compliments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GB" b="0" dirty="0"/>
                        <a:t>Communication</a:t>
                      </a:r>
                    </a:p>
                    <a:p>
                      <a:r>
                        <a:rPr lang="en-GB" sz="1100" b="0" dirty="0"/>
                        <a:t>Body language learned</a:t>
                      </a:r>
                    </a:p>
                    <a:p>
                      <a:r>
                        <a:rPr lang="en-GB" sz="1100" b="0" dirty="0"/>
                        <a:t>Verbal language and meanings </a:t>
                      </a:r>
                    </a:p>
                    <a:p>
                      <a:r>
                        <a:rPr lang="en-GB" sz="1100" b="0" dirty="0"/>
                        <a:t>Reciprocate language practised</a:t>
                      </a:r>
                    </a:p>
                    <a:p>
                      <a:r>
                        <a:rPr lang="en-GB" sz="1100" b="0" dirty="0"/>
                        <a:t>Agreements</a:t>
                      </a:r>
                    </a:p>
                    <a:p>
                      <a:r>
                        <a:rPr lang="en-GB" sz="1100" b="0" dirty="0"/>
                        <a:t>Musical/singing</a:t>
                      </a:r>
                    </a:p>
                    <a:p>
                      <a:r>
                        <a:rPr lang="en-GB" sz="1100" b="0" dirty="0"/>
                        <a:t>Subtle and explicit shared</a:t>
                      </a:r>
                    </a:p>
                  </a:txBody>
                  <a:tcPr>
                    <a:lnL w="3175" cap="flat" cmpd="sng" algn="ctr">
                      <a:noFill/>
                      <a:prstDash val="solid"/>
                      <a:round/>
                      <a:headEnd type="none" w="med" len="med"/>
                      <a:tailEnd type="none" w="med" len="med"/>
                    </a:lnL>
                    <a:lnR>
                      <a:noFill/>
                    </a:lnR>
                    <a:lnB w="31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Brain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Cerebral cortex more developed leading to high cognitive ability and potential</a:t>
                      </a:r>
                    </a:p>
                    <a:p>
                      <a:endParaRPr lang="en-GB" sz="1000" b="0" dirty="0"/>
                    </a:p>
                  </a:txBody>
                  <a:tcPr>
                    <a:lnL w="3175" cap="flat" cmpd="sng" algn="ctr">
                      <a:noFill/>
                      <a:prstDash val="solid"/>
                      <a:round/>
                      <a:headEnd type="none" w="med" len="med"/>
                      <a:tailEnd type="none" w="med" len="med"/>
                    </a:lnL>
                    <a:lnR>
                      <a:noFill/>
                    </a:lnR>
                    <a:lnB w="31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Regulate emotions</a:t>
                      </a:r>
                    </a:p>
                    <a:p>
                      <a:r>
                        <a:rPr lang="en-GB" sz="1100" b="0"/>
                        <a:t>Self regulation – essential</a:t>
                      </a:r>
                    </a:p>
                    <a:p>
                      <a:r>
                        <a:rPr lang="en-GB" sz="1100" b="0"/>
                        <a:t>Resilience</a:t>
                      </a:r>
                    </a:p>
                    <a:p>
                      <a:r>
                        <a:rPr lang="en-GB" sz="1100" b="0"/>
                        <a:t>Co-regulate other children</a:t>
                      </a:r>
                    </a:p>
                    <a:p>
                      <a:r>
                        <a:rPr lang="en-GB" sz="1100" b="0"/>
                        <a:t>Helps to make and keep friends</a:t>
                      </a:r>
                    </a:p>
                    <a:p>
                      <a:r>
                        <a:rPr lang="en-GB" sz="1100" b="0"/>
                        <a:t>Can cope with disappointment</a:t>
                      </a:r>
                      <a:endParaRPr lang="en-GB" sz="1100" b="0" dirty="0"/>
                    </a:p>
                  </a:txBody>
                  <a:tcPr>
                    <a:lnL w="3175" cap="flat" cmpd="sng" algn="ctr">
                      <a:noFill/>
                      <a:prstDash val="solid"/>
                      <a:round/>
                      <a:headEnd type="none" w="med" len="med"/>
                      <a:tailEnd type="none" w="med" len="med"/>
                    </a:lnL>
                    <a:lnB w="3175" cap="flat" cmpd="sng" algn="ctr">
                      <a:noFill/>
                      <a:prstDash val="solid"/>
                      <a:round/>
                      <a:headEnd type="none" w="med" len="med"/>
                      <a:tailEnd type="none" w="med" len="med"/>
                    </a:lnB>
                  </a:tcPr>
                </a:tc>
                <a:extLst>
                  <a:ext uri="{0D108BD9-81ED-4DB2-BD59-A6C34878D82A}">
                    <a16:rowId xmlns:a16="http://schemas.microsoft.com/office/drawing/2014/main" val="2829443053"/>
                  </a:ext>
                </a:extLst>
              </a:tr>
              <a:tr h="1877427">
                <a:tc>
                  <a:txBody>
                    <a:bodyPr/>
                    <a:lstStyle/>
                    <a:p>
                      <a:r>
                        <a:rPr lang="en-GB" b="0" dirty="0"/>
                        <a:t>Language development</a:t>
                      </a:r>
                    </a:p>
                    <a:p>
                      <a:r>
                        <a:rPr lang="en-GB" sz="1100" b="0" dirty="0"/>
                        <a:t>Higher number of vocabulary acquired</a:t>
                      </a:r>
                    </a:p>
                    <a:p>
                      <a:r>
                        <a:rPr lang="en-GB" sz="1100" b="0" dirty="0"/>
                        <a:t>Higher tier of vocabulary being used</a:t>
                      </a:r>
                    </a:p>
                    <a:p>
                      <a:r>
                        <a:rPr lang="en-GB" sz="1100" b="0" dirty="0"/>
                        <a:t>Better understanding of words</a:t>
                      </a:r>
                    </a:p>
                    <a:p>
                      <a:r>
                        <a:rPr lang="en-GB" sz="1100" b="0" dirty="0"/>
                        <a:t>Better comprehension in context</a:t>
                      </a:r>
                    </a:p>
                    <a:p>
                      <a:r>
                        <a:rPr lang="en-GB" sz="1100" b="0" dirty="0"/>
                        <a:t>Leads to great readers and writers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GB" b="0" dirty="0"/>
                        <a:t>Mental health</a:t>
                      </a:r>
                    </a:p>
                    <a:p>
                      <a:r>
                        <a:rPr lang="en-GB" sz="1100" b="0" dirty="0"/>
                        <a:t>Growth in resilience</a:t>
                      </a:r>
                    </a:p>
                    <a:p>
                      <a:r>
                        <a:rPr lang="en-GB" sz="1100" b="0" dirty="0"/>
                        <a:t>Positive outlook on life</a:t>
                      </a:r>
                    </a:p>
                    <a:p>
                      <a:r>
                        <a:rPr lang="en-GB" sz="1100" b="0" dirty="0"/>
                        <a:t>Better mindset when facing problems</a:t>
                      </a:r>
                    </a:p>
                    <a:p>
                      <a:r>
                        <a:rPr lang="en-GB" sz="1100" b="0" dirty="0"/>
                        <a:t>Can do attitude</a:t>
                      </a:r>
                    </a:p>
                    <a:p>
                      <a:r>
                        <a:rPr lang="en-GB" sz="1100" b="0" dirty="0"/>
                        <a:t>Comfortable asking for help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tcPr>
                </a:tc>
                <a:tc>
                  <a:txBody>
                    <a:bodyPr/>
                    <a:lstStyle/>
                    <a:p>
                      <a:r>
                        <a:rPr lang="en-GB" b="0" dirty="0"/>
                        <a:t>Improved intelligence</a:t>
                      </a:r>
                    </a:p>
                    <a:p>
                      <a:r>
                        <a:rPr lang="en-GB" sz="1100" b="0" dirty="0"/>
                        <a:t>Deeper level thinking – blooms taxonomy</a:t>
                      </a:r>
                    </a:p>
                    <a:p>
                      <a:r>
                        <a:rPr lang="en-GB" sz="1100" b="0" dirty="0"/>
                        <a:t>By 3 children who play have a higher IQ</a:t>
                      </a:r>
                    </a:p>
                    <a:p>
                      <a:r>
                        <a:rPr lang="en-GB" sz="1100" b="0" dirty="0"/>
                        <a:t>Problems solving as part of a group – high level of intelligence here practised daily</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lang="en-GB" sz="1800" b="0" dirty="0"/>
                        <a:t>Sense of self</a:t>
                      </a:r>
                    </a:p>
                    <a:p>
                      <a:r>
                        <a:rPr lang="en-GB" sz="1100" b="0" dirty="0"/>
                        <a:t>Self belief in abilities</a:t>
                      </a:r>
                    </a:p>
                    <a:p>
                      <a:r>
                        <a:rPr lang="en-GB" sz="1100" b="0" dirty="0"/>
                        <a:t>Good knowledge of own strengths</a:t>
                      </a:r>
                    </a:p>
                    <a:p>
                      <a:r>
                        <a:rPr lang="en-GB" sz="1100" b="0" dirty="0"/>
                        <a:t>Good knowledge of own weaknesses</a:t>
                      </a:r>
                    </a:p>
                    <a:p>
                      <a:r>
                        <a:rPr lang="en-GB" sz="1100" b="0" dirty="0"/>
                        <a:t>Self worth and value</a:t>
                      </a:r>
                    </a:p>
                    <a:p>
                      <a:r>
                        <a:rPr lang="en-GB" sz="1100" b="0" dirty="0"/>
                        <a:t>Sense of adventure</a:t>
                      </a:r>
                    </a:p>
                    <a:p>
                      <a:endParaRPr lang="en-GB" sz="1100" b="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Global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It is now a Global goal that all children under 8 have the opportunity to learn through play</a:t>
                      </a:r>
                    </a:p>
                    <a:p>
                      <a:endParaRPr lang="en-GB" sz="1000" b="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4080075804"/>
                  </a:ext>
                </a:extLst>
              </a:tr>
              <a:tr h="1910017">
                <a:tc>
                  <a:txBody>
                    <a:bodyPr/>
                    <a:lstStyle/>
                    <a:p>
                      <a:r>
                        <a:rPr lang="en-GB" b="0" dirty="0"/>
                        <a:t>Skills</a:t>
                      </a:r>
                    </a:p>
                    <a:p>
                      <a:r>
                        <a:rPr lang="en-GB" sz="1100" b="0" dirty="0"/>
                        <a:t>Cognitive development</a:t>
                      </a:r>
                    </a:p>
                    <a:p>
                      <a:r>
                        <a:rPr lang="en-GB" sz="1100" b="0" dirty="0"/>
                        <a:t>Problem solving </a:t>
                      </a:r>
                    </a:p>
                    <a:p>
                      <a:r>
                        <a:rPr lang="en-GB" sz="1100" b="0" dirty="0"/>
                        <a:t>Rehearse life skills/problems</a:t>
                      </a:r>
                    </a:p>
                    <a:p>
                      <a:r>
                        <a:rPr lang="en-GB" sz="1100" b="0" dirty="0"/>
                        <a:t>Team innovation</a:t>
                      </a:r>
                    </a:p>
                    <a:p>
                      <a:r>
                        <a:rPr lang="en-GB" sz="1100" b="0" dirty="0"/>
                        <a:t>Higher concentration</a:t>
                      </a:r>
                    </a:p>
                    <a:p>
                      <a:r>
                        <a:rPr lang="en-GB" sz="1100" b="0" dirty="0"/>
                        <a:t>Out of the box thinking – blue sky</a:t>
                      </a:r>
                    </a:p>
                    <a:p>
                      <a:r>
                        <a:rPr lang="en-GB" sz="1100" b="0" dirty="0"/>
                        <a:t>Creative thinking – divergent thinking </a:t>
                      </a:r>
                    </a:p>
                    <a:p>
                      <a:r>
                        <a:rPr lang="en-GB" sz="1100" b="0" dirty="0"/>
                        <a:t>Better memory</a:t>
                      </a:r>
                    </a:p>
                    <a:p>
                      <a:r>
                        <a:rPr lang="en-GB" sz="1100" b="0" dirty="0"/>
                        <a:t>Good logic</a:t>
                      </a:r>
                    </a:p>
                  </a:txBody>
                  <a:tcPr>
                    <a:lnT w="3175" cap="flat" cmpd="sng" algn="ctr">
                      <a:noFill/>
                      <a:prstDash val="solid"/>
                      <a:round/>
                      <a:headEnd type="none" w="med" len="med"/>
                      <a:tailEnd type="none" w="med" len="med"/>
                    </a:lnT>
                  </a:tcPr>
                </a:tc>
                <a:tc>
                  <a:txBody>
                    <a:bodyPr/>
                    <a:lstStyle/>
                    <a:p>
                      <a:r>
                        <a:rPr lang="en-GB" sz="1800" b="0" dirty="0"/>
                        <a:t>Happiness and wellbeing</a:t>
                      </a:r>
                    </a:p>
                    <a:p>
                      <a:r>
                        <a:rPr lang="en-GB" sz="1100" b="0" dirty="0"/>
                        <a:t>Happy children!</a:t>
                      </a:r>
                    </a:p>
                    <a:p>
                      <a:r>
                        <a:rPr lang="en-GB" sz="1100" b="0" dirty="0"/>
                        <a:t>Well adjusted</a:t>
                      </a:r>
                    </a:p>
                    <a:p>
                      <a:r>
                        <a:rPr lang="en-GB" sz="1100" b="0" dirty="0"/>
                        <a:t>More cooperative</a:t>
                      </a:r>
                    </a:p>
                    <a:p>
                      <a:r>
                        <a:rPr lang="en-GB" sz="1100" b="0" dirty="0"/>
                        <a:t>Open to new ideas</a:t>
                      </a:r>
                    </a:p>
                    <a:p>
                      <a:r>
                        <a:rPr lang="en-GB" sz="1100" b="0" dirty="0"/>
                        <a:t>More popular</a:t>
                      </a:r>
                    </a:p>
                    <a:p>
                      <a:r>
                        <a:rPr lang="en-GB" sz="1100" b="0" dirty="0"/>
                        <a:t>A magnet to others</a:t>
                      </a:r>
                    </a:p>
                    <a:p>
                      <a:r>
                        <a:rPr lang="en-GB" sz="1100" b="0" dirty="0"/>
                        <a:t>Positive mindset</a:t>
                      </a:r>
                    </a:p>
                    <a:p>
                      <a:r>
                        <a:rPr lang="en-GB" sz="1100" b="0" dirty="0"/>
                        <a:t>More empathy</a:t>
                      </a:r>
                    </a:p>
                    <a:p>
                      <a:r>
                        <a:rPr lang="en-GB" sz="1100" b="0" dirty="0"/>
                        <a:t>Healthier overall</a:t>
                      </a:r>
                    </a:p>
                    <a:p>
                      <a:endParaRPr lang="en-GB" sz="1100" b="0" dirty="0"/>
                    </a:p>
                  </a:txBody>
                  <a:tcPr/>
                </a:tc>
                <a:tc>
                  <a:txBody>
                    <a:bodyPr/>
                    <a:lstStyle/>
                    <a:p>
                      <a:r>
                        <a:rPr lang="en-GB" b="0" dirty="0"/>
                        <a:t>Character growth</a:t>
                      </a:r>
                    </a:p>
                    <a:p>
                      <a:r>
                        <a:rPr lang="en-GB" sz="1100" b="0" dirty="0"/>
                        <a:t>Listener</a:t>
                      </a:r>
                    </a:p>
                    <a:p>
                      <a:r>
                        <a:rPr lang="en-GB" sz="1100" b="0" dirty="0"/>
                        <a:t>Determination</a:t>
                      </a:r>
                    </a:p>
                    <a:p>
                      <a:r>
                        <a:rPr lang="en-GB" sz="1100" b="0" dirty="0"/>
                        <a:t>Resilience</a:t>
                      </a:r>
                    </a:p>
                    <a:p>
                      <a:r>
                        <a:rPr lang="en-GB" sz="1100" b="0" dirty="0"/>
                        <a:t>Confidence</a:t>
                      </a:r>
                    </a:p>
                    <a:p>
                      <a:r>
                        <a:rPr lang="en-GB" sz="1100" b="0" dirty="0"/>
                        <a:t>sense of self</a:t>
                      </a:r>
                    </a:p>
                    <a:p>
                      <a:r>
                        <a:rPr lang="en-GB" sz="1100" b="0" dirty="0"/>
                        <a:t>Team player</a:t>
                      </a:r>
                    </a:p>
                    <a:p>
                      <a:r>
                        <a:rPr lang="en-GB" sz="1100" b="0" dirty="0"/>
                        <a:t>Compassionate</a:t>
                      </a:r>
                    </a:p>
                    <a:p>
                      <a:r>
                        <a:rPr lang="en-GB" sz="1100" b="0" dirty="0"/>
                        <a:t>Has perspective - understanding</a:t>
                      </a:r>
                    </a:p>
                    <a:p>
                      <a:r>
                        <a:rPr lang="en-GB" sz="1100" b="0" dirty="0"/>
                        <a:t>Abstract thinker</a:t>
                      </a:r>
                    </a:p>
                  </a:txBody>
                  <a:tcPr>
                    <a:lnT w="3175" cap="flat" cmpd="sng" algn="ctr">
                      <a:noFill/>
                      <a:prstDash val="solid"/>
                      <a:round/>
                      <a:headEnd type="none" w="med" len="med"/>
                      <a:tailEnd type="none" w="med" len="med"/>
                    </a:lnT>
                  </a:tcPr>
                </a:tc>
                <a:tc>
                  <a:txBody>
                    <a:bodyPr/>
                    <a:lstStyle/>
                    <a:p>
                      <a:r>
                        <a:rPr lang="en-GB" sz="1800" b="0" dirty="0"/>
                        <a:t>Physical development</a:t>
                      </a:r>
                    </a:p>
                    <a:p>
                      <a:r>
                        <a:rPr lang="en-GB" sz="1100" b="0" dirty="0"/>
                        <a:t>Core strength</a:t>
                      </a:r>
                    </a:p>
                    <a:p>
                      <a:r>
                        <a:rPr lang="en-GB" sz="1100" b="0" dirty="0"/>
                        <a:t>Coordination</a:t>
                      </a:r>
                    </a:p>
                    <a:p>
                      <a:r>
                        <a:rPr lang="en-GB" sz="1100" b="0" dirty="0"/>
                        <a:t>Fine motor skills</a:t>
                      </a:r>
                    </a:p>
                    <a:p>
                      <a:r>
                        <a:rPr lang="en-GB" sz="1100" b="0" dirty="0"/>
                        <a:t>Gross motor skills</a:t>
                      </a:r>
                    </a:p>
                    <a:p>
                      <a:r>
                        <a:rPr lang="en-GB" sz="1100" b="0" dirty="0"/>
                        <a:t>Leading to good handwriting</a:t>
                      </a:r>
                    </a:p>
                    <a:p>
                      <a:r>
                        <a:rPr lang="en-GB" sz="1100" b="0" dirty="0"/>
                        <a:t>Stamina</a:t>
                      </a:r>
                    </a:p>
                    <a:p>
                      <a:r>
                        <a:rPr lang="en-GB" sz="1100" b="0" dirty="0"/>
                        <a:t>Strength/endurance </a:t>
                      </a:r>
                    </a:p>
                  </a:txBody>
                  <a:tcPr>
                    <a:lnT w="3175"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Rights of a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It is now the right of a child to have the opportunity to play</a:t>
                      </a:r>
                    </a:p>
                    <a:p>
                      <a:endParaRPr lang="en-GB" sz="1000" b="0" dirty="0"/>
                    </a:p>
                  </a:txBody>
                  <a:tcPr>
                    <a:lnT w="3175" cap="flat" cmpd="sng" algn="ctr">
                      <a:noFill/>
                      <a:prstDash val="solid"/>
                      <a:round/>
                      <a:headEnd type="none" w="med" len="med"/>
                      <a:tailEnd type="none" w="med" len="med"/>
                    </a:lnT>
                  </a:tcPr>
                </a:tc>
                <a:extLst>
                  <a:ext uri="{0D108BD9-81ED-4DB2-BD59-A6C34878D82A}">
                    <a16:rowId xmlns:a16="http://schemas.microsoft.com/office/drawing/2014/main" val="395934392"/>
                  </a:ext>
                </a:extLst>
              </a:tr>
            </a:tbl>
          </a:graphicData>
        </a:graphic>
      </p:graphicFrame>
      <p:sp>
        <p:nvSpPr>
          <p:cNvPr id="6" name="Speech Bubble: Oval 5">
            <a:extLst>
              <a:ext uri="{FF2B5EF4-FFF2-40B4-BE49-F238E27FC236}">
                <a16:creationId xmlns:a16="http://schemas.microsoft.com/office/drawing/2014/main" id="{A995D9CA-7A77-412C-B637-DD214E98E2BD}"/>
              </a:ext>
            </a:extLst>
          </p:cNvPr>
          <p:cNvSpPr/>
          <p:nvPr/>
        </p:nvSpPr>
        <p:spPr>
          <a:xfrm>
            <a:off x="8364869" y="4486275"/>
            <a:ext cx="3667125" cy="2076450"/>
          </a:xfrm>
          <a:prstGeom prst="wedgeEllipseCallout">
            <a:avLst>
              <a:gd name="adj1" fmla="val -60573"/>
              <a:gd name="adj2" fmla="val -35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585145-46FC-4901-9006-220D7489B44F}"/>
              </a:ext>
            </a:extLst>
          </p:cNvPr>
          <p:cNvSpPr txBox="1"/>
          <p:nvPr/>
        </p:nvSpPr>
        <p:spPr>
          <a:xfrm>
            <a:off x="8659523" y="4897576"/>
            <a:ext cx="3226378" cy="1200329"/>
          </a:xfrm>
          <a:prstGeom prst="rect">
            <a:avLst/>
          </a:prstGeom>
          <a:noFill/>
        </p:spPr>
        <p:txBody>
          <a:bodyPr wrap="square" rtlCol="0">
            <a:spAutoFit/>
          </a:bodyPr>
          <a:lstStyle/>
          <a:p>
            <a:pPr algn="ctr"/>
            <a:r>
              <a:rPr lang="en-GB" b="1" dirty="0">
                <a:solidFill>
                  <a:srgbClr val="FFFF00"/>
                </a:solidFill>
                <a:latin typeface="Bradley Hand ITC" panose="03070402050302030203" pitchFamily="66" charset="0"/>
              </a:rPr>
              <a:t>Take time to think of some children  you know who don’t have these  attributes….. </a:t>
            </a:r>
          </a:p>
          <a:p>
            <a:pPr algn="ctr"/>
            <a:r>
              <a:rPr lang="en-GB" b="1" dirty="0">
                <a:solidFill>
                  <a:srgbClr val="FFFF00"/>
                </a:solidFill>
                <a:latin typeface="Bradley Hand ITC" panose="03070402050302030203" pitchFamily="66" charset="0"/>
              </a:rPr>
              <a:t>What have they been missing?</a:t>
            </a:r>
          </a:p>
        </p:txBody>
      </p:sp>
      <p:grpSp>
        <p:nvGrpSpPr>
          <p:cNvPr id="11" name="Group 10">
            <a:extLst>
              <a:ext uri="{FF2B5EF4-FFF2-40B4-BE49-F238E27FC236}">
                <a16:creationId xmlns:a16="http://schemas.microsoft.com/office/drawing/2014/main" id="{BA78C31A-7BB3-4DD9-B69D-FD7338A1533C}"/>
              </a:ext>
            </a:extLst>
          </p:cNvPr>
          <p:cNvGrpSpPr/>
          <p:nvPr/>
        </p:nvGrpSpPr>
        <p:grpSpPr>
          <a:xfrm>
            <a:off x="8420045" y="3111082"/>
            <a:ext cx="2593800" cy="1627560"/>
            <a:chOff x="8420045" y="3111082"/>
            <a:chExt cx="2593800" cy="162756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4EFA553-4E7A-49CF-8EB9-46F797DE167E}"/>
                    </a:ext>
                  </a:extLst>
                </p14:cNvPr>
                <p14:cNvContentPartPr/>
                <p14:nvPr/>
              </p14:nvContentPartPr>
              <p14:xfrm>
                <a:off x="8420045" y="3424642"/>
                <a:ext cx="2211480" cy="1314000"/>
              </p14:xfrm>
            </p:contentPart>
          </mc:Choice>
          <mc:Fallback>
            <p:pic>
              <p:nvPicPr>
                <p:cNvPr id="4" name="Ink 3">
                  <a:extLst>
                    <a:ext uri="{FF2B5EF4-FFF2-40B4-BE49-F238E27FC236}">
                      <a16:creationId xmlns:a16="http://schemas.microsoft.com/office/drawing/2014/main" id="{24EFA553-4E7A-49CF-8EB9-46F797DE167E}"/>
                    </a:ext>
                  </a:extLst>
                </p:cNvPr>
                <p:cNvPicPr/>
                <p:nvPr/>
              </p:nvPicPr>
              <p:blipFill>
                <a:blip r:embed="rId3"/>
                <a:stretch>
                  <a:fillRect/>
                </a:stretch>
              </p:blipFill>
              <p:spPr>
                <a:xfrm>
                  <a:off x="8411045" y="3415642"/>
                  <a:ext cx="2229120" cy="1331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8600ACA0-8362-4409-A7E8-AE87135665D1}"/>
                    </a:ext>
                  </a:extLst>
                </p14:cNvPr>
                <p14:cNvContentPartPr/>
                <p14:nvPr/>
              </p14:nvContentPartPr>
              <p14:xfrm>
                <a:off x="10863365" y="3111082"/>
                <a:ext cx="96840" cy="668880"/>
              </p14:xfrm>
            </p:contentPart>
          </mc:Choice>
          <mc:Fallback>
            <p:pic>
              <p:nvPicPr>
                <p:cNvPr id="7" name="Ink 6">
                  <a:extLst>
                    <a:ext uri="{FF2B5EF4-FFF2-40B4-BE49-F238E27FC236}">
                      <a16:creationId xmlns:a16="http://schemas.microsoft.com/office/drawing/2014/main" id="{8600ACA0-8362-4409-A7E8-AE87135665D1}"/>
                    </a:ext>
                  </a:extLst>
                </p:cNvPr>
                <p:cNvPicPr/>
                <p:nvPr/>
              </p:nvPicPr>
              <p:blipFill>
                <a:blip r:embed="rId5"/>
                <a:stretch>
                  <a:fillRect/>
                </a:stretch>
              </p:blipFill>
              <p:spPr>
                <a:xfrm>
                  <a:off x="10854365" y="3102442"/>
                  <a:ext cx="11448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1797467A-5579-4685-933D-4A7006FF26EF}"/>
                    </a:ext>
                  </a:extLst>
                </p14:cNvPr>
                <p14:cNvContentPartPr/>
                <p14:nvPr/>
              </p14:nvContentPartPr>
              <p14:xfrm>
                <a:off x="10999805" y="3984802"/>
                <a:ext cx="360" cy="360"/>
              </p14:xfrm>
            </p:contentPart>
          </mc:Choice>
          <mc:Fallback>
            <p:pic>
              <p:nvPicPr>
                <p:cNvPr id="8" name="Ink 7">
                  <a:extLst>
                    <a:ext uri="{FF2B5EF4-FFF2-40B4-BE49-F238E27FC236}">
                      <a16:creationId xmlns:a16="http://schemas.microsoft.com/office/drawing/2014/main" id="{1797467A-5579-4685-933D-4A7006FF26EF}"/>
                    </a:ext>
                  </a:extLst>
                </p:cNvPr>
                <p:cNvPicPr/>
                <p:nvPr/>
              </p:nvPicPr>
              <p:blipFill>
                <a:blip r:embed="rId7"/>
                <a:stretch>
                  <a:fillRect/>
                </a:stretch>
              </p:blipFill>
              <p:spPr>
                <a:xfrm>
                  <a:off x="10991165" y="39761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52BD7F51-0E67-4750-BA04-F60348EBB0AA}"/>
                    </a:ext>
                  </a:extLst>
                </p14:cNvPr>
                <p14:cNvContentPartPr/>
                <p14:nvPr/>
              </p14:nvContentPartPr>
              <p14:xfrm>
                <a:off x="10964885" y="3931522"/>
                <a:ext cx="48960" cy="36720"/>
              </p14:xfrm>
            </p:contentPart>
          </mc:Choice>
          <mc:Fallback>
            <p:pic>
              <p:nvPicPr>
                <p:cNvPr id="10" name="Ink 9">
                  <a:extLst>
                    <a:ext uri="{FF2B5EF4-FFF2-40B4-BE49-F238E27FC236}">
                      <a16:creationId xmlns:a16="http://schemas.microsoft.com/office/drawing/2014/main" id="{52BD7F51-0E67-4750-BA04-F60348EBB0AA}"/>
                    </a:ext>
                  </a:extLst>
                </p:cNvPr>
                <p:cNvPicPr/>
                <p:nvPr/>
              </p:nvPicPr>
              <p:blipFill>
                <a:blip r:embed="rId9"/>
                <a:stretch>
                  <a:fillRect/>
                </a:stretch>
              </p:blipFill>
              <p:spPr>
                <a:xfrm>
                  <a:off x="10955885" y="3922882"/>
                  <a:ext cx="66600" cy="54360"/>
                </a:xfrm>
                <a:prstGeom prst="rect">
                  <a:avLst/>
                </a:prstGeom>
              </p:spPr>
            </p:pic>
          </mc:Fallback>
        </mc:AlternateContent>
      </p:grpSp>
    </p:spTree>
    <p:extLst>
      <p:ext uri="{BB962C8B-B14F-4D97-AF65-F5344CB8AC3E}">
        <p14:creationId xmlns:p14="http://schemas.microsoft.com/office/powerpoint/2010/main" val="81382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croll: Horizontal 14">
            <a:extLst>
              <a:ext uri="{FF2B5EF4-FFF2-40B4-BE49-F238E27FC236}">
                <a16:creationId xmlns:a16="http://schemas.microsoft.com/office/drawing/2014/main" id="{29D5CFC7-13FF-43BE-8F39-D0E2934E09E1}"/>
              </a:ext>
            </a:extLst>
          </p:cNvPr>
          <p:cNvSpPr/>
          <p:nvPr/>
        </p:nvSpPr>
        <p:spPr>
          <a:xfrm>
            <a:off x="4154749" y="100239"/>
            <a:ext cx="5877017" cy="10031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A1D7F85-FF8E-4D44-AEB2-9FA593D92DD2}"/>
              </a:ext>
            </a:extLst>
          </p:cNvPr>
          <p:cNvPicPr/>
          <p:nvPr/>
        </p:nvPicPr>
        <p:blipFill rotWithShape="1">
          <a:blip r:embed="rId3"/>
          <a:srcRect l="64559" t="12722" r="11813" b="27492"/>
          <a:stretch/>
        </p:blipFill>
        <p:spPr bwMode="auto">
          <a:xfrm>
            <a:off x="0" y="0"/>
            <a:ext cx="2560972" cy="4323425"/>
          </a:xfrm>
          <a:prstGeom prst="rect">
            <a:avLst/>
          </a:prstGeom>
          <a:ln>
            <a:noFill/>
          </a:ln>
          <a:effectLst>
            <a:softEdge rad="215900"/>
          </a:effectLst>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33A3055-9A95-4E2D-97AA-83CFA4047819}"/>
              </a:ext>
            </a:extLst>
          </p:cNvPr>
          <p:cNvPicPr>
            <a:picLocks noChangeAspect="1"/>
          </p:cNvPicPr>
          <p:nvPr/>
        </p:nvPicPr>
        <p:blipFill>
          <a:blip r:embed="rId4"/>
          <a:stretch>
            <a:fillRect/>
          </a:stretch>
        </p:blipFill>
        <p:spPr>
          <a:xfrm>
            <a:off x="10729794" y="6195039"/>
            <a:ext cx="1286367" cy="591363"/>
          </a:xfrm>
          <a:prstGeom prst="rect">
            <a:avLst/>
          </a:prstGeom>
        </p:spPr>
      </p:pic>
      <p:sp>
        <p:nvSpPr>
          <p:cNvPr id="9" name="TextBox 8">
            <a:extLst>
              <a:ext uri="{FF2B5EF4-FFF2-40B4-BE49-F238E27FC236}">
                <a16:creationId xmlns:a16="http://schemas.microsoft.com/office/drawing/2014/main" id="{09A03956-05AB-49A0-9576-A6CB4CDEF684}"/>
              </a:ext>
            </a:extLst>
          </p:cNvPr>
          <p:cNvSpPr txBox="1"/>
          <p:nvPr/>
        </p:nvSpPr>
        <p:spPr>
          <a:xfrm>
            <a:off x="4154749" y="340217"/>
            <a:ext cx="6094520" cy="523220"/>
          </a:xfrm>
          <a:prstGeom prst="rect">
            <a:avLst/>
          </a:prstGeom>
          <a:noFill/>
        </p:spPr>
        <p:txBody>
          <a:bodyPr wrap="square">
            <a:spAutoFit/>
          </a:bodyPr>
          <a:lstStyle/>
          <a:p>
            <a:pPr algn="ctr"/>
            <a:r>
              <a:rPr lang="en-GB" sz="2800" b="1" dirty="0">
                <a:solidFill>
                  <a:srgbClr val="006600"/>
                </a:solidFill>
                <a:latin typeface="Bradley Hand ITC" panose="03070402050302030203" pitchFamily="66" charset="0"/>
              </a:rPr>
              <a:t>Why is it important?</a:t>
            </a:r>
          </a:p>
        </p:txBody>
      </p:sp>
      <p:graphicFrame>
        <p:nvGraphicFramePr>
          <p:cNvPr id="17" name="TextBox 5">
            <a:extLst>
              <a:ext uri="{FF2B5EF4-FFF2-40B4-BE49-F238E27FC236}">
                <a16:creationId xmlns:a16="http://schemas.microsoft.com/office/drawing/2014/main" id="{CD4002DA-1CC6-482B-9138-828079D573F0}"/>
              </a:ext>
            </a:extLst>
          </p:cNvPr>
          <p:cNvGraphicFramePr/>
          <p:nvPr/>
        </p:nvGraphicFramePr>
        <p:xfrm>
          <a:off x="2459114" y="1230269"/>
          <a:ext cx="9268288" cy="53896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926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96699-75D1-456B-B2BA-40D0000AC1B6}"/>
              </a:ext>
            </a:extLst>
          </p:cNvPr>
          <p:cNvPicPr>
            <a:picLocks noChangeAspect="1"/>
          </p:cNvPicPr>
          <p:nvPr/>
        </p:nvPicPr>
        <p:blipFill>
          <a:blip r:embed="rId2"/>
          <a:stretch>
            <a:fillRect/>
          </a:stretch>
        </p:blipFill>
        <p:spPr>
          <a:xfrm>
            <a:off x="-84745" y="-72748"/>
            <a:ext cx="2560542" cy="4322439"/>
          </a:xfrm>
          <a:prstGeom prst="rect">
            <a:avLst/>
          </a:prstGeom>
        </p:spPr>
      </p:pic>
      <p:sp>
        <p:nvSpPr>
          <p:cNvPr id="5" name="TextBox 4">
            <a:extLst>
              <a:ext uri="{FF2B5EF4-FFF2-40B4-BE49-F238E27FC236}">
                <a16:creationId xmlns:a16="http://schemas.microsoft.com/office/drawing/2014/main" id="{7E4C168F-F1AF-43EF-A183-F84E53FBB079}"/>
              </a:ext>
            </a:extLst>
          </p:cNvPr>
          <p:cNvSpPr txBox="1"/>
          <p:nvPr/>
        </p:nvSpPr>
        <p:spPr>
          <a:xfrm>
            <a:off x="1056443" y="5921406"/>
            <a:ext cx="7803472" cy="523220"/>
          </a:xfrm>
          <a:prstGeom prst="rect">
            <a:avLst/>
          </a:prstGeom>
          <a:noFill/>
        </p:spPr>
        <p:txBody>
          <a:bodyPr wrap="square" rtlCol="0">
            <a:spAutoFit/>
          </a:bodyPr>
          <a:lstStyle/>
          <a:p>
            <a:r>
              <a:rPr lang="en-GB" sz="2800" b="1" dirty="0">
                <a:latin typeface="Bradley Hand ITC" panose="03070402050302030203" pitchFamily="66" charset="0"/>
              </a:rPr>
              <a:t>Can you see why we do this from 0-5</a:t>
            </a:r>
            <a:r>
              <a:rPr lang="en-GB" dirty="0"/>
              <a:t>?</a:t>
            </a:r>
          </a:p>
        </p:txBody>
      </p:sp>
      <p:pic>
        <p:nvPicPr>
          <p:cNvPr id="6" name="Picture 5">
            <a:extLst>
              <a:ext uri="{FF2B5EF4-FFF2-40B4-BE49-F238E27FC236}">
                <a16:creationId xmlns:a16="http://schemas.microsoft.com/office/drawing/2014/main" id="{785835F6-B4B8-4FD6-98DE-1F3E420313EA}"/>
              </a:ext>
            </a:extLst>
          </p:cNvPr>
          <p:cNvPicPr>
            <a:picLocks noChangeAspect="1"/>
          </p:cNvPicPr>
          <p:nvPr/>
        </p:nvPicPr>
        <p:blipFill>
          <a:blip r:embed="rId3"/>
          <a:stretch>
            <a:fillRect/>
          </a:stretch>
        </p:blipFill>
        <p:spPr>
          <a:xfrm>
            <a:off x="10815391" y="6183016"/>
            <a:ext cx="1286367" cy="591363"/>
          </a:xfrm>
          <a:prstGeom prst="rect">
            <a:avLst/>
          </a:prstGeom>
        </p:spPr>
      </p:pic>
      <p:graphicFrame>
        <p:nvGraphicFramePr>
          <p:cNvPr id="8" name="TextBox 2">
            <a:extLst>
              <a:ext uri="{FF2B5EF4-FFF2-40B4-BE49-F238E27FC236}">
                <a16:creationId xmlns:a16="http://schemas.microsoft.com/office/drawing/2014/main" id="{1F032883-8F62-4536-B3EF-B212BC1BF090}"/>
              </a:ext>
            </a:extLst>
          </p:cNvPr>
          <p:cNvGraphicFramePr/>
          <p:nvPr>
            <p:extLst>
              <p:ext uri="{D42A27DB-BD31-4B8C-83A1-F6EECF244321}">
                <p14:modId xmlns:p14="http://schemas.microsoft.com/office/powerpoint/2010/main" val="874712892"/>
              </p:ext>
            </p:extLst>
          </p:nvPr>
        </p:nvGraphicFramePr>
        <p:xfrm>
          <a:off x="2790825" y="628848"/>
          <a:ext cx="8403915" cy="5292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292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9C77E"/>
            </a:gs>
            <a:gs pos="100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1177CA-30C0-4423-9D13-233299D60A38}"/>
              </a:ext>
            </a:extLst>
          </p:cNvPr>
          <p:cNvSpPr/>
          <p:nvPr/>
        </p:nvSpPr>
        <p:spPr>
          <a:xfrm>
            <a:off x="4165338" y="133981"/>
            <a:ext cx="403277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Relationships</a:t>
            </a:r>
          </a:p>
        </p:txBody>
      </p:sp>
      <p:sp>
        <p:nvSpPr>
          <p:cNvPr id="7" name="TextBox 6">
            <a:extLst>
              <a:ext uri="{FF2B5EF4-FFF2-40B4-BE49-F238E27FC236}">
                <a16:creationId xmlns:a16="http://schemas.microsoft.com/office/drawing/2014/main" id="{D8399847-38C2-40DE-86F1-1461B5179013}"/>
              </a:ext>
            </a:extLst>
          </p:cNvPr>
          <p:cNvSpPr txBox="1"/>
          <p:nvPr/>
        </p:nvSpPr>
        <p:spPr>
          <a:xfrm>
            <a:off x="4011480" y="1034588"/>
            <a:ext cx="4340486" cy="369332"/>
          </a:xfrm>
          <a:prstGeom prst="rect">
            <a:avLst/>
          </a:prstGeom>
          <a:noFill/>
        </p:spPr>
        <p:txBody>
          <a:bodyPr wrap="square">
            <a:spAutoFit/>
          </a:bodyPr>
          <a:lstStyle/>
          <a:p>
            <a:r>
              <a:rPr lang="en-GB" dirty="0">
                <a:solidFill>
                  <a:srgbClr val="000000"/>
                </a:solidFill>
                <a:latin typeface="Calibri" panose="020F0502020204030204" pitchFamily="34" charset="0"/>
                <a:ea typeface="Times New Roman" panose="02020603050405020304" pitchFamily="18" charset="0"/>
              </a:rPr>
              <a:t>Tom</a:t>
            </a:r>
            <a:r>
              <a:rPr lang="en-GB" sz="1800" dirty="0">
                <a:solidFill>
                  <a:srgbClr val="000000"/>
                </a:solidFill>
                <a:effectLst/>
                <a:latin typeface="Calibri" panose="020F0502020204030204" pitchFamily="34" charset="0"/>
                <a:ea typeface="Times New Roman" panose="02020603050405020304" pitchFamily="18" charset="0"/>
              </a:rPr>
              <a:t> will only look for in life what </a:t>
            </a:r>
            <a:r>
              <a:rPr lang="en-GB" dirty="0">
                <a:solidFill>
                  <a:srgbClr val="000000"/>
                </a:solidFill>
                <a:latin typeface="Calibri" panose="020F0502020204030204" pitchFamily="34" charset="0"/>
                <a:ea typeface="Times New Roman" panose="02020603050405020304" pitchFamily="18" charset="0"/>
              </a:rPr>
              <a:t>he</a:t>
            </a:r>
            <a:r>
              <a:rPr lang="en-GB" sz="1800" dirty="0">
                <a:solidFill>
                  <a:srgbClr val="000000"/>
                </a:solidFill>
                <a:effectLst/>
                <a:latin typeface="Calibri" panose="020F0502020204030204" pitchFamily="34" charset="0"/>
                <a:ea typeface="Times New Roman" panose="02020603050405020304" pitchFamily="18" charset="0"/>
              </a:rPr>
              <a:t> knows. </a:t>
            </a:r>
            <a:endParaRPr lang="en-GB"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AA840338-FEBA-47D8-9EB6-5D442B1CB503}"/>
              </a:ext>
            </a:extLst>
          </p:cNvPr>
          <p:cNvSpPr txBox="1"/>
          <p:nvPr/>
        </p:nvSpPr>
        <p:spPr>
          <a:xfrm>
            <a:off x="723900" y="1403920"/>
            <a:ext cx="10744200" cy="2123658"/>
          </a:xfrm>
          <a:prstGeom prst="rect">
            <a:avLst/>
          </a:prstGeom>
          <a:noFill/>
        </p:spPr>
        <p:txBody>
          <a:bodyPr wrap="square" rtlCol="0">
            <a:spAutoFit/>
          </a:bodyPr>
          <a:lstStyle/>
          <a:p>
            <a:r>
              <a:rPr lang="en-GB" dirty="0"/>
              <a:t>Staff:  </a:t>
            </a:r>
          </a:p>
          <a:p>
            <a:pPr marL="285750" indent="-285750">
              <a:buFontTx/>
              <a:buChar char="-"/>
            </a:pPr>
            <a:r>
              <a:rPr lang="en-GB" sz="1600" dirty="0"/>
              <a:t>Tom will learn how to be challenged by staff, learning they have faith in his abilities, growing in confidence;</a:t>
            </a:r>
          </a:p>
          <a:p>
            <a:pPr marL="285750" indent="-285750">
              <a:buFontTx/>
              <a:buChar char="-"/>
            </a:pPr>
            <a:r>
              <a:rPr lang="en-GB" sz="1600" dirty="0"/>
              <a:t>Tom will learn he can be liked and loved by other people other than his family;</a:t>
            </a:r>
          </a:p>
          <a:p>
            <a:pPr marL="285750" indent="-285750">
              <a:buFontTx/>
              <a:buChar char="-"/>
            </a:pPr>
            <a:r>
              <a:rPr lang="en-GB" sz="1600" dirty="0"/>
              <a:t>Tom will learn resilience as he learns, he will learn to try hard and accept failure as well as success;</a:t>
            </a:r>
          </a:p>
          <a:p>
            <a:pPr marL="285750" indent="-285750">
              <a:buFontTx/>
              <a:buChar char="-"/>
            </a:pPr>
            <a:r>
              <a:rPr lang="en-GB" sz="1600" dirty="0"/>
              <a:t>Tom will learn how to learn, be curious about people and places realising the world is his oyster;</a:t>
            </a:r>
          </a:p>
          <a:p>
            <a:pPr marL="285750" indent="-285750">
              <a:buFontTx/>
              <a:buChar char="-"/>
            </a:pPr>
            <a:r>
              <a:rPr lang="en-GB" sz="1600" dirty="0"/>
              <a:t>Tom will gain wisdom, responsibility, collaboration, independence, self belief, courage, self motivation, pride and a love of learning;</a:t>
            </a:r>
          </a:p>
          <a:p>
            <a:pPr marL="285750" indent="-285750">
              <a:buFontTx/>
              <a:buChar char="-"/>
            </a:pPr>
            <a:r>
              <a:rPr lang="en-GB" sz="1600" dirty="0"/>
              <a:t>Tom will have the confidence to make informed and educated decisions in an emotionally safe environment</a:t>
            </a:r>
            <a:r>
              <a:rPr lang="en-GB" dirty="0"/>
              <a:t>.</a:t>
            </a:r>
          </a:p>
        </p:txBody>
      </p:sp>
      <p:sp>
        <p:nvSpPr>
          <p:cNvPr id="10" name="TextBox 9">
            <a:extLst>
              <a:ext uri="{FF2B5EF4-FFF2-40B4-BE49-F238E27FC236}">
                <a16:creationId xmlns:a16="http://schemas.microsoft.com/office/drawing/2014/main" id="{61E6621A-DC78-4DF0-BA50-4BBC584527DB}"/>
              </a:ext>
            </a:extLst>
          </p:cNvPr>
          <p:cNvSpPr txBox="1"/>
          <p:nvPr/>
        </p:nvSpPr>
        <p:spPr>
          <a:xfrm>
            <a:off x="647700" y="3527578"/>
            <a:ext cx="10744200" cy="1600438"/>
          </a:xfrm>
          <a:prstGeom prst="rect">
            <a:avLst/>
          </a:prstGeom>
          <a:noFill/>
        </p:spPr>
        <p:txBody>
          <a:bodyPr wrap="square" rtlCol="0">
            <a:spAutoFit/>
          </a:bodyPr>
          <a:lstStyle/>
          <a:p>
            <a:r>
              <a:rPr lang="en-GB" dirty="0"/>
              <a:t>Parents:  </a:t>
            </a:r>
          </a:p>
          <a:p>
            <a:pPr marL="285750" indent="-285750">
              <a:buFontTx/>
              <a:buChar char="-"/>
            </a:pPr>
            <a:r>
              <a:rPr lang="en-GB" sz="1600" dirty="0"/>
              <a:t>Tom will know there is always someone who loves him no matter how many mistakes he makes. He will discover and feel unconditional love;</a:t>
            </a:r>
          </a:p>
          <a:p>
            <a:pPr marL="285750" indent="-285750">
              <a:buFontTx/>
              <a:buChar char="-"/>
            </a:pPr>
            <a:r>
              <a:rPr lang="en-GB" sz="1600" dirty="0"/>
              <a:t>Tom will have a safe and happy place to be when life gets tough;</a:t>
            </a:r>
          </a:p>
          <a:p>
            <a:pPr marL="285750" indent="-285750">
              <a:buFontTx/>
              <a:buChar char="-"/>
            </a:pPr>
            <a:r>
              <a:rPr lang="en-GB" sz="1600" dirty="0"/>
              <a:t>Tom will learn about team work in the home and respecting those you live with;</a:t>
            </a:r>
          </a:p>
          <a:p>
            <a:pPr marL="285750" indent="-285750">
              <a:buFontTx/>
              <a:buChar char="-"/>
            </a:pPr>
            <a:r>
              <a:rPr lang="en-GB" sz="1600" dirty="0"/>
              <a:t>Tom will learn to forgive and be forgiven to continue to live in harmony with those you love.</a:t>
            </a:r>
          </a:p>
        </p:txBody>
      </p:sp>
      <p:sp>
        <p:nvSpPr>
          <p:cNvPr id="12" name="TextBox 11">
            <a:extLst>
              <a:ext uri="{FF2B5EF4-FFF2-40B4-BE49-F238E27FC236}">
                <a16:creationId xmlns:a16="http://schemas.microsoft.com/office/drawing/2014/main" id="{1A01C1D2-BFD2-4BDE-A394-0A27383FE11B}"/>
              </a:ext>
            </a:extLst>
          </p:cNvPr>
          <p:cNvSpPr txBox="1"/>
          <p:nvPr/>
        </p:nvSpPr>
        <p:spPr>
          <a:xfrm>
            <a:off x="647700" y="5123581"/>
            <a:ext cx="10744200" cy="1354217"/>
          </a:xfrm>
          <a:prstGeom prst="rect">
            <a:avLst/>
          </a:prstGeom>
          <a:noFill/>
        </p:spPr>
        <p:txBody>
          <a:bodyPr wrap="square" rtlCol="0">
            <a:spAutoFit/>
          </a:bodyPr>
          <a:lstStyle/>
          <a:p>
            <a:r>
              <a:rPr lang="en-GB" dirty="0"/>
              <a:t>Peers:  </a:t>
            </a:r>
          </a:p>
          <a:p>
            <a:pPr marL="285750" indent="-285750">
              <a:buFontTx/>
              <a:buChar char="-"/>
            </a:pPr>
            <a:r>
              <a:rPr lang="en-GB" sz="1600" dirty="0"/>
              <a:t>Tom will learn to compromise, meet in the middle and share in order to have friends he trusts;</a:t>
            </a:r>
          </a:p>
          <a:p>
            <a:pPr marL="285750" indent="-285750">
              <a:buFontTx/>
              <a:buChar char="-"/>
            </a:pPr>
            <a:r>
              <a:rPr lang="en-GB" sz="1600" dirty="0"/>
              <a:t>Tom will learn how to have trust in a relationship by building it from scratch;</a:t>
            </a:r>
          </a:p>
          <a:p>
            <a:pPr marL="285750" indent="-285750">
              <a:buFontTx/>
              <a:buChar char="-"/>
            </a:pPr>
            <a:r>
              <a:rPr lang="en-GB" sz="1600" dirty="0"/>
              <a:t>Tom will learn how to treat others to gain their confidence, trust, support, loyalty and love;</a:t>
            </a:r>
          </a:p>
          <a:p>
            <a:pPr marL="285750" indent="-285750">
              <a:buFontTx/>
              <a:buChar char="-"/>
            </a:pPr>
            <a:r>
              <a:rPr lang="en-GB" sz="1600" dirty="0"/>
              <a:t>Tom will learn to respect others if he wishes them to stay in his life and stay by his side.</a:t>
            </a:r>
          </a:p>
        </p:txBody>
      </p:sp>
      <p:pic>
        <p:nvPicPr>
          <p:cNvPr id="2" name="Picture 1">
            <a:extLst>
              <a:ext uri="{FF2B5EF4-FFF2-40B4-BE49-F238E27FC236}">
                <a16:creationId xmlns:a16="http://schemas.microsoft.com/office/drawing/2014/main" id="{C36AF92A-BA7C-4905-BFC6-20AE8F8AEC62}"/>
              </a:ext>
            </a:extLst>
          </p:cNvPr>
          <p:cNvPicPr>
            <a:picLocks noChangeAspect="1"/>
          </p:cNvPicPr>
          <p:nvPr/>
        </p:nvPicPr>
        <p:blipFill>
          <a:blip r:embed="rId3"/>
          <a:stretch>
            <a:fillRect/>
          </a:stretch>
        </p:blipFill>
        <p:spPr>
          <a:xfrm>
            <a:off x="10824916" y="6182116"/>
            <a:ext cx="1286367" cy="591363"/>
          </a:xfrm>
          <a:prstGeom prst="rect">
            <a:avLst/>
          </a:prstGeom>
        </p:spPr>
      </p:pic>
    </p:spTree>
    <p:extLst>
      <p:ext uri="{BB962C8B-B14F-4D97-AF65-F5344CB8AC3E}">
        <p14:creationId xmlns:p14="http://schemas.microsoft.com/office/powerpoint/2010/main" val="4084995411"/>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10153</TotalTime>
  <Words>2094</Words>
  <Application>Microsoft Office PowerPoint</Application>
  <PresentationFormat>Widescreen</PresentationFormat>
  <Paragraphs>276</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Bradley Hand ITC</vt:lpstr>
      <vt:lpstr>Calibri</vt:lpstr>
      <vt:lpstr>Calibri Light</vt:lpstr>
      <vt:lpstr>Lucida Handwriting</vt:lpstr>
      <vt:lpstr>Office Theme</vt:lpstr>
      <vt:lpstr>The Compassionate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Curriculum!</vt:lpstr>
      <vt:lpstr>Tom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Norman</dc:creator>
  <cp:lastModifiedBy>Julie norman</cp:lastModifiedBy>
  <cp:revision>34</cp:revision>
  <cp:lastPrinted>2020-11-24T12:33:56Z</cp:lastPrinted>
  <dcterms:created xsi:type="dcterms:W3CDTF">2020-11-17T13:35:05Z</dcterms:created>
  <dcterms:modified xsi:type="dcterms:W3CDTF">2022-04-27T14:45:11Z</dcterms:modified>
</cp:coreProperties>
</file>