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9" r:id="rId10"/>
    <p:sldId id="272" r:id="rId11"/>
    <p:sldId id="267" r:id="rId12"/>
    <p:sldId id="264" r:id="rId13"/>
    <p:sldId id="270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A5F08-226B-4B9E-A6E3-2EA070FE4815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5561B5B-815D-42B8-98A6-746FEE48ECAB}">
      <dgm:prSet/>
      <dgm:spPr/>
      <dgm:t>
        <a:bodyPr/>
        <a:lstStyle/>
        <a:p>
          <a:r>
            <a:rPr lang="en-US" b="1" dirty="0"/>
            <a:t>The Essex Way, Edited by Marc Rowland</a:t>
          </a:r>
          <a:endParaRPr lang="en-US" dirty="0"/>
        </a:p>
      </dgm:t>
    </dgm:pt>
    <dgm:pt modelId="{BDA3ECFE-A503-423C-9CD6-7DA780FCABFD}" type="parTrans" cxnId="{A80BB361-2AC5-4F62-9B43-9D0057F33445}">
      <dgm:prSet/>
      <dgm:spPr/>
      <dgm:t>
        <a:bodyPr/>
        <a:lstStyle/>
        <a:p>
          <a:endParaRPr lang="en-US"/>
        </a:p>
      </dgm:t>
    </dgm:pt>
    <dgm:pt modelId="{A490EF71-96D5-499D-9001-66EDC7F9DC65}" type="sibTrans" cxnId="{A80BB361-2AC5-4F62-9B43-9D0057F33445}">
      <dgm:prSet/>
      <dgm:spPr/>
      <dgm:t>
        <a:bodyPr/>
        <a:lstStyle/>
        <a:p>
          <a:endParaRPr lang="en-US"/>
        </a:p>
      </dgm:t>
    </dgm:pt>
    <dgm:pt modelId="{C0B95302-57BA-459D-82D5-198C863FAB0A}">
      <dgm:prSet/>
      <dgm:spPr/>
      <dgm:t>
        <a:bodyPr/>
        <a:lstStyle/>
        <a:p>
          <a:r>
            <a:rPr lang="en-GB" i="1" dirty="0"/>
            <a:t>‘Assessment, not assumptions, should inform our strategy to address disadvantage on learning.’</a:t>
          </a:r>
          <a:endParaRPr lang="en-US" dirty="0"/>
        </a:p>
      </dgm:t>
    </dgm:pt>
    <dgm:pt modelId="{99842CFD-AC08-4AFD-9C5D-E177689502C0}" type="parTrans" cxnId="{BE605B28-8CEA-4A03-BE83-AF530A37B145}">
      <dgm:prSet/>
      <dgm:spPr/>
      <dgm:t>
        <a:bodyPr/>
        <a:lstStyle/>
        <a:p>
          <a:endParaRPr lang="en-US"/>
        </a:p>
      </dgm:t>
    </dgm:pt>
    <dgm:pt modelId="{FB532CA8-C717-4B9A-B8C4-5948531015B9}" type="sibTrans" cxnId="{BE605B28-8CEA-4A03-BE83-AF530A37B145}">
      <dgm:prSet/>
      <dgm:spPr/>
      <dgm:t>
        <a:bodyPr/>
        <a:lstStyle/>
        <a:p>
          <a:endParaRPr lang="en-US"/>
        </a:p>
      </dgm:t>
    </dgm:pt>
    <dgm:pt modelId="{7A9F51D9-4C3F-4815-A969-1B6430E0EF4D}">
      <dgm:prSet/>
      <dgm:spPr/>
      <dgm:t>
        <a:bodyPr/>
        <a:lstStyle/>
        <a:p>
          <a:r>
            <a:rPr lang="en-GB" i="1" dirty="0"/>
            <a:t>‘Family – interactions, experiences, emotional literacy, attendance…what is family life like?’</a:t>
          </a:r>
          <a:endParaRPr lang="en-US" dirty="0"/>
        </a:p>
      </dgm:t>
    </dgm:pt>
    <dgm:pt modelId="{F2D3A776-C9C3-4929-9C45-35EBA14CAFF4}" type="parTrans" cxnId="{A1A1B4C7-6599-4B96-A9E0-F382A7160705}">
      <dgm:prSet/>
      <dgm:spPr/>
      <dgm:t>
        <a:bodyPr/>
        <a:lstStyle/>
        <a:p>
          <a:endParaRPr lang="en-US"/>
        </a:p>
      </dgm:t>
    </dgm:pt>
    <dgm:pt modelId="{AB2E3491-62FC-4FBC-B1FF-4EC18C7E1D5E}" type="sibTrans" cxnId="{A1A1B4C7-6599-4B96-A9E0-F382A7160705}">
      <dgm:prSet/>
      <dgm:spPr/>
      <dgm:t>
        <a:bodyPr/>
        <a:lstStyle/>
        <a:p>
          <a:endParaRPr lang="en-US"/>
        </a:p>
      </dgm:t>
    </dgm:pt>
    <dgm:pt modelId="{EE4779FC-FB4B-4C3E-BD44-51255DC13AC4}">
      <dgm:prSet/>
      <dgm:spPr/>
      <dgm:t>
        <a:bodyPr/>
        <a:lstStyle/>
        <a:p>
          <a:r>
            <a:rPr lang="en-GB" i="1" dirty="0"/>
            <a:t>‘Community culture - What disadvantage is in the community? what’s it like to grow up there?’</a:t>
          </a:r>
          <a:endParaRPr lang="en-US" dirty="0"/>
        </a:p>
      </dgm:t>
    </dgm:pt>
    <dgm:pt modelId="{27B76A47-14FB-42F5-9486-99109E8BAB4C}" type="parTrans" cxnId="{21966482-1841-4266-A082-201BEC0B7DC5}">
      <dgm:prSet/>
      <dgm:spPr/>
      <dgm:t>
        <a:bodyPr/>
        <a:lstStyle/>
        <a:p>
          <a:endParaRPr lang="en-US"/>
        </a:p>
      </dgm:t>
    </dgm:pt>
    <dgm:pt modelId="{B5952C8D-9257-4A79-9D08-6013E4435F33}" type="sibTrans" cxnId="{21966482-1841-4266-A082-201BEC0B7DC5}">
      <dgm:prSet/>
      <dgm:spPr/>
      <dgm:t>
        <a:bodyPr/>
        <a:lstStyle/>
        <a:p>
          <a:endParaRPr lang="en-US"/>
        </a:p>
      </dgm:t>
    </dgm:pt>
    <dgm:pt modelId="{BB88D504-C140-4BAE-A893-2A074B2E727A}">
      <dgm:prSet/>
      <dgm:spPr/>
      <dgm:t>
        <a:bodyPr/>
        <a:lstStyle/>
        <a:p>
          <a:r>
            <a:rPr lang="en-GB" i="1" dirty="0"/>
            <a:t>‘School – Best quality teachers, turnover of staff, support from governors. What’s it like to learn at your school?’</a:t>
          </a:r>
          <a:endParaRPr lang="en-US" dirty="0"/>
        </a:p>
      </dgm:t>
    </dgm:pt>
    <dgm:pt modelId="{9996321D-661F-4C5B-A40D-98199B49ADF5}" type="parTrans" cxnId="{7EFE6292-C8D8-4EA4-97FF-D27F6B657DF2}">
      <dgm:prSet/>
      <dgm:spPr/>
      <dgm:t>
        <a:bodyPr/>
        <a:lstStyle/>
        <a:p>
          <a:endParaRPr lang="en-US"/>
        </a:p>
      </dgm:t>
    </dgm:pt>
    <dgm:pt modelId="{E35516AA-8659-47B1-8351-5A7E59777B08}" type="sibTrans" cxnId="{7EFE6292-C8D8-4EA4-97FF-D27F6B657DF2}">
      <dgm:prSet/>
      <dgm:spPr/>
      <dgm:t>
        <a:bodyPr/>
        <a:lstStyle/>
        <a:p>
          <a:endParaRPr lang="en-US"/>
        </a:p>
      </dgm:t>
    </dgm:pt>
    <dgm:pt modelId="{920E5AF3-5707-4BE7-8AA8-97F8321FAD15}" type="pres">
      <dgm:prSet presAssocID="{FB3A5F08-226B-4B9E-A6E3-2EA070FE4815}" presName="outerComposite" presStyleCnt="0">
        <dgm:presLayoutVars>
          <dgm:chMax val="5"/>
          <dgm:dir/>
          <dgm:resizeHandles val="exact"/>
        </dgm:presLayoutVars>
      </dgm:prSet>
      <dgm:spPr/>
    </dgm:pt>
    <dgm:pt modelId="{2F0E13A2-D155-4004-8CC7-B5342C7E6748}" type="pres">
      <dgm:prSet presAssocID="{FB3A5F08-226B-4B9E-A6E3-2EA070FE4815}" presName="dummyMaxCanvas" presStyleCnt="0">
        <dgm:presLayoutVars/>
      </dgm:prSet>
      <dgm:spPr/>
    </dgm:pt>
    <dgm:pt modelId="{61E6C19E-33E7-44A5-AB7A-ABE20D9AEDC9}" type="pres">
      <dgm:prSet presAssocID="{FB3A5F08-226B-4B9E-A6E3-2EA070FE4815}" presName="FiveNodes_1" presStyleLbl="node1" presStyleIdx="0" presStyleCnt="5">
        <dgm:presLayoutVars>
          <dgm:bulletEnabled val="1"/>
        </dgm:presLayoutVars>
      </dgm:prSet>
      <dgm:spPr/>
    </dgm:pt>
    <dgm:pt modelId="{EC3882A3-5371-4DE2-8AA4-9D8E18C63B6B}" type="pres">
      <dgm:prSet presAssocID="{FB3A5F08-226B-4B9E-A6E3-2EA070FE4815}" presName="FiveNodes_2" presStyleLbl="node1" presStyleIdx="1" presStyleCnt="5">
        <dgm:presLayoutVars>
          <dgm:bulletEnabled val="1"/>
        </dgm:presLayoutVars>
      </dgm:prSet>
      <dgm:spPr/>
    </dgm:pt>
    <dgm:pt modelId="{CF367F9F-27B7-4AFF-9B4A-7FCBA800EF95}" type="pres">
      <dgm:prSet presAssocID="{FB3A5F08-226B-4B9E-A6E3-2EA070FE4815}" presName="FiveNodes_3" presStyleLbl="node1" presStyleIdx="2" presStyleCnt="5">
        <dgm:presLayoutVars>
          <dgm:bulletEnabled val="1"/>
        </dgm:presLayoutVars>
      </dgm:prSet>
      <dgm:spPr/>
    </dgm:pt>
    <dgm:pt modelId="{0BEF3DA4-242C-4AB1-963F-A53FB40BBC8F}" type="pres">
      <dgm:prSet presAssocID="{FB3A5F08-226B-4B9E-A6E3-2EA070FE4815}" presName="FiveNodes_4" presStyleLbl="node1" presStyleIdx="3" presStyleCnt="5">
        <dgm:presLayoutVars>
          <dgm:bulletEnabled val="1"/>
        </dgm:presLayoutVars>
      </dgm:prSet>
      <dgm:spPr/>
    </dgm:pt>
    <dgm:pt modelId="{944ABE4E-4087-4614-8F95-2C4CCDD3F87C}" type="pres">
      <dgm:prSet presAssocID="{FB3A5F08-226B-4B9E-A6E3-2EA070FE4815}" presName="FiveNodes_5" presStyleLbl="node1" presStyleIdx="4" presStyleCnt="5">
        <dgm:presLayoutVars>
          <dgm:bulletEnabled val="1"/>
        </dgm:presLayoutVars>
      </dgm:prSet>
      <dgm:spPr/>
    </dgm:pt>
    <dgm:pt modelId="{9DCB72C9-ED8C-4BDC-BB68-F1D956205AC3}" type="pres">
      <dgm:prSet presAssocID="{FB3A5F08-226B-4B9E-A6E3-2EA070FE4815}" presName="FiveConn_1-2" presStyleLbl="fgAccFollowNode1" presStyleIdx="0" presStyleCnt="4">
        <dgm:presLayoutVars>
          <dgm:bulletEnabled val="1"/>
        </dgm:presLayoutVars>
      </dgm:prSet>
      <dgm:spPr/>
    </dgm:pt>
    <dgm:pt modelId="{8E7B5122-0E5E-4A19-95DA-B8D980113468}" type="pres">
      <dgm:prSet presAssocID="{FB3A5F08-226B-4B9E-A6E3-2EA070FE4815}" presName="FiveConn_2-3" presStyleLbl="fgAccFollowNode1" presStyleIdx="1" presStyleCnt="4">
        <dgm:presLayoutVars>
          <dgm:bulletEnabled val="1"/>
        </dgm:presLayoutVars>
      </dgm:prSet>
      <dgm:spPr/>
    </dgm:pt>
    <dgm:pt modelId="{DD952F4F-B705-487C-947A-58A25F044C15}" type="pres">
      <dgm:prSet presAssocID="{FB3A5F08-226B-4B9E-A6E3-2EA070FE4815}" presName="FiveConn_3-4" presStyleLbl="fgAccFollowNode1" presStyleIdx="2" presStyleCnt="4">
        <dgm:presLayoutVars>
          <dgm:bulletEnabled val="1"/>
        </dgm:presLayoutVars>
      </dgm:prSet>
      <dgm:spPr/>
    </dgm:pt>
    <dgm:pt modelId="{C9289A1B-A56F-483F-8FA7-2A94880AF1F4}" type="pres">
      <dgm:prSet presAssocID="{FB3A5F08-226B-4B9E-A6E3-2EA070FE4815}" presName="FiveConn_4-5" presStyleLbl="fgAccFollowNode1" presStyleIdx="3" presStyleCnt="4">
        <dgm:presLayoutVars>
          <dgm:bulletEnabled val="1"/>
        </dgm:presLayoutVars>
      </dgm:prSet>
      <dgm:spPr/>
    </dgm:pt>
    <dgm:pt modelId="{B7990C9D-7A2A-4D5D-9660-F6ED02DAB0C2}" type="pres">
      <dgm:prSet presAssocID="{FB3A5F08-226B-4B9E-A6E3-2EA070FE4815}" presName="FiveNodes_1_text" presStyleLbl="node1" presStyleIdx="4" presStyleCnt="5">
        <dgm:presLayoutVars>
          <dgm:bulletEnabled val="1"/>
        </dgm:presLayoutVars>
      </dgm:prSet>
      <dgm:spPr/>
    </dgm:pt>
    <dgm:pt modelId="{56AF0A01-A24E-406D-87EA-EBF3CCDF583A}" type="pres">
      <dgm:prSet presAssocID="{FB3A5F08-226B-4B9E-A6E3-2EA070FE4815}" presName="FiveNodes_2_text" presStyleLbl="node1" presStyleIdx="4" presStyleCnt="5">
        <dgm:presLayoutVars>
          <dgm:bulletEnabled val="1"/>
        </dgm:presLayoutVars>
      </dgm:prSet>
      <dgm:spPr/>
    </dgm:pt>
    <dgm:pt modelId="{5B17F4DB-ECF3-4DB1-84D7-C7508F8E7E45}" type="pres">
      <dgm:prSet presAssocID="{FB3A5F08-226B-4B9E-A6E3-2EA070FE4815}" presName="FiveNodes_3_text" presStyleLbl="node1" presStyleIdx="4" presStyleCnt="5">
        <dgm:presLayoutVars>
          <dgm:bulletEnabled val="1"/>
        </dgm:presLayoutVars>
      </dgm:prSet>
      <dgm:spPr/>
    </dgm:pt>
    <dgm:pt modelId="{67A053CD-B8BC-4A3B-8C47-1841E906F238}" type="pres">
      <dgm:prSet presAssocID="{FB3A5F08-226B-4B9E-A6E3-2EA070FE4815}" presName="FiveNodes_4_text" presStyleLbl="node1" presStyleIdx="4" presStyleCnt="5">
        <dgm:presLayoutVars>
          <dgm:bulletEnabled val="1"/>
        </dgm:presLayoutVars>
      </dgm:prSet>
      <dgm:spPr/>
    </dgm:pt>
    <dgm:pt modelId="{1E6F4C1B-F7C3-475D-98CF-D9836C4EDAE5}" type="pres">
      <dgm:prSet presAssocID="{FB3A5F08-226B-4B9E-A6E3-2EA070FE481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A5A209-2CD6-4E17-BECB-66C2C34BFD36}" type="presOf" srcId="{FB3A5F08-226B-4B9E-A6E3-2EA070FE4815}" destId="{920E5AF3-5707-4BE7-8AA8-97F8321FAD15}" srcOrd="0" destOrd="0" presId="urn:microsoft.com/office/officeart/2005/8/layout/vProcess5"/>
    <dgm:cxn modelId="{BE605B28-8CEA-4A03-BE83-AF530A37B145}" srcId="{FB3A5F08-226B-4B9E-A6E3-2EA070FE4815}" destId="{C0B95302-57BA-459D-82D5-198C863FAB0A}" srcOrd="1" destOrd="0" parTransId="{99842CFD-AC08-4AFD-9C5D-E177689502C0}" sibTransId="{FB532CA8-C717-4B9A-B8C4-5948531015B9}"/>
    <dgm:cxn modelId="{783FAC29-A9D4-4125-9333-04BB214A8820}" type="presOf" srcId="{EE4779FC-FB4B-4C3E-BD44-51255DC13AC4}" destId="{0BEF3DA4-242C-4AB1-963F-A53FB40BBC8F}" srcOrd="0" destOrd="0" presId="urn:microsoft.com/office/officeart/2005/8/layout/vProcess5"/>
    <dgm:cxn modelId="{E996D62C-9618-4BD5-B3D8-2EA30824FE48}" type="presOf" srcId="{B5952C8D-9257-4A79-9D08-6013E4435F33}" destId="{C9289A1B-A56F-483F-8FA7-2A94880AF1F4}" srcOrd="0" destOrd="0" presId="urn:microsoft.com/office/officeart/2005/8/layout/vProcess5"/>
    <dgm:cxn modelId="{C84F8E2D-05D4-4E71-B1DC-12D696C04DB9}" type="presOf" srcId="{BB88D504-C140-4BAE-A893-2A074B2E727A}" destId="{1E6F4C1B-F7C3-475D-98CF-D9836C4EDAE5}" srcOrd="1" destOrd="0" presId="urn:microsoft.com/office/officeart/2005/8/layout/vProcess5"/>
    <dgm:cxn modelId="{34CC6631-EC71-40C2-BB01-1A5FD18FFB65}" type="presOf" srcId="{FB532CA8-C717-4B9A-B8C4-5948531015B9}" destId="{8E7B5122-0E5E-4A19-95DA-B8D980113468}" srcOrd="0" destOrd="0" presId="urn:microsoft.com/office/officeart/2005/8/layout/vProcess5"/>
    <dgm:cxn modelId="{E4F2B43D-A892-4E72-AEB2-D596473C259F}" type="presOf" srcId="{EE4779FC-FB4B-4C3E-BD44-51255DC13AC4}" destId="{67A053CD-B8BC-4A3B-8C47-1841E906F238}" srcOrd="1" destOrd="0" presId="urn:microsoft.com/office/officeart/2005/8/layout/vProcess5"/>
    <dgm:cxn modelId="{A80BB361-2AC5-4F62-9B43-9D0057F33445}" srcId="{FB3A5F08-226B-4B9E-A6E3-2EA070FE4815}" destId="{85561B5B-815D-42B8-98A6-746FEE48ECAB}" srcOrd="0" destOrd="0" parTransId="{BDA3ECFE-A503-423C-9CD6-7DA780FCABFD}" sibTransId="{A490EF71-96D5-499D-9001-66EDC7F9DC65}"/>
    <dgm:cxn modelId="{DF1A7363-A07E-4777-BB6D-921421E494A0}" type="presOf" srcId="{A490EF71-96D5-499D-9001-66EDC7F9DC65}" destId="{9DCB72C9-ED8C-4BDC-BB68-F1D956205AC3}" srcOrd="0" destOrd="0" presId="urn:microsoft.com/office/officeart/2005/8/layout/vProcess5"/>
    <dgm:cxn modelId="{0AE7FF45-349D-4923-BF56-FAC67AE471A1}" type="presOf" srcId="{85561B5B-815D-42B8-98A6-746FEE48ECAB}" destId="{B7990C9D-7A2A-4D5D-9660-F6ED02DAB0C2}" srcOrd="1" destOrd="0" presId="urn:microsoft.com/office/officeart/2005/8/layout/vProcess5"/>
    <dgm:cxn modelId="{DAB9DB67-2847-4844-90E4-D6B97D539640}" type="presOf" srcId="{7A9F51D9-4C3F-4815-A969-1B6430E0EF4D}" destId="{CF367F9F-27B7-4AFF-9B4A-7FCBA800EF95}" srcOrd="0" destOrd="0" presId="urn:microsoft.com/office/officeart/2005/8/layout/vProcess5"/>
    <dgm:cxn modelId="{267EE84B-2D23-4CEF-B35C-3A54696053D6}" type="presOf" srcId="{C0B95302-57BA-459D-82D5-198C863FAB0A}" destId="{56AF0A01-A24E-406D-87EA-EBF3CCDF583A}" srcOrd="1" destOrd="0" presId="urn:microsoft.com/office/officeart/2005/8/layout/vProcess5"/>
    <dgm:cxn modelId="{2FE0E370-7769-401E-A14E-6FC676F22636}" type="presOf" srcId="{7A9F51D9-4C3F-4815-A969-1B6430E0EF4D}" destId="{5B17F4DB-ECF3-4DB1-84D7-C7508F8E7E45}" srcOrd="1" destOrd="0" presId="urn:microsoft.com/office/officeart/2005/8/layout/vProcess5"/>
    <dgm:cxn modelId="{21966482-1841-4266-A082-201BEC0B7DC5}" srcId="{FB3A5F08-226B-4B9E-A6E3-2EA070FE4815}" destId="{EE4779FC-FB4B-4C3E-BD44-51255DC13AC4}" srcOrd="3" destOrd="0" parTransId="{27B76A47-14FB-42F5-9486-99109E8BAB4C}" sibTransId="{B5952C8D-9257-4A79-9D08-6013E4435F33}"/>
    <dgm:cxn modelId="{49701592-CBC6-47C5-8622-BEFF6815224C}" type="presOf" srcId="{C0B95302-57BA-459D-82D5-198C863FAB0A}" destId="{EC3882A3-5371-4DE2-8AA4-9D8E18C63B6B}" srcOrd="0" destOrd="0" presId="urn:microsoft.com/office/officeart/2005/8/layout/vProcess5"/>
    <dgm:cxn modelId="{7EFE6292-C8D8-4EA4-97FF-D27F6B657DF2}" srcId="{FB3A5F08-226B-4B9E-A6E3-2EA070FE4815}" destId="{BB88D504-C140-4BAE-A893-2A074B2E727A}" srcOrd="4" destOrd="0" parTransId="{9996321D-661F-4C5B-A40D-98199B49ADF5}" sibTransId="{E35516AA-8659-47B1-8351-5A7E59777B08}"/>
    <dgm:cxn modelId="{171A77A4-7597-4559-BA32-86E7A5DDA149}" type="presOf" srcId="{AB2E3491-62FC-4FBC-B1FF-4EC18C7E1D5E}" destId="{DD952F4F-B705-487C-947A-58A25F044C15}" srcOrd="0" destOrd="0" presId="urn:microsoft.com/office/officeart/2005/8/layout/vProcess5"/>
    <dgm:cxn modelId="{0BD63BB8-AA67-4D0C-A603-6138F53D1BB0}" type="presOf" srcId="{BB88D504-C140-4BAE-A893-2A074B2E727A}" destId="{944ABE4E-4087-4614-8F95-2C4CCDD3F87C}" srcOrd="0" destOrd="0" presId="urn:microsoft.com/office/officeart/2005/8/layout/vProcess5"/>
    <dgm:cxn modelId="{A1A1B4C7-6599-4B96-A9E0-F382A7160705}" srcId="{FB3A5F08-226B-4B9E-A6E3-2EA070FE4815}" destId="{7A9F51D9-4C3F-4815-A969-1B6430E0EF4D}" srcOrd="2" destOrd="0" parTransId="{F2D3A776-C9C3-4929-9C45-35EBA14CAFF4}" sibTransId="{AB2E3491-62FC-4FBC-B1FF-4EC18C7E1D5E}"/>
    <dgm:cxn modelId="{A0E47DD3-4CB5-446A-862C-2665EA6AC3EA}" type="presOf" srcId="{85561B5B-815D-42B8-98A6-746FEE48ECAB}" destId="{61E6C19E-33E7-44A5-AB7A-ABE20D9AEDC9}" srcOrd="0" destOrd="0" presId="urn:microsoft.com/office/officeart/2005/8/layout/vProcess5"/>
    <dgm:cxn modelId="{BBA2293D-E8A5-4E69-A438-541A0E9BCEAB}" type="presParOf" srcId="{920E5AF3-5707-4BE7-8AA8-97F8321FAD15}" destId="{2F0E13A2-D155-4004-8CC7-B5342C7E6748}" srcOrd="0" destOrd="0" presId="urn:microsoft.com/office/officeart/2005/8/layout/vProcess5"/>
    <dgm:cxn modelId="{E2BA9722-11FA-45D9-A557-46EBCEE72CA1}" type="presParOf" srcId="{920E5AF3-5707-4BE7-8AA8-97F8321FAD15}" destId="{61E6C19E-33E7-44A5-AB7A-ABE20D9AEDC9}" srcOrd="1" destOrd="0" presId="urn:microsoft.com/office/officeart/2005/8/layout/vProcess5"/>
    <dgm:cxn modelId="{DB1767BA-54AF-480A-B3AD-458DFDC03A3D}" type="presParOf" srcId="{920E5AF3-5707-4BE7-8AA8-97F8321FAD15}" destId="{EC3882A3-5371-4DE2-8AA4-9D8E18C63B6B}" srcOrd="2" destOrd="0" presId="urn:microsoft.com/office/officeart/2005/8/layout/vProcess5"/>
    <dgm:cxn modelId="{1F27D962-91CA-40F0-8001-4C1F9AA93BF7}" type="presParOf" srcId="{920E5AF3-5707-4BE7-8AA8-97F8321FAD15}" destId="{CF367F9F-27B7-4AFF-9B4A-7FCBA800EF95}" srcOrd="3" destOrd="0" presId="urn:microsoft.com/office/officeart/2005/8/layout/vProcess5"/>
    <dgm:cxn modelId="{1E871159-8FD2-4E54-85D3-EDA9B7B8065B}" type="presParOf" srcId="{920E5AF3-5707-4BE7-8AA8-97F8321FAD15}" destId="{0BEF3DA4-242C-4AB1-963F-A53FB40BBC8F}" srcOrd="4" destOrd="0" presId="urn:microsoft.com/office/officeart/2005/8/layout/vProcess5"/>
    <dgm:cxn modelId="{01FCF632-7E8A-4F32-8A34-994806E35279}" type="presParOf" srcId="{920E5AF3-5707-4BE7-8AA8-97F8321FAD15}" destId="{944ABE4E-4087-4614-8F95-2C4CCDD3F87C}" srcOrd="5" destOrd="0" presId="urn:microsoft.com/office/officeart/2005/8/layout/vProcess5"/>
    <dgm:cxn modelId="{B384D21F-B0A0-4A50-8081-C7B873475805}" type="presParOf" srcId="{920E5AF3-5707-4BE7-8AA8-97F8321FAD15}" destId="{9DCB72C9-ED8C-4BDC-BB68-F1D956205AC3}" srcOrd="6" destOrd="0" presId="urn:microsoft.com/office/officeart/2005/8/layout/vProcess5"/>
    <dgm:cxn modelId="{4FDF0E06-97AD-4092-B8AE-137E9E34C41B}" type="presParOf" srcId="{920E5AF3-5707-4BE7-8AA8-97F8321FAD15}" destId="{8E7B5122-0E5E-4A19-95DA-B8D980113468}" srcOrd="7" destOrd="0" presId="urn:microsoft.com/office/officeart/2005/8/layout/vProcess5"/>
    <dgm:cxn modelId="{5A17B19D-7DE0-4F33-B82A-7AD72DBACBB3}" type="presParOf" srcId="{920E5AF3-5707-4BE7-8AA8-97F8321FAD15}" destId="{DD952F4F-B705-487C-947A-58A25F044C15}" srcOrd="8" destOrd="0" presId="urn:microsoft.com/office/officeart/2005/8/layout/vProcess5"/>
    <dgm:cxn modelId="{31F0C961-CC92-4C87-928D-49D5ED27D96E}" type="presParOf" srcId="{920E5AF3-5707-4BE7-8AA8-97F8321FAD15}" destId="{C9289A1B-A56F-483F-8FA7-2A94880AF1F4}" srcOrd="9" destOrd="0" presId="urn:microsoft.com/office/officeart/2005/8/layout/vProcess5"/>
    <dgm:cxn modelId="{5EA88255-D76E-44C5-B083-2EB4C35A7530}" type="presParOf" srcId="{920E5AF3-5707-4BE7-8AA8-97F8321FAD15}" destId="{B7990C9D-7A2A-4D5D-9660-F6ED02DAB0C2}" srcOrd="10" destOrd="0" presId="urn:microsoft.com/office/officeart/2005/8/layout/vProcess5"/>
    <dgm:cxn modelId="{9FE1FD27-E802-48EE-A5E9-A8E4C33632CA}" type="presParOf" srcId="{920E5AF3-5707-4BE7-8AA8-97F8321FAD15}" destId="{56AF0A01-A24E-406D-87EA-EBF3CCDF583A}" srcOrd="11" destOrd="0" presId="urn:microsoft.com/office/officeart/2005/8/layout/vProcess5"/>
    <dgm:cxn modelId="{A20BD9A6-3CEF-4DD5-A9EC-A3B4557D98C7}" type="presParOf" srcId="{920E5AF3-5707-4BE7-8AA8-97F8321FAD15}" destId="{5B17F4DB-ECF3-4DB1-84D7-C7508F8E7E45}" srcOrd="12" destOrd="0" presId="urn:microsoft.com/office/officeart/2005/8/layout/vProcess5"/>
    <dgm:cxn modelId="{B748B842-51B8-470C-97B9-2B9D0B644787}" type="presParOf" srcId="{920E5AF3-5707-4BE7-8AA8-97F8321FAD15}" destId="{67A053CD-B8BC-4A3B-8C47-1841E906F238}" srcOrd="13" destOrd="0" presId="urn:microsoft.com/office/officeart/2005/8/layout/vProcess5"/>
    <dgm:cxn modelId="{96F1FB27-CF4C-4631-9966-CF275D4570E3}" type="presParOf" srcId="{920E5AF3-5707-4BE7-8AA8-97F8321FAD15}" destId="{1E6F4C1B-F7C3-475D-98CF-D9836C4EDA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6C19E-33E7-44A5-AB7A-ABE20D9AEDC9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Essex Way, Edited by Marc Rowland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EC3882A3-5371-4DE2-8AA4-9D8E18C63B6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‘Assessment, not assumptions, should inform our strategy to address disadvantage on learning.’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CF367F9F-27B7-4AFF-9B4A-7FCBA800EF95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‘Family – interactions, experiences, emotional literacy, attendance…what is family life like?’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0BEF3DA4-242C-4AB1-963F-A53FB40BBC8F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‘Community culture - What disadvantage is in the community? what’s it like to grow up there?’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944ABE4E-4087-4614-8F95-2C4CCDD3F87C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 dirty="0"/>
            <a:t>‘School – Best quality teachers, turnover of staff, support from governors. What’s it like to learn at your school?’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9DCB72C9-ED8C-4BDC-BB68-F1D956205AC3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8E7B5122-0E5E-4A19-95DA-B8D980113468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DD952F4F-B705-487C-947A-58A25F044C15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C9289A1B-A56F-483F-8FA7-2A94880AF1F4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2:18:2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2624 800 24575,'-2'-7'0,"0"0"0,0 0 0,-1 0 0,0 0 0,0 0 0,-1 1 0,1-1 0,-1 1 0,-9-10 0,-2-5 0,-91-133 0,-124-138 0,217 277 0,3 3 0,0 1 0,-1 0 0,0 1 0,-1 0 0,0 1 0,0 0 0,-1 1 0,0 0 0,-1 1 0,0 1 0,0 0 0,-25-7 0,-250-79 0,263 85 0,0 0 0,0 2 0,-1 1 0,-36-2 0,-112 8 0,74 0 0,28-2 0,17-2 0,-1 3 0,2 2 0,-1 3 0,-74 16 0,88-10 0,-242 76 0,258-78 0,-11 3 0,-43 24 0,68-30 0,0 0 0,1 0 0,0 1 0,0 1 0,1 0 0,0 0 0,-12 17 0,-34 50 0,3 2 0,4 3 0,-70 157 0,113-221 0,0 0 0,1 1 0,1-1 0,0 1 0,2 0 0,0 0 0,1 0 0,0 0 0,2 0 0,4 27 0,-1-20 0,1-1 0,1 0 0,2-1 0,0 0 0,1 0 0,1 0 0,15 23 0,-3-13 0,1-1 0,2 0 0,1-2 0,1-1 0,1-1 0,2-1 0,63 43 0,-38-31 0,1-2 0,2-3 0,1-3 0,2-2 0,0-3 0,2-2 0,1-4 0,126 24 0,75-7 0,418 5 0,-599-44 0,0-3 0,111-22 0,-146 17 0,-1-3 0,0-1 0,-1-3 0,-1-2 0,60-32 0,20-14 0,50-28 0,-157 81 0,0-2 0,-1 0 0,-1 0 0,0-2 0,0 0 0,20-28 0,-31 34 0,0 0 0,-1 0 0,-1-1 0,0 0 0,0 0 0,-1 0 0,0 0 0,-1 0 0,0-1 0,-1 1 0,0-19 0,-2-8 0,-1 1 0,-8-45 0,3 40 0,-2 1 0,-2 0 0,-24-61 0,25 79 0,-1 0 0,-1 1 0,-2 0 0,0 1 0,-1 1 0,-1 0 0,-23-21 0,17 20 0,-1 2 0,-1 1 0,-1 1 0,-1 1 0,0 1 0,-1 2 0,-1 0 0,0 2 0,-43-11 0,-183-55-8,-245-81-1349,422 132-5469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12:18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2738 1100 24575,'0'-12'0,"-2"-1"0,0 1 0,0 0 0,-1 0 0,-1 0 0,-9-21 0,-37-64 0,19 43 0,-2 2 0,-3 2 0,-1 1 0,-3 2 0,-2 1 0,-2 3 0,-1 1 0,-3 2 0,-1 3 0,-2 2 0,-1 2 0,-64-30 0,-332-127 0,146 99 0,282 85 0,0 1 0,0 0 0,0 2 0,-1 0 0,1 2 0,-1 0 0,0 1 0,1 1 0,-1 1 0,1 1 0,0 0 0,0 2 0,0 0 0,0 2 0,1 0 0,0 1 0,0 1 0,1 0 0,0 2 0,1 0 0,-25 21 0,-58 54 0,5 5 0,-105 127 0,157-164 0,2 2 0,2 2 0,3 2 0,2 0 0,-34 89 0,29-47 0,6 0 0,-36 186 0,53-175 0,4 1 0,6 0 0,15 208 0,-6-297 0,1-1 0,1 0 0,1 0 0,1 0 0,1-1 0,1 0 0,2-1 0,0 1 0,1-2 0,1 0 0,1-1 0,23 27 0,451 462 0,-458-480 0,43 41 0,3-3 0,105 70 0,-144-113 0,0-1 0,2-2 0,1-2 0,0-2 0,1-1 0,1-2 0,76 14 0,13-13 0,0-6 0,169-9 0,-187-7 0,0-4 0,-1-6 0,0-4 0,-2-5 0,-1-5 0,-1-5 0,-2-4 0,-2-5 0,186-111 0,-215 111 0,-1-3 0,-3-3 0,-2-4 0,73-73 0,-119 104 0,-1-1 0,-2 0 0,0-2 0,-2-1 0,0 0 0,-3-1 0,0 0 0,-2-1 0,-1-1 0,-1-1 0,-2 1 0,-1-1 0,-1-1 0,2-41 0,-5-43 0,-6 0 0,-5 1 0,-5-1 0,-5 2 0,-5 0 0,-47-144 0,45 188 0,-3 1 0,-3 2 0,-3 1 0,-3 1 0,-3 2 0,-2 2 0,-87-99 0,104 135 0,-1 2 0,-1 0 0,-1 2 0,-1 1 0,-1 1 0,-1 2 0,0 1 0,-2 1 0,1 1 0,-2 2 0,0 2 0,-1 0 0,-52-8 0,-154-31 0,-266-94 0,336 92 0,-134-25 0,244 66 0,0 3 0,-1 2 0,-69 3 0,99 6 9,0 1 0,1 1 0,-1 2 0,1 1 0,1 1 0,-1 1 0,2 2 0,-53 30 0,-5 11-324,-106 88 1,118-85-503,-9 8-6009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1AA6-AF3D-44C5-8452-9025B9BFD5BA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A8D4-1687-4208-A668-F59FD4DFD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0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5D622-DE78-401C-AE95-69BFD7B213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5D622-DE78-401C-AE95-69BFD7B213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1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A88-F902-4307-9804-01A56FFD4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DDAB0-0129-4F99-BEAB-63A170AD1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7CEBE-D395-42B6-9879-71B621FD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13EC6-F33D-4FA6-A47C-10E445B2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2FE6-62C3-462A-AA6B-ACE0CF33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9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A871-640D-4028-A360-3D2BD4B2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98593-607C-41D2-9A9D-C0BE987A4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DCE79-FF61-4A1E-93EB-6D897B11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7562-C82A-4572-9FAE-EFB9F3A0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14DEB-A28F-46DC-819F-DA5223BA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81498-6A91-474A-A117-5BD80E6BF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80D83-F011-437D-936B-21C747D2D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18FE5-3F85-48A8-9369-E6EB2DC9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C7C8A-02B0-43F2-9593-CD104AA1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E6E61-D49A-468D-9663-7C58ADC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9926-2A02-4D30-8D87-8958AE55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E274-1125-4A9F-A1C3-4D2A5953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2C16-072D-468A-A307-74570D15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0DCE-13A5-4A6C-B410-10FDAFE8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EB62-3114-450F-9CED-58579514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9EE1-5B6A-4135-AC77-991D75AB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C6188-F450-489E-BFB4-91332E15E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037F-9CE8-449A-87B0-0DCBC1DD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54F0-EE3F-4B35-A0E2-91D156CD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E1D79-2E41-4480-BF7E-3EFE76E2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7BB2-2059-4266-B5F7-A1A52820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AECE-D2DD-431A-AFE3-65497A139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CBA53-DCCB-4673-8A75-ADBFE32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ED612-13FB-4274-8B9E-03DF1E56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D17F-3ACE-4F65-914F-33B27670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2D98-085C-483E-AD09-578DF0D9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B89D-98A0-45CB-9F47-70A85DE3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54885-9CCE-4C90-A64D-F32794E3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B7D4C-4CB1-4F32-A7F4-CF6E317E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9E3E9-6104-4C40-B80D-32CA3D5AD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765F1-BFF2-4B6A-8034-ECC2DEB62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F9079-166D-4090-9BED-07B2DFB9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93585-62D2-4472-B995-372A678E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23389-F817-437A-8039-F4A7FCC1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7758-202B-4937-95B6-FB058AA1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5627A-DD71-476A-A727-06110EEB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AEEE8-894B-4EF5-96A8-98193C32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9D5E5-44C8-4CD6-AE7F-4DCCBD7F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5D81-B356-4349-BB91-1BE64BC1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B296A-E53C-4A60-8F16-C0AE3A6F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4B4BA-4E13-4129-98DB-9B61ADF5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84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567A-1F51-4E16-9103-E569928D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727E-6DAF-46D7-88AE-5047AA4B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A58B7-34E1-487E-BF20-917B660FF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BD735-43FB-46FD-9544-A229839B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7AB1C-6070-419A-9BF1-48113226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B074-2085-4C26-A1A3-DF3089F2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2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44CD-9AD9-475D-A382-00F0C70D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0CE94-400D-486A-B8BD-0B2509833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71408-0BF3-4320-A8BE-338D88A6D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DB21F-5685-4919-B71F-839BDC76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862E-9221-4A38-88CB-11855B98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9186C-5E93-48B5-B6E3-BAE94CB1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0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183B9-E485-4A76-A930-F0520067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C9105-947A-44A7-A338-7EDEE262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F9E9B-15B5-41B1-8484-D55FCA9C3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82FE-D53E-4F76-85EF-D5E944E38AFE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CB64-2634-440F-AF49-8C3183A11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5CA2-3EAF-47DF-A516-74B54DA57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F09A-C283-4B4E-B0E2-A8BFB7DAD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3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29E13-C618-4A3A-A75F-63161594C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GB" sz="1900" b="1" i="0">
                <a:solidFill>
                  <a:srgbClr val="080808"/>
                </a:solidFill>
                <a:effectLst/>
                <a:latin typeface="+mj-lt"/>
              </a:rPr>
              <a:t>Supporting Covid recovery work for Pupil Premium students: Responding to what we are seeing</a:t>
            </a:r>
            <a:endParaRPr lang="en-GB" sz="1900">
              <a:solidFill>
                <a:srgbClr val="080808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92233-8978-42B7-B08C-C4210D85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 fontScale="90000"/>
          </a:bodyPr>
          <a:lstStyle/>
          <a:p>
            <a:r>
              <a:rPr lang="en-GB" sz="4000" dirty="0">
                <a:solidFill>
                  <a:srgbClr val="080808"/>
                </a:solidFill>
              </a:rPr>
              <a:t>Pupil Premium Conference</a:t>
            </a:r>
            <a:br>
              <a:rPr lang="en-GB" sz="3600" dirty="0">
                <a:solidFill>
                  <a:srgbClr val="080808"/>
                </a:solidFill>
              </a:rPr>
            </a:br>
            <a:r>
              <a:rPr lang="en-GB" sz="3600" dirty="0">
                <a:solidFill>
                  <a:srgbClr val="080808"/>
                </a:solidFill>
              </a:rPr>
              <a:t>by Julie Norman FCCT</a:t>
            </a:r>
            <a:br>
              <a:rPr lang="en-GB" sz="3600" dirty="0">
                <a:solidFill>
                  <a:srgbClr val="080808"/>
                </a:solidFill>
              </a:rPr>
            </a:br>
            <a:r>
              <a:rPr lang="en-GB" sz="2700" dirty="0">
                <a:solidFill>
                  <a:srgbClr val="080808"/>
                </a:solidFill>
              </a:rPr>
              <a:t>Primary Executive Leader &amp; SOS Managing Director</a:t>
            </a:r>
            <a:br>
              <a:rPr lang="en-GB" sz="3600" dirty="0">
                <a:solidFill>
                  <a:srgbClr val="080808"/>
                </a:solidFill>
              </a:rPr>
            </a:br>
            <a:endParaRPr lang="en-GB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69B6-E710-4007-B7A2-4F3F8725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096" y="6150633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7FEC0-4BB5-4B3C-9C7F-174188151875}"/>
              </a:ext>
            </a:extLst>
          </p:cNvPr>
          <p:cNvSpPr txBox="1"/>
          <p:nvPr/>
        </p:nvSpPr>
        <p:spPr>
          <a:xfrm>
            <a:off x="1522010" y="183089"/>
            <a:ext cx="797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 powerful relationship looks like: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99E41-BBDC-43E9-9B5F-1206DC972498}"/>
              </a:ext>
            </a:extLst>
          </p:cNvPr>
          <p:cNvSpPr txBox="1"/>
          <p:nvPr/>
        </p:nvSpPr>
        <p:spPr>
          <a:xfrm>
            <a:off x="638175" y="667079"/>
            <a:ext cx="310515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Sense of self:</a:t>
            </a:r>
          </a:p>
          <a:p>
            <a:r>
              <a:rPr lang="en-GB" dirty="0"/>
              <a:t>Give them responsibilities</a:t>
            </a:r>
          </a:p>
          <a:p>
            <a:r>
              <a:rPr lang="en-GB" dirty="0"/>
              <a:t>Give them Leadership opportunities, Self growth opportunities, Input into their learning</a:t>
            </a:r>
          </a:p>
          <a:p>
            <a:r>
              <a:rPr lang="en-GB" dirty="0"/>
              <a:t>Give them time to share his ideas</a:t>
            </a:r>
          </a:p>
          <a:p>
            <a:r>
              <a:rPr lang="en-GB" dirty="0"/>
              <a:t>Give them a voice in the school</a:t>
            </a:r>
          </a:p>
          <a:p>
            <a:r>
              <a:rPr lang="en-GB" dirty="0"/>
              <a:t>Let them make changes</a:t>
            </a:r>
          </a:p>
          <a:p>
            <a:r>
              <a:rPr lang="en-GB" dirty="0"/>
              <a:t>Give them chances to work on projects that have a huge impact in their community</a:t>
            </a:r>
          </a:p>
          <a:p>
            <a:r>
              <a:rPr lang="en-GB" dirty="0"/>
              <a:t>Give them a chance to fail, followed up by reflection and celebration</a:t>
            </a:r>
          </a:p>
          <a:p>
            <a:r>
              <a:rPr lang="en-GB" dirty="0"/>
              <a:t>Let them have the time to speak to others about their achievements – be an ambassador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95800-1858-43B0-B912-D9B1E8D2341C}"/>
              </a:ext>
            </a:extLst>
          </p:cNvPr>
          <p:cNvSpPr txBox="1"/>
          <p:nvPr/>
        </p:nvSpPr>
        <p:spPr>
          <a:xfrm>
            <a:off x="4486275" y="663771"/>
            <a:ext cx="3162300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Sense of others:</a:t>
            </a:r>
          </a:p>
          <a:p>
            <a:r>
              <a:rPr lang="en-GB" dirty="0"/>
              <a:t>Give them a chance to help others as part of a team of ambassadors</a:t>
            </a:r>
          </a:p>
          <a:p>
            <a:r>
              <a:rPr lang="en-GB" dirty="0"/>
              <a:t>Give them responsibilities around other people</a:t>
            </a:r>
          </a:p>
          <a:p>
            <a:r>
              <a:rPr lang="en-GB" dirty="0"/>
              <a:t>Give them time to get to know others through play</a:t>
            </a:r>
          </a:p>
          <a:p>
            <a:r>
              <a:rPr lang="en-GB" dirty="0"/>
              <a:t>Give them opportunities to support other people and celebrate their achievements</a:t>
            </a:r>
          </a:p>
          <a:p>
            <a:r>
              <a:rPr lang="en-GB" dirty="0"/>
              <a:t>Help them to learn about the people around them</a:t>
            </a:r>
          </a:p>
          <a:p>
            <a:r>
              <a:rPr lang="en-GB" dirty="0"/>
              <a:t>Help them to gain empathy and understanding of all events affecting others</a:t>
            </a:r>
          </a:p>
          <a:p>
            <a:r>
              <a:rPr lang="en-GB" dirty="0"/>
              <a:t>Give them time to work on charity work</a:t>
            </a:r>
          </a:p>
          <a:p>
            <a:r>
              <a:rPr lang="en-GB" dirty="0"/>
              <a:t>Let them be a mentor /coach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F935C-3C8F-44B7-99FE-AC04E3A471DD}"/>
              </a:ext>
            </a:extLst>
          </p:cNvPr>
          <p:cNvSpPr txBox="1"/>
          <p:nvPr/>
        </p:nvSpPr>
        <p:spPr>
          <a:xfrm>
            <a:off x="8268697" y="663770"/>
            <a:ext cx="3162299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Sense of the world:</a:t>
            </a:r>
          </a:p>
          <a:p>
            <a:r>
              <a:rPr lang="en-GB" dirty="0"/>
              <a:t>Let them participate in their learning journey by planning with you</a:t>
            </a:r>
          </a:p>
          <a:p>
            <a:r>
              <a:rPr lang="en-GB" dirty="0"/>
              <a:t>Create a curriculum with projects they can help to plan and execute with real outcomes for the world</a:t>
            </a:r>
          </a:p>
          <a:p>
            <a:r>
              <a:rPr lang="en-GB" dirty="0"/>
              <a:t>Help them to make the world a better place – reality and purpose</a:t>
            </a:r>
          </a:p>
          <a:p>
            <a:r>
              <a:rPr lang="en-GB" dirty="0"/>
              <a:t>Teach them how to be global citizens</a:t>
            </a:r>
          </a:p>
          <a:p>
            <a:r>
              <a:rPr lang="en-GB" dirty="0"/>
              <a:t>Help them to be confident online and use it to communicate with the world</a:t>
            </a:r>
          </a:p>
          <a:p>
            <a:r>
              <a:rPr lang="en-GB" dirty="0"/>
              <a:t>Help them carve their place in the world before they leave school – know where their strengths are needed and valued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CC0A2-47C0-41CA-8B7F-16128307C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4764" y="6238585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6927C-3730-4A6F-8937-03860C80CCFC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 Essex Way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Edited by Marc Rowland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‘One size cannot fit all … focus on the needs of the pupils, not labels!’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‘Multiple studies have shown that where relationships across schools are strong, the most disadvantaged pupils will thrive.’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50F9D-41BA-4B9B-B6AD-15D67DF8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788" y="807593"/>
            <a:ext cx="390347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497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F0AA1AF-73C8-47A1-8D72-941A24701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08010"/>
              </p:ext>
            </p:extLst>
          </p:nvPr>
        </p:nvGraphicFramePr>
        <p:xfrm>
          <a:off x="211932" y="213360"/>
          <a:ext cx="11768136" cy="64312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9846">
                  <a:extLst>
                    <a:ext uri="{9D8B030D-6E8A-4147-A177-3AD203B41FA5}">
                      <a16:colId xmlns:a16="http://schemas.microsoft.com/office/drawing/2014/main" val="1137562915"/>
                    </a:ext>
                  </a:extLst>
                </a:gridCol>
                <a:gridCol w="2240889">
                  <a:extLst>
                    <a:ext uri="{9D8B030D-6E8A-4147-A177-3AD203B41FA5}">
                      <a16:colId xmlns:a16="http://schemas.microsoft.com/office/drawing/2014/main" val="4248225275"/>
                    </a:ext>
                  </a:extLst>
                </a:gridCol>
                <a:gridCol w="2635957">
                  <a:extLst>
                    <a:ext uri="{9D8B030D-6E8A-4147-A177-3AD203B41FA5}">
                      <a16:colId xmlns:a16="http://schemas.microsoft.com/office/drawing/2014/main" val="1248764910"/>
                    </a:ext>
                  </a:extLst>
                </a:gridCol>
                <a:gridCol w="1904372">
                  <a:extLst>
                    <a:ext uri="{9D8B030D-6E8A-4147-A177-3AD203B41FA5}">
                      <a16:colId xmlns:a16="http://schemas.microsoft.com/office/drawing/2014/main" val="894069740"/>
                    </a:ext>
                  </a:extLst>
                </a:gridCol>
                <a:gridCol w="2147072">
                  <a:extLst>
                    <a:ext uri="{9D8B030D-6E8A-4147-A177-3AD203B41FA5}">
                      <a16:colId xmlns:a16="http://schemas.microsoft.com/office/drawing/2014/main" val="1266020285"/>
                    </a:ext>
                  </a:extLst>
                </a:gridCol>
              </a:tblGrid>
              <a:tr h="1748400">
                <a:tc>
                  <a:txBody>
                    <a:bodyPr/>
                    <a:lstStyle/>
                    <a:p>
                      <a:r>
                        <a:rPr lang="en-GB" sz="1400" b="0" dirty="0"/>
                        <a:t>Social development</a:t>
                      </a:r>
                    </a:p>
                    <a:p>
                      <a:r>
                        <a:rPr lang="en-GB" sz="1400" b="0" dirty="0"/>
                        <a:t>Social competence</a:t>
                      </a:r>
                    </a:p>
                    <a:p>
                      <a:r>
                        <a:rPr lang="en-GB" sz="1400" b="0" dirty="0"/>
                        <a:t>Empathy</a:t>
                      </a:r>
                    </a:p>
                    <a:p>
                      <a:r>
                        <a:rPr lang="en-GB" sz="1400" b="0" dirty="0"/>
                        <a:t>Negotiations</a:t>
                      </a:r>
                    </a:p>
                    <a:p>
                      <a:r>
                        <a:rPr lang="en-GB" sz="1400" b="0" dirty="0"/>
                        <a:t>Cooperation</a:t>
                      </a:r>
                    </a:p>
                    <a:p>
                      <a:r>
                        <a:rPr lang="en-GB" sz="1400" b="0" dirty="0"/>
                        <a:t>Follow rules</a:t>
                      </a:r>
                    </a:p>
                    <a:p>
                      <a:r>
                        <a:rPr lang="en-GB" sz="1400" b="0" dirty="0"/>
                        <a:t>Self control</a:t>
                      </a:r>
                    </a:p>
                    <a:p>
                      <a:r>
                        <a:rPr lang="en-GB" sz="1400" b="0" dirty="0"/>
                        <a:t>Get along with others</a:t>
                      </a:r>
                    </a:p>
                    <a:p>
                      <a:r>
                        <a:rPr lang="en-GB" sz="1400" b="0" dirty="0"/>
                        <a:t>Sense of others</a:t>
                      </a:r>
                    </a:p>
                  </a:txBody>
                  <a:tcPr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Relationships</a:t>
                      </a:r>
                    </a:p>
                    <a:p>
                      <a:r>
                        <a:rPr lang="en-GB" sz="1400" b="0" dirty="0"/>
                        <a:t>Trust</a:t>
                      </a:r>
                    </a:p>
                    <a:p>
                      <a:r>
                        <a:rPr lang="en-GB" sz="1400" b="0" dirty="0"/>
                        <a:t>Friendships</a:t>
                      </a:r>
                    </a:p>
                    <a:p>
                      <a:r>
                        <a:rPr lang="en-GB" sz="1400" b="0" dirty="0"/>
                        <a:t>Bonds</a:t>
                      </a:r>
                    </a:p>
                    <a:p>
                      <a:r>
                        <a:rPr lang="en-GB" sz="1400" b="0" dirty="0"/>
                        <a:t>Love</a:t>
                      </a:r>
                    </a:p>
                    <a:p>
                      <a:r>
                        <a:rPr lang="en-GB" sz="1400" b="0" dirty="0"/>
                        <a:t>Forgiveness</a:t>
                      </a:r>
                    </a:p>
                    <a:p>
                      <a:r>
                        <a:rPr lang="en-GB" sz="1400" b="0" dirty="0"/>
                        <a:t>Care</a:t>
                      </a:r>
                    </a:p>
                    <a:p>
                      <a:r>
                        <a:rPr lang="en-GB" sz="1400" b="0" dirty="0"/>
                        <a:t>Affection</a:t>
                      </a:r>
                    </a:p>
                    <a:p>
                      <a:r>
                        <a:rPr lang="en-GB" sz="1400" b="0" dirty="0"/>
                        <a:t>Compliments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Communication</a:t>
                      </a:r>
                    </a:p>
                    <a:p>
                      <a:r>
                        <a:rPr lang="en-GB" sz="1400" b="0" dirty="0"/>
                        <a:t>Body language learned</a:t>
                      </a:r>
                    </a:p>
                    <a:p>
                      <a:r>
                        <a:rPr lang="en-GB" sz="1400" b="0" dirty="0"/>
                        <a:t>Verbal language and meanings </a:t>
                      </a:r>
                    </a:p>
                    <a:p>
                      <a:r>
                        <a:rPr lang="en-GB" sz="1400" b="0" dirty="0"/>
                        <a:t>Reciprocate language practised</a:t>
                      </a:r>
                    </a:p>
                    <a:p>
                      <a:r>
                        <a:rPr lang="en-GB" sz="1400" b="0" dirty="0"/>
                        <a:t>Agreements</a:t>
                      </a:r>
                    </a:p>
                    <a:p>
                      <a:r>
                        <a:rPr lang="en-GB" sz="1400" b="0" dirty="0"/>
                        <a:t>Musical/singing</a:t>
                      </a:r>
                    </a:p>
                    <a:p>
                      <a:r>
                        <a:rPr lang="en-GB" sz="1400" b="0" dirty="0"/>
                        <a:t>Subtle and explicit shared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Brain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Cerebral cortex more developed leading to high cognitive ability and potential</a:t>
                      </a:r>
                    </a:p>
                    <a:p>
                      <a:endParaRPr lang="en-GB" sz="14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/>
                        <a:t>Regulate emotions</a:t>
                      </a:r>
                    </a:p>
                    <a:p>
                      <a:r>
                        <a:rPr lang="en-GB" sz="1400" b="0"/>
                        <a:t>Self regulation – essential</a:t>
                      </a:r>
                    </a:p>
                    <a:p>
                      <a:r>
                        <a:rPr lang="en-GB" sz="1400" b="0"/>
                        <a:t>Resilience</a:t>
                      </a:r>
                    </a:p>
                    <a:p>
                      <a:r>
                        <a:rPr lang="en-GB" sz="1400" b="0"/>
                        <a:t>Co-regulate other children</a:t>
                      </a:r>
                    </a:p>
                    <a:p>
                      <a:r>
                        <a:rPr lang="en-GB" sz="1400" b="0"/>
                        <a:t>Helps to make and keep friends</a:t>
                      </a:r>
                    </a:p>
                    <a:p>
                      <a:r>
                        <a:rPr lang="en-GB" sz="1400" b="0"/>
                        <a:t>Can cope with disappointment</a:t>
                      </a:r>
                      <a:endParaRPr lang="en-GB" sz="14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443053"/>
                  </a:ext>
                </a:extLst>
              </a:tr>
              <a:tr h="1336250">
                <a:tc>
                  <a:txBody>
                    <a:bodyPr/>
                    <a:lstStyle/>
                    <a:p>
                      <a:r>
                        <a:rPr lang="en-GB" sz="1400" b="0" dirty="0"/>
                        <a:t>Language development</a:t>
                      </a:r>
                    </a:p>
                    <a:p>
                      <a:r>
                        <a:rPr lang="en-GB" sz="1400" b="0" dirty="0"/>
                        <a:t>Higher number of vocabulary acquired</a:t>
                      </a:r>
                    </a:p>
                    <a:p>
                      <a:r>
                        <a:rPr lang="en-GB" sz="1400" b="0" dirty="0"/>
                        <a:t>Higher tier of vocabulary being used</a:t>
                      </a:r>
                    </a:p>
                    <a:p>
                      <a:r>
                        <a:rPr lang="en-GB" sz="1400" b="0" dirty="0"/>
                        <a:t>Better understanding of words</a:t>
                      </a:r>
                    </a:p>
                    <a:p>
                      <a:r>
                        <a:rPr lang="en-GB" sz="1400" b="0" dirty="0"/>
                        <a:t>Better comprehension in context</a:t>
                      </a:r>
                    </a:p>
                    <a:p>
                      <a:r>
                        <a:rPr lang="en-GB" sz="1400" b="0" dirty="0"/>
                        <a:t>Leads to great readers and writers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Mental health</a:t>
                      </a:r>
                    </a:p>
                    <a:p>
                      <a:r>
                        <a:rPr lang="en-GB" sz="1400" b="0" dirty="0"/>
                        <a:t>Growth in resilience</a:t>
                      </a:r>
                    </a:p>
                    <a:p>
                      <a:r>
                        <a:rPr lang="en-GB" sz="1400" b="0" dirty="0"/>
                        <a:t>Positive outlook on life</a:t>
                      </a:r>
                    </a:p>
                    <a:p>
                      <a:r>
                        <a:rPr lang="en-GB" sz="1400" b="0" dirty="0"/>
                        <a:t>Better mindset when facing problems</a:t>
                      </a:r>
                    </a:p>
                    <a:p>
                      <a:r>
                        <a:rPr lang="en-GB" sz="1400" b="0" dirty="0"/>
                        <a:t>Can do attitude</a:t>
                      </a:r>
                    </a:p>
                    <a:p>
                      <a:r>
                        <a:rPr lang="en-GB" sz="1400" b="0" dirty="0"/>
                        <a:t>Comfortable asking for help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Improved intelligence</a:t>
                      </a:r>
                    </a:p>
                    <a:p>
                      <a:r>
                        <a:rPr lang="en-GB" sz="1400" b="0" dirty="0"/>
                        <a:t>Deeper level thinking – blooms taxonomy</a:t>
                      </a:r>
                    </a:p>
                    <a:p>
                      <a:r>
                        <a:rPr lang="en-GB" sz="1400" b="0" dirty="0"/>
                        <a:t>children who play have a higher IQ</a:t>
                      </a:r>
                    </a:p>
                    <a:p>
                      <a:r>
                        <a:rPr lang="en-GB" sz="1400" b="0" dirty="0"/>
                        <a:t>Problems solving as part of a group – high level of intelligence here practised daily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Sense of self</a:t>
                      </a:r>
                    </a:p>
                    <a:p>
                      <a:r>
                        <a:rPr lang="en-GB" sz="1400" b="0" dirty="0"/>
                        <a:t>Self belief in abilities</a:t>
                      </a:r>
                    </a:p>
                    <a:p>
                      <a:r>
                        <a:rPr lang="en-GB" sz="1400" b="0" dirty="0"/>
                        <a:t>Good knowledge of own strengths</a:t>
                      </a:r>
                    </a:p>
                    <a:p>
                      <a:r>
                        <a:rPr lang="en-GB" sz="1400" b="0" dirty="0"/>
                        <a:t>Good knowledge of own weaknesses</a:t>
                      </a:r>
                    </a:p>
                    <a:p>
                      <a:r>
                        <a:rPr lang="en-GB" sz="1400" b="0" dirty="0"/>
                        <a:t>Self worth and value</a:t>
                      </a:r>
                    </a:p>
                    <a:p>
                      <a:r>
                        <a:rPr lang="en-GB" sz="1400" b="0" dirty="0"/>
                        <a:t>Sense of adventure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Global goal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It is now a Global goal that all children under 8 have the opportunity to learn through play</a:t>
                      </a:r>
                    </a:p>
                    <a:p>
                      <a:endParaRPr lang="en-GB" sz="1400" b="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075804"/>
                  </a:ext>
                </a:extLst>
              </a:tr>
              <a:tr h="1910017">
                <a:tc>
                  <a:txBody>
                    <a:bodyPr/>
                    <a:lstStyle/>
                    <a:p>
                      <a:r>
                        <a:rPr lang="en-GB" sz="1400" b="0" dirty="0"/>
                        <a:t>Skills</a:t>
                      </a:r>
                    </a:p>
                    <a:p>
                      <a:r>
                        <a:rPr lang="en-GB" sz="1400" b="0" dirty="0"/>
                        <a:t>Cognitive development</a:t>
                      </a:r>
                    </a:p>
                    <a:p>
                      <a:r>
                        <a:rPr lang="en-GB" sz="1400" b="0" dirty="0"/>
                        <a:t>Problem solving </a:t>
                      </a:r>
                    </a:p>
                    <a:p>
                      <a:r>
                        <a:rPr lang="en-GB" sz="1400" b="0" dirty="0"/>
                        <a:t>Rehearse life skills/problems</a:t>
                      </a:r>
                    </a:p>
                    <a:p>
                      <a:r>
                        <a:rPr lang="en-GB" sz="1400" b="0" dirty="0"/>
                        <a:t>Team innovation</a:t>
                      </a:r>
                    </a:p>
                    <a:p>
                      <a:r>
                        <a:rPr lang="en-GB" sz="1400" b="0" dirty="0"/>
                        <a:t>Higher concentration</a:t>
                      </a:r>
                    </a:p>
                    <a:p>
                      <a:r>
                        <a:rPr lang="en-GB" sz="1400" b="0" dirty="0"/>
                        <a:t>Out of the box thinking – blue sky</a:t>
                      </a:r>
                    </a:p>
                    <a:p>
                      <a:r>
                        <a:rPr lang="en-GB" sz="1400" b="0" dirty="0"/>
                        <a:t>Creative thinking – divergent thinking </a:t>
                      </a:r>
                    </a:p>
                    <a:p>
                      <a:r>
                        <a:rPr lang="en-GB" sz="1400" b="0" dirty="0"/>
                        <a:t>Better memory</a:t>
                      </a:r>
                    </a:p>
                    <a:p>
                      <a:r>
                        <a:rPr lang="en-GB" sz="1400" b="0" dirty="0"/>
                        <a:t>Good logic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Happiness and wellbeing</a:t>
                      </a:r>
                    </a:p>
                    <a:p>
                      <a:r>
                        <a:rPr lang="en-GB" sz="1400" b="0" dirty="0"/>
                        <a:t>Happy children!</a:t>
                      </a:r>
                    </a:p>
                    <a:p>
                      <a:r>
                        <a:rPr lang="en-GB" sz="1400" b="0" dirty="0"/>
                        <a:t>Well adjusted</a:t>
                      </a:r>
                    </a:p>
                    <a:p>
                      <a:r>
                        <a:rPr lang="en-GB" sz="1400" b="0" dirty="0"/>
                        <a:t>More cooperative</a:t>
                      </a:r>
                    </a:p>
                    <a:p>
                      <a:r>
                        <a:rPr lang="en-GB" sz="1400" b="0" dirty="0"/>
                        <a:t>Open to new ideas</a:t>
                      </a:r>
                    </a:p>
                    <a:p>
                      <a:r>
                        <a:rPr lang="en-GB" sz="1400" b="0" dirty="0"/>
                        <a:t>More popular</a:t>
                      </a:r>
                    </a:p>
                    <a:p>
                      <a:r>
                        <a:rPr lang="en-GB" sz="1400" b="0" dirty="0"/>
                        <a:t>A magnet to others</a:t>
                      </a:r>
                    </a:p>
                    <a:p>
                      <a:r>
                        <a:rPr lang="en-GB" sz="1400" b="0" dirty="0"/>
                        <a:t>Positive mindset</a:t>
                      </a:r>
                    </a:p>
                    <a:p>
                      <a:r>
                        <a:rPr lang="en-GB" sz="1400" b="0" dirty="0"/>
                        <a:t>More empathy</a:t>
                      </a:r>
                    </a:p>
                    <a:p>
                      <a:r>
                        <a:rPr lang="en-GB" sz="1400" b="0" dirty="0"/>
                        <a:t>Healthier overall</a:t>
                      </a:r>
                    </a:p>
                    <a:p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Character growth</a:t>
                      </a:r>
                    </a:p>
                    <a:p>
                      <a:r>
                        <a:rPr lang="en-GB" sz="1400" b="0" dirty="0"/>
                        <a:t>Listener</a:t>
                      </a:r>
                    </a:p>
                    <a:p>
                      <a:r>
                        <a:rPr lang="en-GB" sz="1400" b="0" dirty="0"/>
                        <a:t>Determination</a:t>
                      </a:r>
                    </a:p>
                    <a:p>
                      <a:r>
                        <a:rPr lang="en-GB" sz="1400" b="0" dirty="0"/>
                        <a:t>Resilience</a:t>
                      </a:r>
                    </a:p>
                    <a:p>
                      <a:r>
                        <a:rPr lang="en-GB" sz="1400" b="0" dirty="0"/>
                        <a:t>Confidence</a:t>
                      </a:r>
                    </a:p>
                    <a:p>
                      <a:r>
                        <a:rPr lang="en-GB" sz="1400" b="0" dirty="0"/>
                        <a:t>sense of self</a:t>
                      </a:r>
                    </a:p>
                    <a:p>
                      <a:r>
                        <a:rPr lang="en-GB" sz="1400" b="0" dirty="0"/>
                        <a:t>Team player</a:t>
                      </a:r>
                    </a:p>
                    <a:p>
                      <a:r>
                        <a:rPr lang="en-GB" sz="1400" b="0" dirty="0"/>
                        <a:t>Compassionate</a:t>
                      </a:r>
                    </a:p>
                    <a:p>
                      <a:r>
                        <a:rPr lang="en-GB" sz="1400" b="0" dirty="0"/>
                        <a:t>Has perspective - understanding</a:t>
                      </a:r>
                    </a:p>
                    <a:p>
                      <a:r>
                        <a:rPr lang="en-GB" sz="1400" b="0" dirty="0"/>
                        <a:t>Abstract thinker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Physical development</a:t>
                      </a:r>
                    </a:p>
                    <a:p>
                      <a:r>
                        <a:rPr lang="en-GB" sz="1400" b="0" dirty="0"/>
                        <a:t>Core strength</a:t>
                      </a:r>
                    </a:p>
                    <a:p>
                      <a:r>
                        <a:rPr lang="en-GB" sz="1400" b="0" dirty="0"/>
                        <a:t>Coordination</a:t>
                      </a:r>
                    </a:p>
                    <a:p>
                      <a:r>
                        <a:rPr lang="en-GB" sz="1400" b="0" dirty="0"/>
                        <a:t>Fine motor skills</a:t>
                      </a:r>
                    </a:p>
                    <a:p>
                      <a:r>
                        <a:rPr lang="en-GB" sz="1400" b="0" dirty="0"/>
                        <a:t>Gross motor skills</a:t>
                      </a:r>
                    </a:p>
                    <a:p>
                      <a:r>
                        <a:rPr lang="en-GB" sz="1400" b="0" dirty="0"/>
                        <a:t>Leading to good handwriting</a:t>
                      </a:r>
                    </a:p>
                    <a:p>
                      <a:r>
                        <a:rPr lang="en-GB" sz="1400" b="0" dirty="0"/>
                        <a:t>Stamina</a:t>
                      </a:r>
                    </a:p>
                    <a:p>
                      <a:r>
                        <a:rPr lang="en-GB" sz="1400" b="0" dirty="0"/>
                        <a:t>Strength/endurance </a:t>
                      </a:r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Rights of a child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It is now the right of a child to have the opportunity to play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Bradley Hand ITC" panose="03070402050302030203" pitchFamily="66" charset="0"/>
                        </a:rPr>
                        <a:t>Take time to think of some children  you know who don’t have these  attributes….. 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Bradley Hand ITC" panose="03070402050302030203" pitchFamily="66" charset="0"/>
                        </a:rPr>
                        <a:t>What have they been missing?</a:t>
                      </a:r>
                    </a:p>
                    <a:p>
                      <a:endParaRPr lang="en-GB" sz="1400" b="0" dirty="0"/>
                    </a:p>
                  </a:txBody>
                  <a:tcP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93439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F9A8C09-FD9B-4337-BE68-0B1D5C891349}"/>
              </a:ext>
            </a:extLst>
          </p:cNvPr>
          <p:cNvSpPr/>
          <p:nvPr/>
        </p:nvSpPr>
        <p:spPr>
          <a:xfrm>
            <a:off x="7476217" y="1356899"/>
            <a:ext cx="160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Play!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D4319-165C-46C8-8A2B-8213553C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99" y="6053277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FCF42-2B5D-4689-8834-C03134813D28}"/>
              </a:ext>
            </a:extLst>
          </p:cNvPr>
          <p:cNvSpPr txBox="1"/>
          <p:nvPr/>
        </p:nvSpPr>
        <p:spPr>
          <a:xfrm>
            <a:off x="4463862" y="2278232"/>
            <a:ext cx="5500048" cy="1477328"/>
          </a:xfrm>
          <a:custGeom>
            <a:avLst/>
            <a:gdLst>
              <a:gd name="connsiteX0" fmla="*/ 0 w 5500048"/>
              <a:gd name="connsiteY0" fmla="*/ 0 h 1477328"/>
              <a:gd name="connsiteX1" fmla="*/ 495004 w 5500048"/>
              <a:gd name="connsiteY1" fmla="*/ 0 h 1477328"/>
              <a:gd name="connsiteX2" fmla="*/ 880008 w 5500048"/>
              <a:gd name="connsiteY2" fmla="*/ 0 h 1477328"/>
              <a:gd name="connsiteX3" fmla="*/ 1540013 w 5500048"/>
              <a:gd name="connsiteY3" fmla="*/ 0 h 1477328"/>
              <a:gd name="connsiteX4" fmla="*/ 2035018 w 5500048"/>
              <a:gd name="connsiteY4" fmla="*/ 0 h 1477328"/>
              <a:gd name="connsiteX5" fmla="*/ 2530022 w 5500048"/>
              <a:gd name="connsiteY5" fmla="*/ 0 h 1477328"/>
              <a:gd name="connsiteX6" fmla="*/ 3190028 w 5500048"/>
              <a:gd name="connsiteY6" fmla="*/ 0 h 1477328"/>
              <a:gd name="connsiteX7" fmla="*/ 3630032 w 5500048"/>
              <a:gd name="connsiteY7" fmla="*/ 0 h 1477328"/>
              <a:gd name="connsiteX8" fmla="*/ 4290037 w 5500048"/>
              <a:gd name="connsiteY8" fmla="*/ 0 h 1477328"/>
              <a:gd name="connsiteX9" fmla="*/ 4950043 w 5500048"/>
              <a:gd name="connsiteY9" fmla="*/ 0 h 1477328"/>
              <a:gd name="connsiteX10" fmla="*/ 5500048 w 5500048"/>
              <a:gd name="connsiteY10" fmla="*/ 0 h 1477328"/>
              <a:gd name="connsiteX11" fmla="*/ 5500048 w 5500048"/>
              <a:gd name="connsiteY11" fmla="*/ 521989 h 1477328"/>
              <a:gd name="connsiteX12" fmla="*/ 5500048 w 5500048"/>
              <a:gd name="connsiteY12" fmla="*/ 1029205 h 1477328"/>
              <a:gd name="connsiteX13" fmla="*/ 5500048 w 5500048"/>
              <a:gd name="connsiteY13" fmla="*/ 1477328 h 1477328"/>
              <a:gd name="connsiteX14" fmla="*/ 4950043 w 5500048"/>
              <a:gd name="connsiteY14" fmla="*/ 1477328 h 1477328"/>
              <a:gd name="connsiteX15" fmla="*/ 4510039 w 5500048"/>
              <a:gd name="connsiteY15" fmla="*/ 1477328 h 1477328"/>
              <a:gd name="connsiteX16" fmla="*/ 3960035 w 5500048"/>
              <a:gd name="connsiteY16" fmla="*/ 1477328 h 1477328"/>
              <a:gd name="connsiteX17" fmla="*/ 3300029 w 5500048"/>
              <a:gd name="connsiteY17" fmla="*/ 1477328 h 1477328"/>
              <a:gd name="connsiteX18" fmla="*/ 2750024 w 5500048"/>
              <a:gd name="connsiteY18" fmla="*/ 1477328 h 1477328"/>
              <a:gd name="connsiteX19" fmla="*/ 2365021 w 5500048"/>
              <a:gd name="connsiteY19" fmla="*/ 1477328 h 1477328"/>
              <a:gd name="connsiteX20" fmla="*/ 1925017 w 5500048"/>
              <a:gd name="connsiteY20" fmla="*/ 1477328 h 1477328"/>
              <a:gd name="connsiteX21" fmla="*/ 1265011 w 5500048"/>
              <a:gd name="connsiteY21" fmla="*/ 1477328 h 1477328"/>
              <a:gd name="connsiteX22" fmla="*/ 715006 w 5500048"/>
              <a:gd name="connsiteY22" fmla="*/ 1477328 h 1477328"/>
              <a:gd name="connsiteX23" fmla="*/ 0 w 5500048"/>
              <a:gd name="connsiteY23" fmla="*/ 1477328 h 1477328"/>
              <a:gd name="connsiteX24" fmla="*/ 0 w 5500048"/>
              <a:gd name="connsiteY24" fmla="*/ 984885 h 1477328"/>
              <a:gd name="connsiteX25" fmla="*/ 0 w 5500048"/>
              <a:gd name="connsiteY25" fmla="*/ 536763 h 1477328"/>
              <a:gd name="connsiteX26" fmla="*/ 0 w 5500048"/>
              <a:gd name="connsiteY26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00048" h="1477328" extrusionOk="0">
                <a:moveTo>
                  <a:pt x="0" y="0"/>
                </a:moveTo>
                <a:cubicBezTo>
                  <a:pt x="132161" y="-24564"/>
                  <a:pt x="365041" y="29557"/>
                  <a:pt x="495004" y="0"/>
                </a:cubicBezTo>
                <a:cubicBezTo>
                  <a:pt x="624967" y="-29557"/>
                  <a:pt x="754083" y="8657"/>
                  <a:pt x="880008" y="0"/>
                </a:cubicBezTo>
                <a:cubicBezTo>
                  <a:pt x="1005933" y="-8657"/>
                  <a:pt x="1366086" y="26702"/>
                  <a:pt x="1540013" y="0"/>
                </a:cubicBezTo>
                <a:cubicBezTo>
                  <a:pt x="1713941" y="-26702"/>
                  <a:pt x="1896849" y="57106"/>
                  <a:pt x="2035018" y="0"/>
                </a:cubicBezTo>
                <a:cubicBezTo>
                  <a:pt x="2173187" y="-57106"/>
                  <a:pt x="2410411" y="5177"/>
                  <a:pt x="2530022" y="0"/>
                </a:cubicBezTo>
                <a:cubicBezTo>
                  <a:pt x="2649633" y="-5177"/>
                  <a:pt x="2895294" y="58978"/>
                  <a:pt x="3190028" y="0"/>
                </a:cubicBezTo>
                <a:cubicBezTo>
                  <a:pt x="3484762" y="-58978"/>
                  <a:pt x="3477905" y="33614"/>
                  <a:pt x="3630032" y="0"/>
                </a:cubicBezTo>
                <a:cubicBezTo>
                  <a:pt x="3782159" y="-33614"/>
                  <a:pt x="4127819" y="53949"/>
                  <a:pt x="4290037" y="0"/>
                </a:cubicBezTo>
                <a:cubicBezTo>
                  <a:pt x="4452256" y="-53949"/>
                  <a:pt x="4634982" y="26729"/>
                  <a:pt x="4950043" y="0"/>
                </a:cubicBezTo>
                <a:cubicBezTo>
                  <a:pt x="5265104" y="-26729"/>
                  <a:pt x="5340368" y="16470"/>
                  <a:pt x="5500048" y="0"/>
                </a:cubicBezTo>
                <a:cubicBezTo>
                  <a:pt x="5501419" y="113323"/>
                  <a:pt x="5485649" y="308693"/>
                  <a:pt x="5500048" y="521989"/>
                </a:cubicBezTo>
                <a:cubicBezTo>
                  <a:pt x="5514447" y="735285"/>
                  <a:pt x="5499173" y="904943"/>
                  <a:pt x="5500048" y="1029205"/>
                </a:cubicBezTo>
                <a:cubicBezTo>
                  <a:pt x="5500923" y="1153467"/>
                  <a:pt x="5454395" y="1275045"/>
                  <a:pt x="5500048" y="1477328"/>
                </a:cubicBezTo>
                <a:cubicBezTo>
                  <a:pt x="5320743" y="1495459"/>
                  <a:pt x="5135489" y="1442477"/>
                  <a:pt x="4950043" y="1477328"/>
                </a:cubicBezTo>
                <a:cubicBezTo>
                  <a:pt x="4764597" y="1512179"/>
                  <a:pt x="4684971" y="1458992"/>
                  <a:pt x="4510039" y="1477328"/>
                </a:cubicBezTo>
                <a:cubicBezTo>
                  <a:pt x="4335107" y="1495664"/>
                  <a:pt x="4194276" y="1440852"/>
                  <a:pt x="3960035" y="1477328"/>
                </a:cubicBezTo>
                <a:cubicBezTo>
                  <a:pt x="3725794" y="1513804"/>
                  <a:pt x="3583706" y="1425806"/>
                  <a:pt x="3300029" y="1477328"/>
                </a:cubicBezTo>
                <a:cubicBezTo>
                  <a:pt x="3016352" y="1528850"/>
                  <a:pt x="2896680" y="1411682"/>
                  <a:pt x="2750024" y="1477328"/>
                </a:cubicBezTo>
                <a:cubicBezTo>
                  <a:pt x="2603369" y="1542974"/>
                  <a:pt x="2474167" y="1464669"/>
                  <a:pt x="2365021" y="1477328"/>
                </a:cubicBezTo>
                <a:cubicBezTo>
                  <a:pt x="2255875" y="1489987"/>
                  <a:pt x="2024542" y="1436377"/>
                  <a:pt x="1925017" y="1477328"/>
                </a:cubicBezTo>
                <a:cubicBezTo>
                  <a:pt x="1825492" y="1518279"/>
                  <a:pt x="1541740" y="1448625"/>
                  <a:pt x="1265011" y="1477328"/>
                </a:cubicBezTo>
                <a:cubicBezTo>
                  <a:pt x="988282" y="1506031"/>
                  <a:pt x="869704" y="1448830"/>
                  <a:pt x="715006" y="1477328"/>
                </a:cubicBezTo>
                <a:cubicBezTo>
                  <a:pt x="560308" y="1505826"/>
                  <a:pt x="350814" y="1444549"/>
                  <a:pt x="0" y="1477328"/>
                </a:cubicBezTo>
                <a:cubicBezTo>
                  <a:pt x="-58372" y="1334956"/>
                  <a:pt x="26221" y="1132867"/>
                  <a:pt x="0" y="984885"/>
                </a:cubicBezTo>
                <a:cubicBezTo>
                  <a:pt x="-26221" y="836903"/>
                  <a:pt x="50450" y="657008"/>
                  <a:pt x="0" y="536763"/>
                </a:cubicBezTo>
                <a:cubicBezTo>
                  <a:pt x="-50450" y="416518"/>
                  <a:pt x="4748" y="127727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In short, </a:t>
            </a:r>
            <a:r>
              <a:rPr lang="en-GB" b="0" i="0" u="none" strike="noStrike" dirty="0">
                <a:effectLst/>
                <a:latin typeface="GuardianTextEgyptian"/>
              </a:rPr>
              <a:t>writes Sahlberg</a:t>
            </a:r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, “Finland’s insight can boost grades and learning for all students, as well as their social growth, emotional development, health, wellbeing and happiness. It can be boiled down to a single phrase: let children play.”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27FC5-AC20-4BBE-B198-638C4FA9E561}"/>
              </a:ext>
            </a:extLst>
          </p:cNvPr>
          <p:cNvSpPr txBox="1"/>
          <p:nvPr/>
        </p:nvSpPr>
        <p:spPr>
          <a:xfrm>
            <a:off x="515203" y="4616439"/>
            <a:ext cx="6093724" cy="1754326"/>
          </a:xfrm>
          <a:custGeom>
            <a:avLst/>
            <a:gdLst>
              <a:gd name="connsiteX0" fmla="*/ 0 w 6093724"/>
              <a:gd name="connsiteY0" fmla="*/ 0 h 1754326"/>
              <a:gd name="connsiteX1" fmla="*/ 493038 w 6093724"/>
              <a:gd name="connsiteY1" fmla="*/ 0 h 1754326"/>
              <a:gd name="connsiteX2" fmla="*/ 1047013 w 6093724"/>
              <a:gd name="connsiteY2" fmla="*/ 0 h 1754326"/>
              <a:gd name="connsiteX3" fmla="*/ 1540050 w 6093724"/>
              <a:gd name="connsiteY3" fmla="*/ 0 h 1754326"/>
              <a:gd name="connsiteX4" fmla="*/ 2033088 w 6093724"/>
              <a:gd name="connsiteY4" fmla="*/ 0 h 1754326"/>
              <a:gd name="connsiteX5" fmla="*/ 2404251 w 6093724"/>
              <a:gd name="connsiteY5" fmla="*/ 0 h 1754326"/>
              <a:gd name="connsiteX6" fmla="*/ 2836352 w 6093724"/>
              <a:gd name="connsiteY6" fmla="*/ 0 h 1754326"/>
              <a:gd name="connsiteX7" fmla="*/ 3207515 w 6093724"/>
              <a:gd name="connsiteY7" fmla="*/ 0 h 1754326"/>
              <a:gd name="connsiteX8" fmla="*/ 3883364 w 6093724"/>
              <a:gd name="connsiteY8" fmla="*/ 0 h 1754326"/>
              <a:gd name="connsiteX9" fmla="*/ 4498276 w 6093724"/>
              <a:gd name="connsiteY9" fmla="*/ 0 h 1754326"/>
              <a:gd name="connsiteX10" fmla="*/ 5174126 w 6093724"/>
              <a:gd name="connsiteY10" fmla="*/ 0 h 1754326"/>
              <a:gd name="connsiteX11" fmla="*/ 5545289 w 6093724"/>
              <a:gd name="connsiteY11" fmla="*/ 0 h 1754326"/>
              <a:gd name="connsiteX12" fmla="*/ 6093724 w 6093724"/>
              <a:gd name="connsiteY12" fmla="*/ 0 h 1754326"/>
              <a:gd name="connsiteX13" fmla="*/ 6093724 w 6093724"/>
              <a:gd name="connsiteY13" fmla="*/ 584775 h 1754326"/>
              <a:gd name="connsiteX14" fmla="*/ 6093724 w 6093724"/>
              <a:gd name="connsiteY14" fmla="*/ 1187094 h 1754326"/>
              <a:gd name="connsiteX15" fmla="*/ 6093724 w 6093724"/>
              <a:gd name="connsiteY15" fmla="*/ 1754326 h 1754326"/>
              <a:gd name="connsiteX16" fmla="*/ 5600686 w 6093724"/>
              <a:gd name="connsiteY16" fmla="*/ 1754326 h 1754326"/>
              <a:gd name="connsiteX17" fmla="*/ 4924837 w 6093724"/>
              <a:gd name="connsiteY17" fmla="*/ 1754326 h 1754326"/>
              <a:gd name="connsiteX18" fmla="*/ 4370862 w 6093724"/>
              <a:gd name="connsiteY18" fmla="*/ 1754326 h 1754326"/>
              <a:gd name="connsiteX19" fmla="*/ 3938762 w 6093724"/>
              <a:gd name="connsiteY19" fmla="*/ 1754326 h 1754326"/>
              <a:gd name="connsiteX20" fmla="*/ 3262912 w 6093724"/>
              <a:gd name="connsiteY20" fmla="*/ 1754326 h 1754326"/>
              <a:gd name="connsiteX21" fmla="*/ 2708937 w 6093724"/>
              <a:gd name="connsiteY21" fmla="*/ 1754326 h 1754326"/>
              <a:gd name="connsiteX22" fmla="*/ 2094025 w 6093724"/>
              <a:gd name="connsiteY22" fmla="*/ 1754326 h 1754326"/>
              <a:gd name="connsiteX23" fmla="*/ 1722862 w 6093724"/>
              <a:gd name="connsiteY23" fmla="*/ 1754326 h 1754326"/>
              <a:gd name="connsiteX24" fmla="*/ 1290762 w 6093724"/>
              <a:gd name="connsiteY24" fmla="*/ 1754326 h 1754326"/>
              <a:gd name="connsiteX25" fmla="*/ 919598 w 6093724"/>
              <a:gd name="connsiteY25" fmla="*/ 1754326 h 1754326"/>
              <a:gd name="connsiteX26" fmla="*/ 0 w 6093724"/>
              <a:gd name="connsiteY26" fmla="*/ 1754326 h 1754326"/>
              <a:gd name="connsiteX27" fmla="*/ 0 w 6093724"/>
              <a:gd name="connsiteY27" fmla="*/ 1204637 h 1754326"/>
              <a:gd name="connsiteX28" fmla="*/ 0 w 6093724"/>
              <a:gd name="connsiteY28" fmla="*/ 672492 h 1754326"/>
              <a:gd name="connsiteX29" fmla="*/ 0 w 6093724"/>
              <a:gd name="connsiteY29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93724" h="1754326" extrusionOk="0">
                <a:moveTo>
                  <a:pt x="0" y="0"/>
                </a:moveTo>
                <a:cubicBezTo>
                  <a:pt x="136278" y="-15913"/>
                  <a:pt x="342465" y="17029"/>
                  <a:pt x="493038" y="0"/>
                </a:cubicBezTo>
                <a:cubicBezTo>
                  <a:pt x="643611" y="-17029"/>
                  <a:pt x="932219" y="10256"/>
                  <a:pt x="1047013" y="0"/>
                </a:cubicBezTo>
                <a:cubicBezTo>
                  <a:pt x="1161807" y="-10256"/>
                  <a:pt x="1357994" y="1074"/>
                  <a:pt x="1540050" y="0"/>
                </a:cubicBezTo>
                <a:cubicBezTo>
                  <a:pt x="1722106" y="-1074"/>
                  <a:pt x="1927431" y="4646"/>
                  <a:pt x="2033088" y="0"/>
                </a:cubicBezTo>
                <a:cubicBezTo>
                  <a:pt x="2138745" y="-4646"/>
                  <a:pt x="2321487" y="12437"/>
                  <a:pt x="2404251" y="0"/>
                </a:cubicBezTo>
                <a:cubicBezTo>
                  <a:pt x="2487015" y="-12437"/>
                  <a:pt x="2747590" y="20601"/>
                  <a:pt x="2836352" y="0"/>
                </a:cubicBezTo>
                <a:cubicBezTo>
                  <a:pt x="2925114" y="-20601"/>
                  <a:pt x="3118419" y="19100"/>
                  <a:pt x="3207515" y="0"/>
                </a:cubicBezTo>
                <a:cubicBezTo>
                  <a:pt x="3296611" y="-19100"/>
                  <a:pt x="3728604" y="25323"/>
                  <a:pt x="3883364" y="0"/>
                </a:cubicBezTo>
                <a:cubicBezTo>
                  <a:pt x="4038124" y="-25323"/>
                  <a:pt x="4237157" y="44523"/>
                  <a:pt x="4498276" y="0"/>
                </a:cubicBezTo>
                <a:cubicBezTo>
                  <a:pt x="4759395" y="-44523"/>
                  <a:pt x="4881379" y="62729"/>
                  <a:pt x="5174126" y="0"/>
                </a:cubicBezTo>
                <a:cubicBezTo>
                  <a:pt x="5466873" y="-62729"/>
                  <a:pt x="5369623" y="10985"/>
                  <a:pt x="5545289" y="0"/>
                </a:cubicBezTo>
                <a:cubicBezTo>
                  <a:pt x="5720955" y="-10985"/>
                  <a:pt x="5913999" y="33029"/>
                  <a:pt x="6093724" y="0"/>
                </a:cubicBezTo>
                <a:cubicBezTo>
                  <a:pt x="6110639" y="269230"/>
                  <a:pt x="6070057" y="335179"/>
                  <a:pt x="6093724" y="584775"/>
                </a:cubicBezTo>
                <a:cubicBezTo>
                  <a:pt x="6117391" y="834372"/>
                  <a:pt x="6035459" y="887979"/>
                  <a:pt x="6093724" y="1187094"/>
                </a:cubicBezTo>
                <a:cubicBezTo>
                  <a:pt x="6151989" y="1486209"/>
                  <a:pt x="6080957" y="1534252"/>
                  <a:pt x="6093724" y="1754326"/>
                </a:cubicBezTo>
                <a:cubicBezTo>
                  <a:pt x="5930899" y="1791632"/>
                  <a:pt x="5778709" y="1731504"/>
                  <a:pt x="5600686" y="1754326"/>
                </a:cubicBezTo>
                <a:cubicBezTo>
                  <a:pt x="5422663" y="1777148"/>
                  <a:pt x="5081758" y="1733387"/>
                  <a:pt x="4924837" y="1754326"/>
                </a:cubicBezTo>
                <a:cubicBezTo>
                  <a:pt x="4767916" y="1775265"/>
                  <a:pt x="4588609" y="1717375"/>
                  <a:pt x="4370862" y="1754326"/>
                </a:cubicBezTo>
                <a:cubicBezTo>
                  <a:pt x="4153115" y="1791277"/>
                  <a:pt x="4049795" y="1738314"/>
                  <a:pt x="3938762" y="1754326"/>
                </a:cubicBezTo>
                <a:cubicBezTo>
                  <a:pt x="3827729" y="1770338"/>
                  <a:pt x="3546843" y="1697339"/>
                  <a:pt x="3262912" y="1754326"/>
                </a:cubicBezTo>
                <a:cubicBezTo>
                  <a:pt x="2978981" y="1811313"/>
                  <a:pt x="2938835" y="1731507"/>
                  <a:pt x="2708937" y="1754326"/>
                </a:cubicBezTo>
                <a:cubicBezTo>
                  <a:pt x="2479039" y="1777145"/>
                  <a:pt x="2363594" y="1696080"/>
                  <a:pt x="2094025" y="1754326"/>
                </a:cubicBezTo>
                <a:cubicBezTo>
                  <a:pt x="1824456" y="1812572"/>
                  <a:pt x="1840225" y="1734682"/>
                  <a:pt x="1722862" y="1754326"/>
                </a:cubicBezTo>
                <a:cubicBezTo>
                  <a:pt x="1605499" y="1773970"/>
                  <a:pt x="1441607" y="1734245"/>
                  <a:pt x="1290762" y="1754326"/>
                </a:cubicBezTo>
                <a:cubicBezTo>
                  <a:pt x="1139917" y="1774407"/>
                  <a:pt x="1001046" y="1730971"/>
                  <a:pt x="919598" y="1754326"/>
                </a:cubicBezTo>
                <a:cubicBezTo>
                  <a:pt x="838150" y="1777681"/>
                  <a:pt x="408091" y="1660091"/>
                  <a:pt x="0" y="1754326"/>
                </a:cubicBezTo>
                <a:cubicBezTo>
                  <a:pt x="-2996" y="1556548"/>
                  <a:pt x="17519" y="1362679"/>
                  <a:pt x="0" y="1204637"/>
                </a:cubicBezTo>
                <a:cubicBezTo>
                  <a:pt x="-17519" y="1046595"/>
                  <a:pt x="2429" y="871046"/>
                  <a:pt x="0" y="672492"/>
                </a:cubicBezTo>
                <a:cubicBezTo>
                  <a:pt x="-2429" y="473938"/>
                  <a:pt x="47986" y="194919"/>
                  <a:pt x="0" y="0"/>
                </a:cubicBezTo>
                <a:close/>
              </a:path>
            </a:pathLst>
          </a:custGeom>
          <a:noFill/>
          <a:ln w="254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600828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The need is particularly urgent in schools reopening after pandemic lockdowns, </a:t>
            </a:r>
            <a:r>
              <a:rPr lang="en-GB" b="0" i="0" u="none" strike="noStrike" dirty="0">
                <a:effectLst/>
                <a:latin typeface="GuardianTextEgyptian"/>
              </a:rPr>
              <a:t>he argued</a:t>
            </a:r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, since play will mitigate stress, promote resilience and allow children to rebuild relationships through physical activity: “They need that much more than they need academic pressure, graded assignments and excessive screen time.”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1A944-6776-4DDD-BCC4-B4AB8427F466}"/>
              </a:ext>
            </a:extLst>
          </p:cNvPr>
          <p:cNvSpPr txBox="1"/>
          <p:nvPr/>
        </p:nvSpPr>
        <p:spPr>
          <a:xfrm>
            <a:off x="392373" y="471944"/>
            <a:ext cx="6093724" cy="923330"/>
          </a:xfrm>
          <a:custGeom>
            <a:avLst/>
            <a:gdLst>
              <a:gd name="connsiteX0" fmla="*/ 0 w 6093724"/>
              <a:gd name="connsiteY0" fmla="*/ 0 h 923330"/>
              <a:gd name="connsiteX1" fmla="*/ 493038 w 6093724"/>
              <a:gd name="connsiteY1" fmla="*/ 0 h 923330"/>
              <a:gd name="connsiteX2" fmla="*/ 864201 w 6093724"/>
              <a:gd name="connsiteY2" fmla="*/ 0 h 923330"/>
              <a:gd name="connsiteX3" fmla="*/ 1540050 w 6093724"/>
              <a:gd name="connsiteY3" fmla="*/ 0 h 923330"/>
              <a:gd name="connsiteX4" fmla="*/ 2033088 w 6093724"/>
              <a:gd name="connsiteY4" fmla="*/ 0 h 923330"/>
              <a:gd name="connsiteX5" fmla="*/ 2526126 w 6093724"/>
              <a:gd name="connsiteY5" fmla="*/ 0 h 923330"/>
              <a:gd name="connsiteX6" fmla="*/ 3201975 w 6093724"/>
              <a:gd name="connsiteY6" fmla="*/ 0 h 923330"/>
              <a:gd name="connsiteX7" fmla="*/ 3634075 w 6093724"/>
              <a:gd name="connsiteY7" fmla="*/ 0 h 923330"/>
              <a:gd name="connsiteX8" fmla="*/ 4309925 w 6093724"/>
              <a:gd name="connsiteY8" fmla="*/ 0 h 923330"/>
              <a:gd name="connsiteX9" fmla="*/ 4985774 w 6093724"/>
              <a:gd name="connsiteY9" fmla="*/ 0 h 923330"/>
              <a:gd name="connsiteX10" fmla="*/ 5539749 w 6093724"/>
              <a:gd name="connsiteY10" fmla="*/ 0 h 923330"/>
              <a:gd name="connsiteX11" fmla="*/ 6093724 w 6093724"/>
              <a:gd name="connsiteY11" fmla="*/ 0 h 923330"/>
              <a:gd name="connsiteX12" fmla="*/ 6093724 w 6093724"/>
              <a:gd name="connsiteY12" fmla="*/ 452432 h 923330"/>
              <a:gd name="connsiteX13" fmla="*/ 6093724 w 6093724"/>
              <a:gd name="connsiteY13" fmla="*/ 923330 h 923330"/>
              <a:gd name="connsiteX14" fmla="*/ 5539749 w 6093724"/>
              <a:gd name="connsiteY14" fmla="*/ 923330 h 923330"/>
              <a:gd name="connsiteX15" fmla="*/ 5107649 w 6093724"/>
              <a:gd name="connsiteY15" fmla="*/ 923330 h 923330"/>
              <a:gd name="connsiteX16" fmla="*/ 4553674 w 6093724"/>
              <a:gd name="connsiteY16" fmla="*/ 923330 h 923330"/>
              <a:gd name="connsiteX17" fmla="*/ 3877824 w 6093724"/>
              <a:gd name="connsiteY17" fmla="*/ 923330 h 923330"/>
              <a:gd name="connsiteX18" fmla="*/ 3323849 w 6093724"/>
              <a:gd name="connsiteY18" fmla="*/ 923330 h 923330"/>
              <a:gd name="connsiteX19" fmla="*/ 2952686 w 6093724"/>
              <a:gd name="connsiteY19" fmla="*/ 923330 h 923330"/>
              <a:gd name="connsiteX20" fmla="*/ 2520586 w 6093724"/>
              <a:gd name="connsiteY20" fmla="*/ 923330 h 923330"/>
              <a:gd name="connsiteX21" fmla="*/ 1844736 w 6093724"/>
              <a:gd name="connsiteY21" fmla="*/ 923330 h 923330"/>
              <a:gd name="connsiteX22" fmla="*/ 1290762 w 6093724"/>
              <a:gd name="connsiteY22" fmla="*/ 923330 h 923330"/>
              <a:gd name="connsiteX23" fmla="*/ 858661 w 6093724"/>
              <a:gd name="connsiteY23" fmla="*/ 923330 h 923330"/>
              <a:gd name="connsiteX24" fmla="*/ 0 w 6093724"/>
              <a:gd name="connsiteY24" fmla="*/ 923330 h 923330"/>
              <a:gd name="connsiteX25" fmla="*/ 0 w 6093724"/>
              <a:gd name="connsiteY25" fmla="*/ 489365 h 923330"/>
              <a:gd name="connsiteX26" fmla="*/ 0 w 6093724"/>
              <a:gd name="connsiteY2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3724" h="923330" extrusionOk="0">
                <a:moveTo>
                  <a:pt x="0" y="0"/>
                </a:moveTo>
                <a:cubicBezTo>
                  <a:pt x="206159" y="-8155"/>
                  <a:pt x="282963" y="30965"/>
                  <a:pt x="493038" y="0"/>
                </a:cubicBezTo>
                <a:cubicBezTo>
                  <a:pt x="703113" y="-30965"/>
                  <a:pt x="789287" y="36917"/>
                  <a:pt x="864201" y="0"/>
                </a:cubicBezTo>
                <a:cubicBezTo>
                  <a:pt x="939115" y="-36917"/>
                  <a:pt x="1314746" y="35724"/>
                  <a:pt x="1540050" y="0"/>
                </a:cubicBezTo>
                <a:cubicBezTo>
                  <a:pt x="1765354" y="-35724"/>
                  <a:pt x="1831816" y="40192"/>
                  <a:pt x="2033088" y="0"/>
                </a:cubicBezTo>
                <a:cubicBezTo>
                  <a:pt x="2234360" y="-40192"/>
                  <a:pt x="2322005" y="58857"/>
                  <a:pt x="2526126" y="0"/>
                </a:cubicBezTo>
                <a:cubicBezTo>
                  <a:pt x="2730247" y="-58857"/>
                  <a:pt x="2906313" y="20629"/>
                  <a:pt x="3201975" y="0"/>
                </a:cubicBezTo>
                <a:cubicBezTo>
                  <a:pt x="3497637" y="-20629"/>
                  <a:pt x="3513957" y="37947"/>
                  <a:pt x="3634075" y="0"/>
                </a:cubicBezTo>
                <a:cubicBezTo>
                  <a:pt x="3754193" y="-37947"/>
                  <a:pt x="4021445" y="52413"/>
                  <a:pt x="4309925" y="0"/>
                </a:cubicBezTo>
                <a:cubicBezTo>
                  <a:pt x="4598405" y="-52413"/>
                  <a:pt x="4714413" y="53029"/>
                  <a:pt x="4985774" y="0"/>
                </a:cubicBezTo>
                <a:cubicBezTo>
                  <a:pt x="5257135" y="-53029"/>
                  <a:pt x="5400695" y="35227"/>
                  <a:pt x="5539749" y="0"/>
                </a:cubicBezTo>
                <a:cubicBezTo>
                  <a:pt x="5678804" y="-35227"/>
                  <a:pt x="5830191" y="42042"/>
                  <a:pt x="6093724" y="0"/>
                </a:cubicBezTo>
                <a:cubicBezTo>
                  <a:pt x="6124945" y="153294"/>
                  <a:pt x="6085705" y="360020"/>
                  <a:pt x="6093724" y="452432"/>
                </a:cubicBezTo>
                <a:cubicBezTo>
                  <a:pt x="6101743" y="544844"/>
                  <a:pt x="6075178" y="691827"/>
                  <a:pt x="6093724" y="923330"/>
                </a:cubicBezTo>
                <a:cubicBezTo>
                  <a:pt x="5899714" y="979410"/>
                  <a:pt x="5725058" y="885126"/>
                  <a:pt x="5539749" y="923330"/>
                </a:cubicBezTo>
                <a:cubicBezTo>
                  <a:pt x="5354441" y="961534"/>
                  <a:pt x="5250767" y="878679"/>
                  <a:pt x="5107649" y="923330"/>
                </a:cubicBezTo>
                <a:cubicBezTo>
                  <a:pt x="4964531" y="967981"/>
                  <a:pt x="4782197" y="888911"/>
                  <a:pt x="4553674" y="923330"/>
                </a:cubicBezTo>
                <a:cubicBezTo>
                  <a:pt x="4325151" y="957749"/>
                  <a:pt x="4055617" y="846642"/>
                  <a:pt x="3877824" y="923330"/>
                </a:cubicBezTo>
                <a:cubicBezTo>
                  <a:pt x="3700031" y="1000018"/>
                  <a:pt x="3527645" y="893054"/>
                  <a:pt x="3323849" y="923330"/>
                </a:cubicBezTo>
                <a:cubicBezTo>
                  <a:pt x="3120054" y="953606"/>
                  <a:pt x="3058985" y="902080"/>
                  <a:pt x="2952686" y="923330"/>
                </a:cubicBezTo>
                <a:cubicBezTo>
                  <a:pt x="2846387" y="944580"/>
                  <a:pt x="2724296" y="885259"/>
                  <a:pt x="2520586" y="923330"/>
                </a:cubicBezTo>
                <a:cubicBezTo>
                  <a:pt x="2316876" y="961401"/>
                  <a:pt x="2144323" y="874944"/>
                  <a:pt x="1844736" y="923330"/>
                </a:cubicBezTo>
                <a:cubicBezTo>
                  <a:pt x="1545149" y="971716"/>
                  <a:pt x="1484641" y="894887"/>
                  <a:pt x="1290762" y="923330"/>
                </a:cubicBezTo>
                <a:cubicBezTo>
                  <a:pt x="1096883" y="951773"/>
                  <a:pt x="947200" y="917669"/>
                  <a:pt x="858661" y="923330"/>
                </a:cubicBezTo>
                <a:cubicBezTo>
                  <a:pt x="770122" y="928991"/>
                  <a:pt x="205921" y="911660"/>
                  <a:pt x="0" y="923330"/>
                </a:cubicBezTo>
                <a:cubicBezTo>
                  <a:pt x="-5119" y="829023"/>
                  <a:pt x="42346" y="662938"/>
                  <a:pt x="0" y="489365"/>
                </a:cubicBezTo>
                <a:cubicBezTo>
                  <a:pt x="-42346" y="315792"/>
                  <a:pt x="24333" y="226802"/>
                  <a:pt x="0" y="0"/>
                </a:cubicBezTo>
                <a:close/>
              </a:path>
            </a:pathLst>
          </a:custGeom>
          <a:noFill/>
          <a:ln w="2222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21212"/>
                </a:solidFill>
                <a:latin typeface="GuardianTextEgyptian"/>
              </a:rPr>
              <a:t>A</a:t>
            </a:r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ccording to the Finnish educational expert </a:t>
            </a:r>
            <a:r>
              <a:rPr lang="en-GB" b="0" i="0" dirty="0" err="1">
                <a:solidFill>
                  <a:srgbClr val="121212"/>
                </a:solidFill>
                <a:effectLst/>
                <a:latin typeface="GuardianTextEgyptian"/>
              </a:rPr>
              <a:t>Pasi</a:t>
            </a:r>
            <a:r>
              <a:rPr lang="en-GB" b="0" i="0" dirty="0">
                <a:solidFill>
                  <a:srgbClr val="121212"/>
                </a:solidFill>
                <a:effectLst/>
                <a:latin typeface="GuardianTextEgyptian"/>
              </a:rPr>
              <a:t> Sahlberg, is “not to prepare children for school academically, but to make sure they are happy and responsible individuals”.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67432-8A78-44B9-AE32-6C66BEA17235}"/>
              </a:ext>
            </a:extLst>
          </p:cNvPr>
          <p:cNvSpPr txBox="1"/>
          <p:nvPr/>
        </p:nvSpPr>
        <p:spPr>
          <a:xfrm>
            <a:off x="1245359" y="6387152"/>
            <a:ext cx="36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The Guardian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758F2-859F-4862-9E15-2DA8E106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19" y="1547144"/>
            <a:ext cx="2259140" cy="2785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D2828-360F-491D-97D1-AA7411B59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10" y="294016"/>
            <a:ext cx="2104121" cy="2390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AA3F4-6D8F-4A75-A6CD-96B6F1892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168" y="3909626"/>
            <a:ext cx="2405187" cy="2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F943C-3198-47F9-A96C-6B05B3D748E3}"/>
              </a:ext>
            </a:extLst>
          </p:cNvPr>
          <p:cNvSpPr txBox="1"/>
          <p:nvPr/>
        </p:nvSpPr>
        <p:spPr>
          <a:xfrm>
            <a:off x="327546" y="377864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Your turn!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25010-AA41-49BC-A731-B78E85FFB9AE}"/>
              </a:ext>
            </a:extLst>
          </p:cNvPr>
          <p:cNvSpPr txBox="1"/>
          <p:nvPr/>
        </p:nvSpPr>
        <p:spPr>
          <a:xfrm>
            <a:off x="1394346" y="1251516"/>
            <a:ext cx="9403307" cy="1200329"/>
          </a:xfrm>
          <a:custGeom>
            <a:avLst/>
            <a:gdLst>
              <a:gd name="connsiteX0" fmla="*/ 0 w 9403307"/>
              <a:gd name="connsiteY0" fmla="*/ 0 h 1200329"/>
              <a:gd name="connsiteX1" fmla="*/ 775773 w 9403307"/>
              <a:gd name="connsiteY1" fmla="*/ 0 h 1200329"/>
              <a:gd name="connsiteX2" fmla="*/ 1363480 w 9403307"/>
              <a:gd name="connsiteY2" fmla="*/ 0 h 1200329"/>
              <a:gd name="connsiteX3" fmla="*/ 1669087 w 9403307"/>
              <a:gd name="connsiteY3" fmla="*/ 0 h 1200329"/>
              <a:gd name="connsiteX4" fmla="*/ 2256794 w 9403307"/>
              <a:gd name="connsiteY4" fmla="*/ 0 h 1200329"/>
              <a:gd name="connsiteX5" fmla="*/ 2656434 w 9403307"/>
              <a:gd name="connsiteY5" fmla="*/ 0 h 1200329"/>
              <a:gd name="connsiteX6" fmla="*/ 3244141 w 9403307"/>
              <a:gd name="connsiteY6" fmla="*/ 0 h 1200329"/>
              <a:gd name="connsiteX7" fmla="*/ 3831848 w 9403307"/>
              <a:gd name="connsiteY7" fmla="*/ 0 h 1200329"/>
              <a:gd name="connsiteX8" fmla="*/ 4607620 w 9403307"/>
              <a:gd name="connsiteY8" fmla="*/ 0 h 1200329"/>
              <a:gd name="connsiteX9" fmla="*/ 4913228 w 9403307"/>
              <a:gd name="connsiteY9" fmla="*/ 0 h 1200329"/>
              <a:gd name="connsiteX10" fmla="*/ 5312868 w 9403307"/>
              <a:gd name="connsiteY10" fmla="*/ 0 h 1200329"/>
              <a:gd name="connsiteX11" fmla="*/ 5712509 w 9403307"/>
              <a:gd name="connsiteY11" fmla="*/ 0 h 1200329"/>
              <a:gd name="connsiteX12" fmla="*/ 6394249 w 9403307"/>
              <a:gd name="connsiteY12" fmla="*/ 0 h 1200329"/>
              <a:gd name="connsiteX13" fmla="*/ 6699856 w 9403307"/>
              <a:gd name="connsiteY13" fmla="*/ 0 h 1200329"/>
              <a:gd name="connsiteX14" fmla="*/ 7287563 w 9403307"/>
              <a:gd name="connsiteY14" fmla="*/ 0 h 1200329"/>
              <a:gd name="connsiteX15" fmla="*/ 7781237 w 9403307"/>
              <a:gd name="connsiteY15" fmla="*/ 0 h 1200329"/>
              <a:gd name="connsiteX16" fmla="*/ 8557009 w 9403307"/>
              <a:gd name="connsiteY16" fmla="*/ 0 h 1200329"/>
              <a:gd name="connsiteX17" fmla="*/ 9403307 w 9403307"/>
              <a:gd name="connsiteY17" fmla="*/ 0 h 1200329"/>
              <a:gd name="connsiteX18" fmla="*/ 9403307 w 9403307"/>
              <a:gd name="connsiteY18" fmla="*/ 424116 h 1200329"/>
              <a:gd name="connsiteX19" fmla="*/ 9403307 w 9403307"/>
              <a:gd name="connsiteY19" fmla="*/ 824226 h 1200329"/>
              <a:gd name="connsiteX20" fmla="*/ 9403307 w 9403307"/>
              <a:gd name="connsiteY20" fmla="*/ 1200329 h 1200329"/>
              <a:gd name="connsiteX21" fmla="*/ 8815600 w 9403307"/>
              <a:gd name="connsiteY21" fmla="*/ 1200329 h 1200329"/>
              <a:gd name="connsiteX22" fmla="*/ 8509993 w 9403307"/>
              <a:gd name="connsiteY22" fmla="*/ 1200329 h 1200329"/>
              <a:gd name="connsiteX23" fmla="*/ 8110352 w 9403307"/>
              <a:gd name="connsiteY23" fmla="*/ 1200329 h 1200329"/>
              <a:gd name="connsiteX24" fmla="*/ 7616679 w 9403307"/>
              <a:gd name="connsiteY24" fmla="*/ 1200329 h 1200329"/>
              <a:gd name="connsiteX25" fmla="*/ 6840906 w 9403307"/>
              <a:gd name="connsiteY25" fmla="*/ 1200329 h 1200329"/>
              <a:gd name="connsiteX26" fmla="*/ 6441265 w 9403307"/>
              <a:gd name="connsiteY26" fmla="*/ 1200329 h 1200329"/>
              <a:gd name="connsiteX27" fmla="*/ 6041625 w 9403307"/>
              <a:gd name="connsiteY27" fmla="*/ 1200329 h 1200329"/>
              <a:gd name="connsiteX28" fmla="*/ 5265852 w 9403307"/>
              <a:gd name="connsiteY28" fmla="*/ 1200329 h 1200329"/>
              <a:gd name="connsiteX29" fmla="*/ 4584112 w 9403307"/>
              <a:gd name="connsiteY29" fmla="*/ 1200329 h 1200329"/>
              <a:gd name="connsiteX30" fmla="*/ 3808339 w 9403307"/>
              <a:gd name="connsiteY30" fmla="*/ 1200329 h 1200329"/>
              <a:gd name="connsiteX31" fmla="*/ 3126600 w 9403307"/>
              <a:gd name="connsiteY31" fmla="*/ 1200329 h 1200329"/>
              <a:gd name="connsiteX32" fmla="*/ 2350827 w 9403307"/>
              <a:gd name="connsiteY32" fmla="*/ 1200329 h 1200329"/>
              <a:gd name="connsiteX33" fmla="*/ 1669087 w 9403307"/>
              <a:gd name="connsiteY33" fmla="*/ 1200329 h 1200329"/>
              <a:gd name="connsiteX34" fmla="*/ 893314 w 9403307"/>
              <a:gd name="connsiteY34" fmla="*/ 1200329 h 1200329"/>
              <a:gd name="connsiteX35" fmla="*/ 0 w 9403307"/>
              <a:gd name="connsiteY35" fmla="*/ 1200329 h 1200329"/>
              <a:gd name="connsiteX36" fmla="*/ 0 w 9403307"/>
              <a:gd name="connsiteY36" fmla="*/ 836229 h 1200329"/>
              <a:gd name="connsiteX37" fmla="*/ 0 w 9403307"/>
              <a:gd name="connsiteY37" fmla="*/ 424116 h 1200329"/>
              <a:gd name="connsiteX38" fmla="*/ 0 w 9403307"/>
              <a:gd name="connsiteY3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03307" h="1200329" extrusionOk="0">
                <a:moveTo>
                  <a:pt x="0" y="0"/>
                </a:moveTo>
                <a:cubicBezTo>
                  <a:pt x="218585" y="-22234"/>
                  <a:pt x="405916" y="62782"/>
                  <a:pt x="775773" y="0"/>
                </a:cubicBezTo>
                <a:cubicBezTo>
                  <a:pt x="1145630" y="-62782"/>
                  <a:pt x="1222471" y="29060"/>
                  <a:pt x="1363480" y="0"/>
                </a:cubicBezTo>
                <a:cubicBezTo>
                  <a:pt x="1504489" y="-29060"/>
                  <a:pt x="1518330" y="12558"/>
                  <a:pt x="1669087" y="0"/>
                </a:cubicBezTo>
                <a:cubicBezTo>
                  <a:pt x="1819844" y="-12558"/>
                  <a:pt x="2131631" y="46023"/>
                  <a:pt x="2256794" y="0"/>
                </a:cubicBezTo>
                <a:cubicBezTo>
                  <a:pt x="2381957" y="-46023"/>
                  <a:pt x="2555731" y="2178"/>
                  <a:pt x="2656434" y="0"/>
                </a:cubicBezTo>
                <a:cubicBezTo>
                  <a:pt x="2757137" y="-2178"/>
                  <a:pt x="3081658" y="10470"/>
                  <a:pt x="3244141" y="0"/>
                </a:cubicBezTo>
                <a:cubicBezTo>
                  <a:pt x="3406624" y="-10470"/>
                  <a:pt x="3580547" y="32738"/>
                  <a:pt x="3831848" y="0"/>
                </a:cubicBezTo>
                <a:cubicBezTo>
                  <a:pt x="4083149" y="-32738"/>
                  <a:pt x="4221770" y="67704"/>
                  <a:pt x="4607620" y="0"/>
                </a:cubicBezTo>
                <a:cubicBezTo>
                  <a:pt x="4993470" y="-67704"/>
                  <a:pt x="4828884" y="13303"/>
                  <a:pt x="4913228" y="0"/>
                </a:cubicBezTo>
                <a:cubicBezTo>
                  <a:pt x="4997572" y="-13303"/>
                  <a:pt x="5171003" y="11469"/>
                  <a:pt x="5312868" y="0"/>
                </a:cubicBezTo>
                <a:cubicBezTo>
                  <a:pt x="5454733" y="-11469"/>
                  <a:pt x="5593873" y="29370"/>
                  <a:pt x="5712509" y="0"/>
                </a:cubicBezTo>
                <a:cubicBezTo>
                  <a:pt x="5831145" y="-29370"/>
                  <a:pt x="6238885" y="23895"/>
                  <a:pt x="6394249" y="0"/>
                </a:cubicBezTo>
                <a:cubicBezTo>
                  <a:pt x="6549613" y="-23895"/>
                  <a:pt x="6594857" y="3266"/>
                  <a:pt x="6699856" y="0"/>
                </a:cubicBezTo>
                <a:cubicBezTo>
                  <a:pt x="6804855" y="-3266"/>
                  <a:pt x="7102648" y="65790"/>
                  <a:pt x="7287563" y="0"/>
                </a:cubicBezTo>
                <a:cubicBezTo>
                  <a:pt x="7472478" y="-65790"/>
                  <a:pt x="7566302" y="47983"/>
                  <a:pt x="7781237" y="0"/>
                </a:cubicBezTo>
                <a:cubicBezTo>
                  <a:pt x="7996172" y="-47983"/>
                  <a:pt x="8299790" y="64362"/>
                  <a:pt x="8557009" y="0"/>
                </a:cubicBezTo>
                <a:cubicBezTo>
                  <a:pt x="8814228" y="-64362"/>
                  <a:pt x="9170779" y="55753"/>
                  <a:pt x="9403307" y="0"/>
                </a:cubicBezTo>
                <a:cubicBezTo>
                  <a:pt x="9414231" y="165952"/>
                  <a:pt x="9382865" y="302392"/>
                  <a:pt x="9403307" y="424116"/>
                </a:cubicBezTo>
                <a:cubicBezTo>
                  <a:pt x="9423749" y="545840"/>
                  <a:pt x="9362451" y="684892"/>
                  <a:pt x="9403307" y="824226"/>
                </a:cubicBezTo>
                <a:cubicBezTo>
                  <a:pt x="9444163" y="963560"/>
                  <a:pt x="9361967" y="1076010"/>
                  <a:pt x="9403307" y="1200329"/>
                </a:cubicBezTo>
                <a:cubicBezTo>
                  <a:pt x="9175276" y="1224893"/>
                  <a:pt x="9058645" y="1180949"/>
                  <a:pt x="8815600" y="1200329"/>
                </a:cubicBezTo>
                <a:cubicBezTo>
                  <a:pt x="8572555" y="1219709"/>
                  <a:pt x="8643405" y="1198183"/>
                  <a:pt x="8509993" y="1200329"/>
                </a:cubicBezTo>
                <a:cubicBezTo>
                  <a:pt x="8376581" y="1202475"/>
                  <a:pt x="8267215" y="1165592"/>
                  <a:pt x="8110352" y="1200329"/>
                </a:cubicBezTo>
                <a:cubicBezTo>
                  <a:pt x="7953489" y="1235066"/>
                  <a:pt x="7790699" y="1182615"/>
                  <a:pt x="7616679" y="1200329"/>
                </a:cubicBezTo>
                <a:cubicBezTo>
                  <a:pt x="7442659" y="1218043"/>
                  <a:pt x="7029361" y="1169520"/>
                  <a:pt x="6840906" y="1200329"/>
                </a:cubicBezTo>
                <a:cubicBezTo>
                  <a:pt x="6652451" y="1231138"/>
                  <a:pt x="6574835" y="1181858"/>
                  <a:pt x="6441265" y="1200329"/>
                </a:cubicBezTo>
                <a:cubicBezTo>
                  <a:pt x="6307695" y="1218800"/>
                  <a:pt x="6179830" y="1177015"/>
                  <a:pt x="6041625" y="1200329"/>
                </a:cubicBezTo>
                <a:cubicBezTo>
                  <a:pt x="5903420" y="1223643"/>
                  <a:pt x="5529834" y="1183163"/>
                  <a:pt x="5265852" y="1200329"/>
                </a:cubicBezTo>
                <a:cubicBezTo>
                  <a:pt x="5001870" y="1217495"/>
                  <a:pt x="4814548" y="1192786"/>
                  <a:pt x="4584112" y="1200329"/>
                </a:cubicBezTo>
                <a:cubicBezTo>
                  <a:pt x="4353676" y="1207872"/>
                  <a:pt x="4009126" y="1175237"/>
                  <a:pt x="3808339" y="1200329"/>
                </a:cubicBezTo>
                <a:cubicBezTo>
                  <a:pt x="3607552" y="1225421"/>
                  <a:pt x="3436844" y="1140012"/>
                  <a:pt x="3126600" y="1200329"/>
                </a:cubicBezTo>
                <a:cubicBezTo>
                  <a:pt x="2816356" y="1260646"/>
                  <a:pt x="2534314" y="1128894"/>
                  <a:pt x="2350827" y="1200329"/>
                </a:cubicBezTo>
                <a:cubicBezTo>
                  <a:pt x="2167340" y="1271764"/>
                  <a:pt x="1838256" y="1170706"/>
                  <a:pt x="1669087" y="1200329"/>
                </a:cubicBezTo>
                <a:cubicBezTo>
                  <a:pt x="1499918" y="1229952"/>
                  <a:pt x="1189366" y="1108186"/>
                  <a:pt x="893314" y="1200329"/>
                </a:cubicBezTo>
                <a:cubicBezTo>
                  <a:pt x="597262" y="1292472"/>
                  <a:pt x="359582" y="1163153"/>
                  <a:pt x="0" y="1200329"/>
                </a:cubicBezTo>
                <a:cubicBezTo>
                  <a:pt x="-20379" y="1103665"/>
                  <a:pt x="15039" y="1002144"/>
                  <a:pt x="0" y="836229"/>
                </a:cubicBezTo>
                <a:cubicBezTo>
                  <a:pt x="-15039" y="670314"/>
                  <a:pt x="16817" y="592954"/>
                  <a:pt x="0" y="424116"/>
                </a:cubicBezTo>
                <a:cubicBezTo>
                  <a:pt x="-16817" y="255278"/>
                  <a:pt x="47353" y="197261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659281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Build a profile of a child you know who are PP, (include their family, experiences and home life) and list all the small things that would help them to ‘catch up’ academically, socially and emotionally.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1AEC4-700C-4FEA-A34F-BCA3F1DE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28" y="6136982"/>
            <a:ext cx="1292464" cy="591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FFE7D-6A4E-49BD-898F-ABAF2C814A37}"/>
              </a:ext>
            </a:extLst>
          </p:cNvPr>
          <p:cNvSpPr txBox="1"/>
          <p:nvPr/>
        </p:nvSpPr>
        <p:spPr>
          <a:xfrm>
            <a:off x="4285397" y="3544381"/>
            <a:ext cx="3957851" cy="2062103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u="sng" dirty="0"/>
              <a:t>Individualised </a:t>
            </a:r>
          </a:p>
          <a:p>
            <a:r>
              <a:rPr lang="en-GB" sz="1600" i="1" dirty="0"/>
              <a:t>Disadvantaged pupils in our schools should not be treated as a homogenous group. Labels can create unconscious bias and set limitations on what pupils can achieve. Strategy and activity should </a:t>
            </a:r>
            <a:r>
              <a:rPr lang="en-GB" sz="1600" b="1" i="1" dirty="0"/>
              <a:t>always focus on pupil need.</a:t>
            </a:r>
          </a:p>
          <a:p>
            <a:r>
              <a:rPr lang="en-GB" sz="1600" dirty="0"/>
              <a:t>(Marc Rowland)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CEBD6-C3FC-4BA6-94A9-E26A638E472E}"/>
              </a:ext>
            </a:extLst>
          </p:cNvPr>
          <p:cNvSpPr txBox="1"/>
          <p:nvPr/>
        </p:nvSpPr>
        <p:spPr>
          <a:xfrm>
            <a:off x="327546" y="2838035"/>
            <a:ext cx="3957851" cy="1815882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u="sng" dirty="0"/>
              <a:t>Relational</a:t>
            </a:r>
          </a:p>
          <a:p>
            <a:r>
              <a:rPr lang="en-GB" sz="1600" i="1" dirty="0"/>
              <a:t>Schools should connect with pupils and families on an individual basis in order to </a:t>
            </a:r>
            <a:r>
              <a:rPr lang="en-GB" sz="1600" b="1" i="1" dirty="0"/>
              <a:t>understand their context. </a:t>
            </a:r>
            <a:r>
              <a:rPr lang="en-GB" sz="1600" i="1" dirty="0"/>
              <a:t>This will inform teaching approaches, with emotional wellbeing at the heart of any approach.</a:t>
            </a:r>
          </a:p>
          <a:p>
            <a:r>
              <a:rPr lang="en-GB" sz="1600" dirty="0"/>
              <a:t>(Marc Rowland)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8BA62-3303-452E-954B-483E1632FA1C}"/>
              </a:ext>
            </a:extLst>
          </p:cNvPr>
          <p:cNvSpPr txBox="1"/>
          <p:nvPr/>
        </p:nvSpPr>
        <p:spPr>
          <a:xfrm>
            <a:off x="8243248" y="2838035"/>
            <a:ext cx="3728113" cy="1815882"/>
          </a:xfrm>
          <a:prstGeom prst="rect">
            <a:avLst/>
          </a:prstGeom>
          <a:noFill/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u="sng" dirty="0"/>
              <a:t>Expectations</a:t>
            </a:r>
          </a:p>
          <a:p>
            <a:r>
              <a:rPr lang="en-GB" sz="1600" i="1" dirty="0"/>
              <a:t>All schools and staff should have the </a:t>
            </a:r>
            <a:r>
              <a:rPr lang="en-GB" sz="1600" b="1" i="1" dirty="0"/>
              <a:t>highest expectations </a:t>
            </a:r>
            <a:r>
              <a:rPr lang="en-GB" sz="1600" i="1" dirty="0"/>
              <a:t>of all pupils, irrespective of background or barriers to learning.</a:t>
            </a:r>
          </a:p>
          <a:p>
            <a:r>
              <a:rPr lang="en-GB" sz="1600" i="1" dirty="0"/>
              <a:t>(Marc Rowland)</a:t>
            </a:r>
          </a:p>
          <a:p>
            <a:endParaRPr lang="en-GB" sz="1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78451-8788-46AA-BBCD-78102B804046}"/>
              </a:ext>
            </a:extLst>
          </p:cNvPr>
          <p:cNvSpPr txBox="1"/>
          <p:nvPr/>
        </p:nvSpPr>
        <p:spPr>
          <a:xfrm>
            <a:off x="2603879" y="5962566"/>
            <a:ext cx="6984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Scaffold up – not differentiate down</a:t>
            </a:r>
          </a:p>
        </p:txBody>
      </p:sp>
    </p:spTree>
    <p:extLst>
      <p:ext uri="{BB962C8B-B14F-4D97-AF65-F5344CB8AC3E}">
        <p14:creationId xmlns:p14="http://schemas.microsoft.com/office/powerpoint/2010/main" val="228907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139211-6AC1-4F2B-93FA-DB45F181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81" y="6244767"/>
            <a:ext cx="1292464" cy="591363"/>
          </a:xfrm>
          <a:prstGeom prst="rect">
            <a:avLst/>
          </a:prstGeom>
        </p:spPr>
      </p:pic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450A5B7D-F799-428D-AFA8-7B30699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965965"/>
              </p:ext>
            </p:extLst>
          </p:nvPr>
        </p:nvGraphicFramePr>
        <p:xfrm>
          <a:off x="408709" y="8003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41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77C0B-3F89-4384-A957-E220B400F6CA}"/>
              </a:ext>
            </a:extLst>
          </p:cNvPr>
          <p:cNvSpPr txBox="1"/>
          <p:nvPr/>
        </p:nvSpPr>
        <p:spPr>
          <a:xfrm>
            <a:off x="1473958" y="4114016"/>
            <a:ext cx="10044751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/>
              <a:t>Some questions to start us off: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area has had the most discussion?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area has been on the news?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area has had the most money spent on it?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area might the children have been most negatively affected by missing out on?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icon, company name&#10;&#10;Description automatically generated">
            <a:extLst>
              <a:ext uri="{FF2B5EF4-FFF2-40B4-BE49-F238E27FC236}">
                <a16:creationId xmlns:a16="http://schemas.microsoft.com/office/drawing/2014/main" id="{B62D4549-294B-4E4F-A456-9CB163C3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042" y="5802238"/>
            <a:ext cx="1292464" cy="59136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18AE31-0984-4ADF-91F4-8FF37E78C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492705"/>
              </p:ext>
            </p:extLst>
          </p:nvPr>
        </p:nvGraphicFramePr>
        <p:xfrm>
          <a:off x="934112" y="457200"/>
          <a:ext cx="10384738" cy="345532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653201">
                  <a:extLst>
                    <a:ext uri="{9D8B030D-6E8A-4147-A177-3AD203B41FA5}">
                      <a16:colId xmlns:a16="http://schemas.microsoft.com/office/drawing/2014/main" val="661076437"/>
                    </a:ext>
                  </a:extLst>
                </a:gridCol>
                <a:gridCol w="3671744">
                  <a:extLst>
                    <a:ext uri="{9D8B030D-6E8A-4147-A177-3AD203B41FA5}">
                      <a16:colId xmlns:a16="http://schemas.microsoft.com/office/drawing/2014/main" val="3643945122"/>
                    </a:ext>
                  </a:extLst>
                </a:gridCol>
                <a:gridCol w="3059793">
                  <a:extLst>
                    <a:ext uri="{9D8B030D-6E8A-4147-A177-3AD203B41FA5}">
                      <a16:colId xmlns:a16="http://schemas.microsoft.com/office/drawing/2014/main" val="2179234863"/>
                    </a:ext>
                  </a:extLst>
                </a:gridCol>
              </a:tblGrid>
              <a:tr h="670319">
                <a:tc gridSpan="3">
                  <a:txBody>
                    <a:bodyPr/>
                    <a:lstStyle/>
                    <a:p>
                      <a:pPr algn="ctr"/>
                      <a:r>
                        <a:rPr lang="en-GB" sz="2900" b="0" cap="none" spc="0">
                          <a:solidFill>
                            <a:schemeClr val="tx1"/>
                          </a:solidFill>
                        </a:rPr>
                        <a:t>Three main areas to consider today</a:t>
                      </a:r>
                    </a:p>
                  </a:txBody>
                  <a:tcPr marL="0" marR="160252" marT="32050" marB="1602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7380"/>
                  </a:ext>
                </a:extLst>
              </a:tr>
              <a:tr h="577704"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>
                          <a:solidFill>
                            <a:schemeClr val="tx1"/>
                          </a:solidFill>
                        </a:rPr>
                        <a:t>Academic recovery</a:t>
                      </a: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>
                          <a:solidFill>
                            <a:schemeClr val="tx1"/>
                          </a:solidFill>
                        </a:rPr>
                        <a:t>Emotional recovery</a:t>
                      </a: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>
                          <a:solidFill>
                            <a:schemeClr val="tx1"/>
                          </a:solidFill>
                        </a:rPr>
                        <a:t>Social recovery</a:t>
                      </a: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82186"/>
                  </a:ext>
                </a:extLst>
              </a:tr>
              <a:tr h="2207304"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Coverage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Understanding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Misconceptions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Gaps in learning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Depth of learning</a:t>
                      </a:r>
                    </a:p>
                    <a:p>
                      <a:endParaRPr lang="en-GB" sz="2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Being loved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Having a champion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Being celebrated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Sense of self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Belonging</a:t>
                      </a: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Friendships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Routines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Rules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Self regulation</a:t>
                      </a:r>
                    </a:p>
                    <a:p>
                      <a:pPr algn="ctr"/>
                      <a:r>
                        <a:rPr lang="en-GB" sz="2100" cap="none" spc="0" dirty="0">
                          <a:solidFill>
                            <a:schemeClr val="tx1"/>
                          </a:solidFill>
                        </a:rPr>
                        <a:t>Formality </a:t>
                      </a:r>
                    </a:p>
                  </a:txBody>
                  <a:tcPr marL="0" marR="160252" marT="48075" marB="1602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79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6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66A9A3-2FA7-4778-A78A-3AA24FFC697F}"/>
              </a:ext>
            </a:extLst>
          </p:cNvPr>
          <p:cNvSpPr txBox="1"/>
          <p:nvPr/>
        </p:nvSpPr>
        <p:spPr>
          <a:xfrm>
            <a:off x="3299348" y="2632856"/>
            <a:ext cx="49268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covid recovery?</a:t>
            </a:r>
          </a:p>
          <a:p>
            <a:pPr algn="ctr"/>
            <a:r>
              <a:rPr lang="en-GB" sz="4000" dirty="0"/>
              <a:t>Academic recovery?</a:t>
            </a:r>
          </a:p>
          <a:p>
            <a:pPr algn="ctr"/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FDDDCC-1E4B-461D-91AD-293A2D7A4BF7}"/>
              </a:ext>
            </a:extLst>
          </p:cNvPr>
          <p:cNvSpPr/>
          <p:nvPr/>
        </p:nvSpPr>
        <p:spPr>
          <a:xfrm>
            <a:off x="177421" y="382638"/>
            <a:ext cx="3384645" cy="1678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Face to face Tutoring programme</a:t>
            </a:r>
          </a:p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A50DE9-E97E-4F5A-A897-01433DD34BE5}"/>
              </a:ext>
            </a:extLst>
          </p:cNvPr>
          <p:cNvSpPr/>
          <p:nvPr/>
        </p:nvSpPr>
        <p:spPr>
          <a:xfrm>
            <a:off x="8784608" y="4116150"/>
            <a:ext cx="2875129" cy="1355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Catch up plan</a:t>
            </a:r>
          </a:p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56EAF0-7BC8-4C9F-AA63-8DFA5F3C37F3}"/>
              </a:ext>
            </a:extLst>
          </p:cNvPr>
          <p:cNvSpPr/>
          <p:nvPr/>
        </p:nvSpPr>
        <p:spPr>
          <a:xfrm>
            <a:off x="338921" y="2588180"/>
            <a:ext cx="2438400" cy="1246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Extra teaching hours after school</a:t>
            </a:r>
          </a:p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CC7C5E-82FD-4F89-B411-056D889BC518}"/>
              </a:ext>
            </a:extLst>
          </p:cNvPr>
          <p:cNvSpPr/>
          <p:nvPr/>
        </p:nvSpPr>
        <p:spPr>
          <a:xfrm>
            <a:off x="8980228" y="2288257"/>
            <a:ext cx="2679509" cy="1355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objectives</a:t>
            </a:r>
          </a:p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00B55-9B76-46D3-A9A7-3266706F0066}"/>
              </a:ext>
            </a:extLst>
          </p:cNvPr>
          <p:cNvSpPr/>
          <p:nvPr/>
        </p:nvSpPr>
        <p:spPr>
          <a:xfrm>
            <a:off x="2972938" y="4740640"/>
            <a:ext cx="3384645" cy="1678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Reading focus</a:t>
            </a:r>
          </a:p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F02629-BF5C-4308-8931-09A585F6CC69}"/>
              </a:ext>
            </a:extLst>
          </p:cNvPr>
          <p:cNvSpPr/>
          <p:nvPr/>
        </p:nvSpPr>
        <p:spPr>
          <a:xfrm>
            <a:off x="4117077" y="614148"/>
            <a:ext cx="2679509" cy="1477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Lunchtime catch up</a:t>
            </a:r>
          </a:p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6A86AB-372C-47DD-BE41-76F5813428F3}"/>
              </a:ext>
            </a:extLst>
          </p:cNvPr>
          <p:cNvSpPr/>
          <p:nvPr/>
        </p:nvSpPr>
        <p:spPr>
          <a:xfrm>
            <a:off x="7178722" y="283087"/>
            <a:ext cx="3384645" cy="1678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ELSA for mental health issues</a:t>
            </a:r>
          </a:p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CE0F22-77EA-40E8-AE2E-AA02BA56FCF7}"/>
              </a:ext>
            </a:extLst>
          </p:cNvPr>
          <p:cNvSpPr/>
          <p:nvPr/>
        </p:nvSpPr>
        <p:spPr>
          <a:xfrm>
            <a:off x="6639635" y="5266470"/>
            <a:ext cx="2579427" cy="1355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Phonics x2 daily</a:t>
            </a:r>
          </a:p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8CC57D-F7A9-4037-96F9-097CEF6B9E2A}"/>
              </a:ext>
            </a:extLst>
          </p:cNvPr>
          <p:cNvSpPr/>
          <p:nvPr/>
        </p:nvSpPr>
        <p:spPr>
          <a:xfrm>
            <a:off x="484497" y="4740640"/>
            <a:ext cx="2292824" cy="1297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Online Tutoring programme</a:t>
            </a:r>
          </a:p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DCF7B-1D2D-4F04-B7B4-A0CB0EC5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457" y="6123632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9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Quad 1">
            <a:extLst>
              <a:ext uri="{FF2B5EF4-FFF2-40B4-BE49-F238E27FC236}">
                <a16:creationId xmlns:a16="http://schemas.microsoft.com/office/drawing/2014/main" id="{2C7E0C0C-93E6-4A35-A54F-CA361633D785}"/>
              </a:ext>
            </a:extLst>
          </p:cNvPr>
          <p:cNvSpPr/>
          <p:nvPr/>
        </p:nvSpPr>
        <p:spPr>
          <a:xfrm>
            <a:off x="1596788" y="450375"/>
            <a:ext cx="9730854" cy="614149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F943C-3198-47F9-A96C-6B05B3D748E3}"/>
              </a:ext>
            </a:extLst>
          </p:cNvPr>
          <p:cNvSpPr txBox="1"/>
          <p:nvPr/>
        </p:nvSpPr>
        <p:spPr>
          <a:xfrm>
            <a:off x="1337481" y="450376"/>
            <a:ext cx="2224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Your turn!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25010-AA41-49BC-A731-B78E85FFB9AE}"/>
              </a:ext>
            </a:extLst>
          </p:cNvPr>
          <p:cNvSpPr txBox="1"/>
          <p:nvPr/>
        </p:nvSpPr>
        <p:spPr>
          <a:xfrm>
            <a:off x="1760561" y="2949656"/>
            <a:ext cx="9403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have you used? What have schools in your area used?</a:t>
            </a:r>
          </a:p>
          <a:p>
            <a:pPr algn="ctr"/>
            <a:r>
              <a:rPr lang="en-GB" sz="2800" dirty="0"/>
              <a:t>Which one was most effective? Which one do YOU think would be most effective?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88303-939C-480A-ACD8-0F819F53C97B}"/>
              </a:ext>
            </a:extLst>
          </p:cNvPr>
          <p:cNvSpPr txBox="1"/>
          <p:nvPr/>
        </p:nvSpPr>
        <p:spPr>
          <a:xfrm>
            <a:off x="8629937" y="450375"/>
            <a:ext cx="356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Talk to the people around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AD1F-73E9-4274-ACA8-068EC8BA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10" y="6111943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661345-74ED-446F-9618-B90CF27B3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30271"/>
              </p:ext>
            </p:extLst>
          </p:nvPr>
        </p:nvGraphicFramePr>
        <p:xfrm>
          <a:off x="869692" y="1528444"/>
          <a:ext cx="4807777" cy="511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083">
                  <a:extLst>
                    <a:ext uri="{9D8B030D-6E8A-4147-A177-3AD203B41FA5}">
                      <a16:colId xmlns:a16="http://schemas.microsoft.com/office/drawing/2014/main" val="1116502002"/>
                    </a:ext>
                  </a:extLst>
                </a:gridCol>
                <a:gridCol w="1828485">
                  <a:extLst>
                    <a:ext uri="{9D8B030D-6E8A-4147-A177-3AD203B41FA5}">
                      <a16:colId xmlns:a16="http://schemas.microsoft.com/office/drawing/2014/main" val="2966593022"/>
                    </a:ext>
                  </a:extLst>
                </a:gridCol>
                <a:gridCol w="1774209">
                  <a:extLst>
                    <a:ext uri="{9D8B030D-6E8A-4147-A177-3AD203B41FA5}">
                      <a16:colId xmlns:a16="http://schemas.microsoft.com/office/drawing/2014/main" val="1322960503"/>
                    </a:ext>
                  </a:extLst>
                </a:gridCol>
              </a:tblGrid>
              <a:tr h="6202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FACE TO FACE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Good or better Progress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79557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Post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887382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All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85%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6656357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909971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Y2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41655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83%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7430840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Y4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0687554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Y5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25%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0871980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Y6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6687204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1255194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Non-PP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81%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4871223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SEND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80%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6951308"/>
                  </a:ext>
                </a:extLst>
              </a:tr>
              <a:tr h="38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61633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F12D4A-A5FB-47B8-9280-9C3842BBAE6B}"/>
              </a:ext>
            </a:extLst>
          </p:cNvPr>
          <p:cNvSpPr txBox="1"/>
          <p:nvPr/>
        </p:nvSpPr>
        <p:spPr>
          <a:xfrm>
            <a:off x="604911" y="354260"/>
            <a:ext cx="1050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Quantock Education Trust we carried out a pilot to see how effective the tutoring programme would be.</a:t>
            </a:r>
          </a:p>
          <a:p>
            <a:r>
              <a:rPr lang="en-GB" dirty="0"/>
              <a:t>Here are our results:  (with thanks to Gary Tucker at Stogursey Primary School)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CBF588-877E-43E2-8CBA-F169C0B0E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60"/>
              </p:ext>
            </p:extLst>
          </p:nvPr>
        </p:nvGraphicFramePr>
        <p:xfrm>
          <a:off x="6096000" y="1528445"/>
          <a:ext cx="5226308" cy="4724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808">
                  <a:extLst>
                    <a:ext uri="{9D8B030D-6E8A-4147-A177-3AD203B41FA5}">
                      <a16:colId xmlns:a16="http://schemas.microsoft.com/office/drawing/2014/main" val="1110274042"/>
                    </a:ext>
                  </a:extLst>
                </a:gridCol>
                <a:gridCol w="1826750">
                  <a:extLst>
                    <a:ext uri="{9D8B030D-6E8A-4147-A177-3AD203B41FA5}">
                      <a16:colId xmlns:a16="http://schemas.microsoft.com/office/drawing/2014/main" val="3939560480"/>
                    </a:ext>
                  </a:extLst>
                </a:gridCol>
                <a:gridCol w="1826750">
                  <a:extLst>
                    <a:ext uri="{9D8B030D-6E8A-4147-A177-3AD203B41FA5}">
                      <a16:colId xmlns:a16="http://schemas.microsoft.com/office/drawing/2014/main" val="3933761024"/>
                    </a:ext>
                  </a:extLst>
                </a:gridCol>
              </a:tblGrid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Virtual</a:t>
                      </a: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Good or Better Progress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06614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Post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7932724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All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54%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7437161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4239668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5575291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8621192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NA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8545362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100%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3675198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Y6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5581213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6893130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Non-PP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22884"/>
                  </a:ext>
                </a:extLst>
              </a:tr>
              <a:tr h="393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SEND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100%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9242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76379B-0B0B-4735-B642-D92024491F4B}"/>
                  </a:ext>
                </a:extLst>
              </p14:cNvPr>
              <p14:cNvContentPartPr/>
              <p14:nvPr/>
            </p14:nvContentPartPr>
            <p14:xfrm>
              <a:off x="4869005" y="5034202"/>
              <a:ext cx="1139040" cy="65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76379B-0B0B-4735-B642-D92024491F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60005" y="5025202"/>
                <a:ext cx="115668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53F461-1E9A-40AD-BB36-79C1390CB422}"/>
                  </a:ext>
                </a:extLst>
              </p14:cNvPr>
              <p14:cNvContentPartPr/>
              <p14:nvPr/>
            </p14:nvContentPartPr>
            <p14:xfrm>
              <a:off x="4786925" y="3834682"/>
              <a:ext cx="1398960" cy="1231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53F461-1E9A-40AD-BB36-79C1390CB4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8285" y="3826042"/>
                <a:ext cx="1416600" cy="12488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A26227F-BAD6-462D-8569-7A098578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076" y="6252461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3E013-BE16-4671-B790-1B8D77F8960D}"/>
              </a:ext>
            </a:extLst>
          </p:cNvPr>
          <p:cNvSpPr txBox="1"/>
          <p:nvPr/>
        </p:nvSpPr>
        <p:spPr>
          <a:xfrm>
            <a:off x="643467" y="429256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effectLst/>
              </a:rPr>
              <a:t>What did we find?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PP children achieved more with virtual tutoring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Tutoring helped UKS2 more (face to face and virtually)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Pupils with SEND filled in more gaps through the virtual </a:t>
            </a:r>
            <a:r>
              <a:rPr lang="en-US" sz="2400" dirty="0" err="1">
                <a:effectLst/>
              </a:rPr>
              <a:t>programme</a:t>
            </a:r>
            <a:r>
              <a:rPr lang="en-US" sz="2400" dirty="0">
                <a:effectLst/>
              </a:rPr>
              <a:t> than face-to-face.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 children were given workbooks or online work they achieved far less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they were given a person to encourage them and support with scaffolding they achieved far more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they were in their safe home environment AND given a person to encourage them they achieved accelerated progress.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brings me to my next area to consider – connections!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E08C7-44C2-4D43-8459-B233B069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81" y="6102339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4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D1A49C9D-4698-452A-AE58-6C93BBA6043C}"/>
              </a:ext>
            </a:extLst>
          </p:cNvPr>
          <p:cNvSpPr/>
          <p:nvPr/>
        </p:nvSpPr>
        <p:spPr>
          <a:xfrm>
            <a:off x="4208063" y="1942493"/>
            <a:ext cx="4359484" cy="35658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What else did children actually miss out on?</a:t>
            </a:r>
          </a:p>
          <a:p>
            <a:pPr algn="ctr"/>
            <a:r>
              <a:rPr lang="en-GB" dirty="0"/>
              <a:t>Emotional &amp; Social recovery?</a:t>
            </a: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0791F0B8-657B-4D0F-97B8-E4DB28B8F944}"/>
              </a:ext>
            </a:extLst>
          </p:cNvPr>
          <p:cNvSpPr/>
          <p:nvPr/>
        </p:nvSpPr>
        <p:spPr>
          <a:xfrm>
            <a:off x="1074763" y="3047512"/>
            <a:ext cx="2156345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Whole school celebration</a:t>
            </a:r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DD7071F8-4D59-4FD3-9567-8E21D7667F44}"/>
              </a:ext>
            </a:extLst>
          </p:cNvPr>
          <p:cNvSpPr/>
          <p:nvPr/>
        </p:nvSpPr>
        <p:spPr>
          <a:xfrm>
            <a:off x="1168743" y="906143"/>
            <a:ext cx="2361063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Achievement</a:t>
            </a: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6F30816D-A7C2-481D-9143-086F72FA5A82}"/>
              </a:ext>
            </a:extLst>
          </p:cNvPr>
          <p:cNvSpPr/>
          <p:nvPr/>
        </p:nvSpPr>
        <p:spPr>
          <a:xfrm>
            <a:off x="1976654" y="5064753"/>
            <a:ext cx="2231409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connections</a:t>
            </a:r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84E84449-D249-4574-995B-A0DDCA47B370}"/>
              </a:ext>
            </a:extLst>
          </p:cNvPr>
          <p:cNvSpPr/>
          <p:nvPr/>
        </p:nvSpPr>
        <p:spPr>
          <a:xfrm>
            <a:off x="5479576" y="5672922"/>
            <a:ext cx="2006221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laughter</a:t>
            </a:r>
          </a:p>
        </p:txBody>
      </p: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2E5BD600-41A2-4695-81D5-56620F185639}"/>
              </a:ext>
            </a:extLst>
          </p:cNvPr>
          <p:cNvSpPr/>
          <p:nvPr/>
        </p:nvSpPr>
        <p:spPr>
          <a:xfrm>
            <a:off x="8567547" y="5064753"/>
            <a:ext cx="2115402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Finding their sense of self</a:t>
            </a:r>
          </a:p>
        </p:txBody>
      </p:sp>
      <p:sp>
        <p:nvSpPr>
          <p:cNvPr id="12" name="Flowchart: Preparation 11">
            <a:extLst>
              <a:ext uri="{FF2B5EF4-FFF2-40B4-BE49-F238E27FC236}">
                <a16:creationId xmlns:a16="http://schemas.microsoft.com/office/drawing/2014/main" id="{1D10BDAC-CC72-46AC-96C2-29EDD9237376}"/>
              </a:ext>
            </a:extLst>
          </p:cNvPr>
          <p:cNvSpPr/>
          <p:nvPr/>
        </p:nvSpPr>
        <p:spPr>
          <a:xfrm>
            <a:off x="9679838" y="3269609"/>
            <a:ext cx="2006221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Having a champion</a:t>
            </a:r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B93CC35C-C721-4376-B029-23DD6CDAB099}"/>
              </a:ext>
            </a:extLst>
          </p:cNvPr>
          <p:cNvSpPr/>
          <p:nvPr/>
        </p:nvSpPr>
        <p:spPr>
          <a:xfrm>
            <a:off x="8622137" y="1268357"/>
            <a:ext cx="2006221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Physical touch</a:t>
            </a:r>
          </a:p>
        </p:txBody>
      </p:sp>
      <p:sp>
        <p:nvSpPr>
          <p:cNvPr id="14" name="Flowchart: Preparation 13">
            <a:extLst>
              <a:ext uri="{FF2B5EF4-FFF2-40B4-BE49-F238E27FC236}">
                <a16:creationId xmlns:a16="http://schemas.microsoft.com/office/drawing/2014/main" id="{302A9C99-E364-4DCF-88FE-134FB0B8CFDB}"/>
              </a:ext>
            </a:extLst>
          </p:cNvPr>
          <p:cNvSpPr/>
          <p:nvPr/>
        </p:nvSpPr>
        <p:spPr>
          <a:xfrm>
            <a:off x="5479576" y="598667"/>
            <a:ext cx="2006221" cy="887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PLAY</a:t>
            </a:r>
          </a:p>
          <a:p>
            <a:pPr algn="ctr"/>
            <a:r>
              <a:rPr lang="en-GB" dirty="0"/>
              <a:t>friendship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85240-6759-430C-BF34-ABBA1F11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949" y="6116474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Quad 1">
            <a:extLst>
              <a:ext uri="{FF2B5EF4-FFF2-40B4-BE49-F238E27FC236}">
                <a16:creationId xmlns:a16="http://schemas.microsoft.com/office/drawing/2014/main" id="{2C7E0C0C-93E6-4A35-A54F-CA361633D785}"/>
              </a:ext>
            </a:extLst>
          </p:cNvPr>
          <p:cNvSpPr/>
          <p:nvPr/>
        </p:nvSpPr>
        <p:spPr>
          <a:xfrm>
            <a:off x="1337481" y="557231"/>
            <a:ext cx="9730854" cy="6141494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F943C-3198-47F9-A96C-6B05B3D748E3}"/>
              </a:ext>
            </a:extLst>
          </p:cNvPr>
          <p:cNvSpPr txBox="1"/>
          <p:nvPr/>
        </p:nvSpPr>
        <p:spPr>
          <a:xfrm>
            <a:off x="1337481" y="450376"/>
            <a:ext cx="22245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Your turn!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25010-AA41-49BC-A731-B78E85FFB9AE}"/>
              </a:ext>
            </a:extLst>
          </p:cNvPr>
          <p:cNvSpPr txBox="1"/>
          <p:nvPr/>
        </p:nvSpPr>
        <p:spPr>
          <a:xfrm>
            <a:off x="1501254" y="3112885"/>
            <a:ext cx="9403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do you feel the children lost most from these? Which ones would have the highest impact on them ‘catching up’?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88303-939C-480A-ACD8-0F819F53C97B}"/>
              </a:ext>
            </a:extLst>
          </p:cNvPr>
          <p:cNvSpPr txBox="1"/>
          <p:nvPr/>
        </p:nvSpPr>
        <p:spPr>
          <a:xfrm>
            <a:off x="8629937" y="450375"/>
            <a:ext cx="356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Talk to the people around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1D5F8-7D82-4DD0-AB79-4CD435E7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491" y="6107362"/>
            <a:ext cx="129246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86024-28A6-4B70-8B66-31F33E6F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55" y="1977475"/>
            <a:ext cx="2174720" cy="238975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FA4DBC8-D497-47F2-9A1E-C2F1D58921EA}"/>
              </a:ext>
            </a:extLst>
          </p:cNvPr>
          <p:cNvSpPr/>
          <p:nvPr/>
        </p:nvSpPr>
        <p:spPr>
          <a:xfrm>
            <a:off x="2371851" y="3105150"/>
            <a:ext cx="809625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B7996-F9F2-41DC-A284-CE35C83E82D7}"/>
              </a:ext>
            </a:extLst>
          </p:cNvPr>
          <p:cNvSpPr txBox="1"/>
          <p:nvPr/>
        </p:nvSpPr>
        <p:spPr>
          <a:xfrm>
            <a:off x="3364915" y="1611115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sense of self</a:t>
            </a:r>
          </a:p>
          <a:p>
            <a:r>
              <a:rPr lang="en-GB" sz="1400" dirty="0"/>
              <a:t>Social/emotional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CC586F-CC95-4913-BD4C-96A696489601}"/>
              </a:ext>
            </a:extLst>
          </p:cNvPr>
          <p:cNvSpPr txBox="1"/>
          <p:nvPr/>
        </p:nvSpPr>
        <p:spPr>
          <a:xfrm>
            <a:off x="3364915" y="3017309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sense of others</a:t>
            </a:r>
          </a:p>
          <a:p>
            <a:r>
              <a:rPr lang="en-GB" sz="1400" dirty="0"/>
              <a:t>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66010-AD26-4B08-96D9-284BFE17B0AD}"/>
              </a:ext>
            </a:extLst>
          </p:cNvPr>
          <p:cNvSpPr txBox="1"/>
          <p:nvPr/>
        </p:nvSpPr>
        <p:spPr>
          <a:xfrm>
            <a:off x="3364915" y="4406257"/>
            <a:ext cx="183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sense of the world</a:t>
            </a:r>
          </a:p>
          <a:p>
            <a:r>
              <a:rPr lang="en-GB" sz="1400" dirty="0"/>
              <a:t>Curriculum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3B81A49-9D7E-42FE-8CF2-3DF4290500F1}"/>
              </a:ext>
            </a:extLst>
          </p:cNvPr>
          <p:cNvSpPr/>
          <p:nvPr/>
        </p:nvSpPr>
        <p:spPr>
          <a:xfrm>
            <a:off x="5534026" y="3171198"/>
            <a:ext cx="809625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53B45-38CE-42D2-A017-7512FF9A80A2}"/>
              </a:ext>
            </a:extLst>
          </p:cNvPr>
          <p:cNvSpPr/>
          <p:nvPr/>
        </p:nvSpPr>
        <p:spPr>
          <a:xfrm rot="16200000">
            <a:off x="4399151" y="2803938"/>
            <a:ext cx="5602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Relationships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3EE4483-6B61-4A35-8106-B1FD30FE22AF}"/>
              </a:ext>
            </a:extLst>
          </p:cNvPr>
          <p:cNvSpPr/>
          <p:nvPr/>
        </p:nvSpPr>
        <p:spPr>
          <a:xfrm>
            <a:off x="8148975" y="3231948"/>
            <a:ext cx="809625" cy="3238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197F18-BAE9-49F9-AF83-1FCEDD7970E7}"/>
              </a:ext>
            </a:extLst>
          </p:cNvPr>
          <p:cNvSpPr txBox="1"/>
          <p:nvPr/>
        </p:nvSpPr>
        <p:spPr>
          <a:xfrm>
            <a:off x="9399658" y="2320244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C2E7-DC2F-4B9F-AB3A-D5CA3C24067A}"/>
              </a:ext>
            </a:extLst>
          </p:cNvPr>
          <p:cNvSpPr txBox="1"/>
          <p:nvPr/>
        </p:nvSpPr>
        <p:spPr>
          <a:xfrm>
            <a:off x="9399658" y="4091998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Staff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9FBC6-C3B6-46D0-B934-C3B8A9C41440}"/>
              </a:ext>
            </a:extLst>
          </p:cNvPr>
          <p:cNvSpPr txBox="1"/>
          <p:nvPr/>
        </p:nvSpPr>
        <p:spPr>
          <a:xfrm>
            <a:off x="9399658" y="3231948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0A6CC9-B070-403B-86C8-FF3A3AAE19E0}"/>
              </a:ext>
            </a:extLst>
          </p:cNvPr>
          <p:cNvCxnSpPr>
            <a:cxnSpLocks/>
          </p:cNvCxnSpPr>
          <p:nvPr/>
        </p:nvCxnSpPr>
        <p:spPr>
          <a:xfrm flipH="1" flipV="1">
            <a:off x="10167294" y="2843944"/>
            <a:ext cx="438150" cy="18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1CE8AF-C59F-4F7F-B27D-A96E5C7A849B}"/>
              </a:ext>
            </a:extLst>
          </p:cNvPr>
          <p:cNvCxnSpPr>
            <a:cxnSpLocks/>
          </p:cNvCxnSpPr>
          <p:nvPr/>
        </p:nvCxnSpPr>
        <p:spPr>
          <a:xfrm flipH="1">
            <a:off x="10167294" y="3807213"/>
            <a:ext cx="529681" cy="33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161CDF-6594-4018-86E3-76DD26170EA5}"/>
              </a:ext>
            </a:extLst>
          </p:cNvPr>
          <p:cNvCxnSpPr>
            <a:cxnSpLocks/>
          </p:cNvCxnSpPr>
          <p:nvPr/>
        </p:nvCxnSpPr>
        <p:spPr>
          <a:xfrm flipH="1" flipV="1">
            <a:off x="10230956" y="3435979"/>
            <a:ext cx="3494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DD4A555-BFE3-41EC-8727-BCD43F04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528" y="6099355"/>
            <a:ext cx="1286367" cy="591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83BF00-F385-41B2-B70E-C6DB4871497D}"/>
              </a:ext>
            </a:extLst>
          </p:cNvPr>
          <p:cNvSpPr/>
          <p:nvPr/>
        </p:nvSpPr>
        <p:spPr>
          <a:xfrm>
            <a:off x="10612455" y="2921774"/>
            <a:ext cx="159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10BE1-FAFC-4D73-BF88-D8120608602D}"/>
              </a:ext>
            </a:extLst>
          </p:cNvPr>
          <p:cNvSpPr txBox="1"/>
          <p:nvPr/>
        </p:nvSpPr>
        <p:spPr>
          <a:xfrm>
            <a:off x="137105" y="6099355"/>
            <a:ext cx="399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Taken from ‘The Compassionate Classroom’ by </a:t>
            </a:r>
            <a:r>
              <a:rPr lang="en-GB" i="1" dirty="0" err="1"/>
              <a:t>J.Norman</a:t>
            </a:r>
            <a:endParaRPr lang="en-GB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6458A-E3CC-4001-9AFF-58F50C848F75}"/>
              </a:ext>
            </a:extLst>
          </p:cNvPr>
          <p:cNvSpPr txBox="1"/>
          <p:nvPr/>
        </p:nvSpPr>
        <p:spPr>
          <a:xfrm>
            <a:off x="2101755" y="328730"/>
            <a:ext cx="806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Multiple studies have shown that where relationships across schools are strong, the most disadvantaged pupils will thrive. (Marc Rowland)</a:t>
            </a:r>
          </a:p>
        </p:txBody>
      </p:sp>
    </p:spTree>
    <p:extLst>
      <p:ext uri="{BB962C8B-B14F-4D97-AF65-F5344CB8AC3E}">
        <p14:creationId xmlns:p14="http://schemas.microsoft.com/office/powerpoint/2010/main" val="954553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7447</TotalTime>
  <Words>1577</Words>
  <Application>Microsoft Office PowerPoint</Application>
  <PresentationFormat>Widescreen</PresentationFormat>
  <Paragraphs>311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GuardianTextEgyptian</vt:lpstr>
      <vt:lpstr>Office Theme</vt:lpstr>
      <vt:lpstr>Pupil Premium Conference by Julie Norman FCCT Primary Executive Leader &amp; SOS Managing Director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Premium Conference Julie Norman </dc:title>
  <dc:creator>Julie norman</dc:creator>
  <cp:lastModifiedBy>Julie norman</cp:lastModifiedBy>
  <cp:revision>27</cp:revision>
  <dcterms:created xsi:type="dcterms:W3CDTF">2022-03-02T10:59:30Z</dcterms:created>
  <dcterms:modified xsi:type="dcterms:W3CDTF">2022-03-14T12:16:22Z</dcterms:modified>
</cp:coreProperties>
</file>