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7" r:id="rId2"/>
    <p:sldId id="261" r:id="rId3"/>
    <p:sldId id="264" r:id="rId4"/>
    <p:sldId id="262" r:id="rId5"/>
    <p:sldId id="263" r:id="rId6"/>
    <p:sldId id="265" r:id="rId7"/>
    <p:sldId id="266"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F1D0-5DB0-46D0-A7EC-2D96EF6B00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4A31AC-C10B-441A-905E-1D80B4FA1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0C1517-DE87-4FB6-80F9-D59F530A04CA}"/>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5" name="Footer Placeholder 4">
            <a:extLst>
              <a:ext uri="{FF2B5EF4-FFF2-40B4-BE49-F238E27FC236}">
                <a16:creationId xmlns:a16="http://schemas.microsoft.com/office/drawing/2014/main" id="{97E7C825-8EC5-4DFE-8292-361548119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89868-7B7D-4200-8609-A71A66519056}"/>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286650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C9BC-042B-466E-8D9D-5F6C38B049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8B210C-BD75-44BB-944A-3AAE9F3CF7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AD32DD-39DD-4A20-9923-0D3AA8B2FDA6}"/>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5" name="Footer Placeholder 4">
            <a:extLst>
              <a:ext uri="{FF2B5EF4-FFF2-40B4-BE49-F238E27FC236}">
                <a16:creationId xmlns:a16="http://schemas.microsoft.com/office/drawing/2014/main" id="{F6BBE2DE-FD1B-45BA-AA83-4E8946F3EB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25E53C-5496-4EB0-BD72-F18120B1C569}"/>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299908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1DDA98-3040-4561-A010-818E3EED9F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395B9-B551-4C30-A261-557B5FE911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A3ACBE-01B6-45F4-A0E4-F66AF6454D07}"/>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5" name="Footer Placeholder 4">
            <a:extLst>
              <a:ext uri="{FF2B5EF4-FFF2-40B4-BE49-F238E27FC236}">
                <a16:creationId xmlns:a16="http://schemas.microsoft.com/office/drawing/2014/main" id="{A07FB9E1-869C-4601-82E7-13A1F87CB6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EAA54-070D-4DCF-953B-182DDF623BAE}"/>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146746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A800-DC01-4728-AE09-A4AA8BE660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3CC65D-2B07-45E6-8672-86D085B52B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882BCB-C420-4DBC-BF0A-D9C276005858}"/>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5" name="Footer Placeholder 4">
            <a:extLst>
              <a:ext uri="{FF2B5EF4-FFF2-40B4-BE49-F238E27FC236}">
                <a16:creationId xmlns:a16="http://schemas.microsoft.com/office/drawing/2014/main" id="{6F4CF683-621C-486C-82C2-B6ED9E656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6B5FAE-807E-4B7D-9D59-F3B99EC76553}"/>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60878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80C0-E633-457F-8E93-F29C810F13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D1B4EC-7462-4590-865C-EC95E054B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561D7-E542-4B9A-A377-FA7C88644AC7}"/>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5" name="Footer Placeholder 4">
            <a:extLst>
              <a:ext uri="{FF2B5EF4-FFF2-40B4-BE49-F238E27FC236}">
                <a16:creationId xmlns:a16="http://schemas.microsoft.com/office/drawing/2014/main" id="{74B43BEA-3D9A-44ED-B3F6-4B859C12D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0B4FE-ECA8-4868-A390-F0DA43C34BC6}"/>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131830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C822-F0C0-461F-A266-385C837804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590EC9-60AF-4EC4-9554-27D7AF5958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B06D7E-AEEC-44C7-8133-5807D78495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AF9EB6-CF56-4F41-AAD5-D5337673688C}"/>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6" name="Footer Placeholder 5">
            <a:extLst>
              <a:ext uri="{FF2B5EF4-FFF2-40B4-BE49-F238E27FC236}">
                <a16:creationId xmlns:a16="http://schemas.microsoft.com/office/drawing/2014/main" id="{72CDEE8C-9369-4758-8D9C-07CC200FF8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DF02D-E012-4A03-A178-756D5E10B9EE}"/>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22967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F31B-FC39-4581-B9E1-A5B209CCC8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15F4D0-A885-4A6F-B0C5-6C1B07313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7B832-CE17-42C6-9759-AF4BDCD65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195A1F-2175-46FE-9834-5F03498B3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D862A-3339-4A70-A59A-3B368EAF4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9051F0-7CD2-4972-931F-CAB247FD962E}"/>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8" name="Footer Placeholder 7">
            <a:extLst>
              <a:ext uri="{FF2B5EF4-FFF2-40B4-BE49-F238E27FC236}">
                <a16:creationId xmlns:a16="http://schemas.microsoft.com/office/drawing/2014/main" id="{B7F29B13-C27E-438D-9DEB-812C8C2B57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06DE7B-6A36-4A0F-872C-0EEBC77A1B9D}"/>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184054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85B6-F741-4DE4-85A8-24785C9DF6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43D08A-0148-474C-817E-202808DB2A5A}"/>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4" name="Footer Placeholder 3">
            <a:extLst>
              <a:ext uri="{FF2B5EF4-FFF2-40B4-BE49-F238E27FC236}">
                <a16:creationId xmlns:a16="http://schemas.microsoft.com/office/drawing/2014/main" id="{85458569-F288-4740-A500-6AFA47DBFC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E7B44C-B14F-4E07-900A-50171E803A28}"/>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174585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50A54-A047-4778-9318-841BD7684D27}"/>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3" name="Footer Placeholder 2">
            <a:extLst>
              <a:ext uri="{FF2B5EF4-FFF2-40B4-BE49-F238E27FC236}">
                <a16:creationId xmlns:a16="http://schemas.microsoft.com/office/drawing/2014/main" id="{C8AE380B-11DD-4FEF-8A17-7D0FA1C98A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E16F7B-E552-4701-9CF6-3BB8E83ED5D7}"/>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86729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F99C-8BD6-457C-BFB5-A0708C0D1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9ABB10-13A0-40BA-BED7-459A7D8BC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E39E21-DA61-4036-9A59-81FB62DF4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A6F77-79C4-4F19-A15A-4813287FD8D8}"/>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6" name="Footer Placeholder 5">
            <a:extLst>
              <a:ext uri="{FF2B5EF4-FFF2-40B4-BE49-F238E27FC236}">
                <a16:creationId xmlns:a16="http://schemas.microsoft.com/office/drawing/2014/main" id="{446ED80F-7D0C-4C58-9D9E-50A5213BF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3D669E-C095-4B59-B3B3-4CDA03C9A989}"/>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78201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63A9-45CB-4512-A3CA-570C47D10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2540C0-5DBD-4CE7-B47A-52248303C2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3AEF79-2762-4BC1-B552-1A26690A2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50265-C2E4-4951-94AE-38E398A26CC0}"/>
              </a:ext>
            </a:extLst>
          </p:cNvPr>
          <p:cNvSpPr>
            <a:spLocks noGrp="1"/>
          </p:cNvSpPr>
          <p:nvPr>
            <p:ph type="dt" sz="half" idx="10"/>
          </p:nvPr>
        </p:nvSpPr>
        <p:spPr/>
        <p:txBody>
          <a:bodyPr/>
          <a:lstStyle/>
          <a:p>
            <a:fld id="{7D112776-C2DB-448E-9B5D-77AFB508AB0C}" type="datetimeFigureOut">
              <a:rPr lang="en-GB" smtClean="0"/>
              <a:t>25/11/2021</a:t>
            </a:fld>
            <a:endParaRPr lang="en-GB"/>
          </a:p>
        </p:txBody>
      </p:sp>
      <p:sp>
        <p:nvSpPr>
          <p:cNvPr id="6" name="Footer Placeholder 5">
            <a:extLst>
              <a:ext uri="{FF2B5EF4-FFF2-40B4-BE49-F238E27FC236}">
                <a16:creationId xmlns:a16="http://schemas.microsoft.com/office/drawing/2014/main" id="{A5B749FA-3D03-436C-BB26-CA2C67A621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875B0F-7492-4060-9EEA-D70352E719B3}"/>
              </a:ext>
            </a:extLst>
          </p:cNvPr>
          <p:cNvSpPr>
            <a:spLocks noGrp="1"/>
          </p:cNvSpPr>
          <p:nvPr>
            <p:ph type="sldNum" sz="quarter" idx="12"/>
          </p:nvPr>
        </p:nvSpPr>
        <p:spPr/>
        <p:txBody>
          <a:bodyPr/>
          <a:lstStyle/>
          <a:p>
            <a:fld id="{1FDAA9B5-4548-4285-BBAC-3720F149E5B7}" type="slidenum">
              <a:rPr lang="en-GB" smtClean="0"/>
              <a:t>‹#›</a:t>
            </a:fld>
            <a:endParaRPr lang="en-GB"/>
          </a:p>
        </p:txBody>
      </p:sp>
    </p:spTree>
    <p:extLst>
      <p:ext uri="{BB962C8B-B14F-4D97-AF65-F5344CB8AC3E}">
        <p14:creationId xmlns:p14="http://schemas.microsoft.com/office/powerpoint/2010/main" val="14895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1685C-5C7D-46B3-A758-41F9CC1C2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EFF904-DC26-4873-BE85-2AA506521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E0C16-BCD8-4681-81CB-E7E8934C6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12776-C2DB-448E-9B5D-77AFB508AB0C}" type="datetimeFigureOut">
              <a:rPr lang="en-GB" smtClean="0"/>
              <a:t>25/11/2021</a:t>
            </a:fld>
            <a:endParaRPr lang="en-GB"/>
          </a:p>
        </p:txBody>
      </p:sp>
      <p:sp>
        <p:nvSpPr>
          <p:cNvPr id="5" name="Footer Placeholder 4">
            <a:extLst>
              <a:ext uri="{FF2B5EF4-FFF2-40B4-BE49-F238E27FC236}">
                <a16:creationId xmlns:a16="http://schemas.microsoft.com/office/drawing/2014/main" id="{FBA8CB05-3436-4BDF-820F-03B788A0F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2E6BCF-0059-4124-A4D0-1FF2334EE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AA9B5-4548-4285-BBAC-3720F149E5B7}" type="slidenum">
              <a:rPr lang="en-GB" smtClean="0"/>
              <a:t>‹#›</a:t>
            </a:fld>
            <a:endParaRPr lang="en-GB"/>
          </a:p>
        </p:txBody>
      </p:sp>
    </p:spTree>
    <p:extLst>
      <p:ext uri="{BB962C8B-B14F-4D97-AF65-F5344CB8AC3E}">
        <p14:creationId xmlns:p14="http://schemas.microsoft.com/office/powerpoint/2010/main" val="73898789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E1295-9062-4B66-805B-37B25E696EF7}"/>
              </a:ext>
            </a:extLst>
          </p:cNvPr>
          <p:cNvPicPr>
            <a:picLocks noChangeAspect="1"/>
          </p:cNvPicPr>
          <p:nvPr/>
        </p:nvPicPr>
        <p:blipFill>
          <a:blip r:embed="rId2"/>
          <a:stretch>
            <a:fillRect/>
          </a:stretch>
        </p:blipFill>
        <p:spPr>
          <a:xfrm>
            <a:off x="95317" y="6122178"/>
            <a:ext cx="1286367" cy="591363"/>
          </a:xfrm>
          <a:prstGeom prst="rect">
            <a:avLst/>
          </a:prstGeom>
        </p:spPr>
      </p:pic>
      <p:pic>
        <p:nvPicPr>
          <p:cNvPr id="6" name="Picture 5">
            <a:extLst>
              <a:ext uri="{FF2B5EF4-FFF2-40B4-BE49-F238E27FC236}">
                <a16:creationId xmlns:a16="http://schemas.microsoft.com/office/drawing/2014/main" id="{DBC7F017-6855-4B25-AF5C-F35274F2573B}"/>
              </a:ext>
            </a:extLst>
          </p:cNvPr>
          <p:cNvPicPr>
            <a:picLocks noChangeAspect="1"/>
          </p:cNvPicPr>
          <p:nvPr/>
        </p:nvPicPr>
        <p:blipFill>
          <a:blip r:embed="rId3"/>
          <a:stretch>
            <a:fillRect/>
          </a:stretch>
        </p:blipFill>
        <p:spPr>
          <a:xfrm>
            <a:off x="1381684" y="879130"/>
            <a:ext cx="3505504" cy="4499238"/>
          </a:xfrm>
          <a:prstGeom prst="rect">
            <a:avLst/>
          </a:prstGeom>
        </p:spPr>
      </p:pic>
      <p:sp>
        <p:nvSpPr>
          <p:cNvPr id="7" name="TextBox 6">
            <a:extLst>
              <a:ext uri="{FF2B5EF4-FFF2-40B4-BE49-F238E27FC236}">
                <a16:creationId xmlns:a16="http://schemas.microsoft.com/office/drawing/2014/main" id="{292088FE-8E86-4A7D-9DDD-A5C4149C7561}"/>
              </a:ext>
            </a:extLst>
          </p:cNvPr>
          <p:cNvSpPr txBox="1"/>
          <p:nvPr/>
        </p:nvSpPr>
        <p:spPr>
          <a:xfrm>
            <a:off x="5936776" y="1228299"/>
            <a:ext cx="6084092" cy="4739759"/>
          </a:xfrm>
          <a:prstGeom prst="rect">
            <a:avLst/>
          </a:prstGeom>
          <a:noFill/>
        </p:spPr>
        <p:txBody>
          <a:bodyPr wrap="square" rtlCol="0">
            <a:spAutoFit/>
          </a:bodyPr>
          <a:lstStyle/>
          <a:p>
            <a:r>
              <a:rPr lang="en-GB" sz="4000" dirty="0"/>
              <a:t>Early Career Teachers</a:t>
            </a:r>
          </a:p>
          <a:p>
            <a:endParaRPr lang="en-GB" sz="4000" dirty="0"/>
          </a:p>
          <a:p>
            <a:r>
              <a:rPr lang="en-GB" sz="4000" dirty="0"/>
              <a:t>Filling up your backpack!</a:t>
            </a:r>
          </a:p>
          <a:p>
            <a:endParaRPr lang="en-GB" dirty="0"/>
          </a:p>
          <a:p>
            <a:endParaRPr lang="en-GB" dirty="0"/>
          </a:p>
          <a:p>
            <a:endParaRPr lang="en-GB" dirty="0"/>
          </a:p>
          <a:p>
            <a:r>
              <a:rPr lang="en-GB" sz="3200" dirty="0"/>
              <a:t>By:</a:t>
            </a:r>
          </a:p>
          <a:p>
            <a:r>
              <a:rPr lang="en-GB" sz="3200" dirty="0"/>
              <a:t>Julie Norman FCCT</a:t>
            </a:r>
          </a:p>
          <a:p>
            <a:r>
              <a:rPr lang="en-GB" sz="3200" dirty="0"/>
              <a:t>School Omega Solutions</a:t>
            </a:r>
          </a:p>
          <a:p>
            <a:r>
              <a:rPr lang="en-GB" sz="3200" dirty="0"/>
              <a:t>Executive Primary Lead</a:t>
            </a:r>
          </a:p>
        </p:txBody>
      </p:sp>
    </p:spTree>
    <p:extLst>
      <p:ext uri="{BB962C8B-B14F-4D97-AF65-F5344CB8AC3E}">
        <p14:creationId xmlns:p14="http://schemas.microsoft.com/office/powerpoint/2010/main" val="189845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4405B0-3E73-484C-893A-C39C719D0760}"/>
              </a:ext>
            </a:extLst>
          </p:cNvPr>
          <p:cNvPicPr>
            <a:picLocks noChangeAspect="1"/>
          </p:cNvPicPr>
          <p:nvPr/>
        </p:nvPicPr>
        <p:blipFill rotWithShape="1">
          <a:blip r:embed="rId2"/>
          <a:srcRect l="27871" t="1939" r="26995" b="866"/>
          <a:stretch/>
        </p:blipFill>
        <p:spPr>
          <a:xfrm>
            <a:off x="327545" y="385549"/>
            <a:ext cx="2579427" cy="5554639"/>
          </a:xfrm>
          <a:prstGeom prst="rect">
            <a:avLst/>
          </a:prstGeom>
        </p:spPr>
      </p:pic>
      <p:pic>
        <p:nvPicPr>
          <p:cNvPr id="5" name="Picture 4">
            <a:extLst>
              <a:ext uri="{FF2B5EF4-FFF2-40B4-BE49-F238E27FC236}">
                <a16:creationId xmlns:a16="http://schemas.microsoft.com/office/drawing/2014/main" id="{53CE1295-9062-4B66-805B-37B25E696EF7}"/>
              </a:ext>
            </a:extLst>
          </p:cNvPr>
          <p:cNvPicPr>
            <a:picLocks noChangeAspect="1"/>
          </p:cNvPicPr>
          <p:nvPr/>
        </p:nvPicPr>
        <p:blipFill>
          <a:blip r:embed="rId3"/>
          <a:stretch>
            <a:fillRect/>
          </a:stretch>
        </p:blipFill>
        <p:spPr>
          <a:xfrm>
            <a:off x="184780" y="6176769"/>
            <a:ext cx="1286367" cy="591363"/>
          </a:xfrm>
          <a:prstGeom prst="rect">
            <a:avLst/>
          </a:prstGeom>
        </p:spPr>
      </p:pic>
      <p:sp>
        <p:nvSpPr>
          <p:cNvPr id="3" name="Rectangle 2">
            <a:extLst>
              <a:ext uri="{FF2B5EF4-FFF2-40B4-BE49-F238E27FC236}">
                <a16:creationId xmlns:a16="http://schemas.microsoft.com/office/drawing/2014/main" id="{4317B630-254B-4619-A8EE-80FB38213C67}"/>
              </a:ext>
            </a:extLst>
          </p:cNvPr>
          <p:cNvSpPr/>
          <p:nvPr/>
        </p:nvSpPr>
        <p:spPr>
          <a:xfrm>
            <a:off x="3334603" y="144459"/>
            <a:ext cx="776405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1. Behaviour management</a:t>
            </a:r>
          </a:p>
        </p:txBody>
      </p:sp>
      <p:sp>
        <p:nvSpPr>
          <p:cNvPr id="4" name="TextBox 3">
            <a:extLst>
              <a:ext uri="{FF2B5EF4-FFF2-40B4-BE49-F238E27FC236}">
                <a16:creationId xmlns:a16="http://schemas.microsoft.com/office/drawing/2014/main" id="{566CBFF5-AB10-4777-A1C9-2BC0FA8EF717}"/>
              </a:ext>
            </a:extLst>
          </p:cNvPr>
          <p:cNvSpPr txBox="1"/>
          <p:nvPr/>
        </p:nvSpPr>
        <p:spPr>
          <a:xfrm>
            <a:off x="3443786" y="1067789"/>
            <a:ext cx="8052179" cy="5632311"/>
          </a:xfrm>
          <a:prstGeom prst="rect">
            <a:avLst/>
          </a:prstGeom>
          <a:noFill/>
        </p:spPr>
        <p:txBody>
          <a:bodyPr wrap="square" rtlCol="0">
            <a:spAutoFit/>
          </a:bodyPr>
          <a:lstStyle/>
          <a:p>
            <a:r>
              <a:rPr lang="en-GB" sz="3600" dirty="0">
                <a:solidFill>
                  <a:srgbClr val="FF0000"/>
                </a:solidFill>
              </a:rPr>
              <a:t>Watch others!</a:t>
            </a:r>
          </a:p>
          <a:p>
            <a:pPr marL="285750" indent="-285750">
              <a:buFontTx/>
              <a:buChar char="-"/>
            </a:pPr>
            <a:r>
              <a:rPr lang="en-GB" sz="3600" b="1" dirty="0"/>
              <a:t>Tone </a:t>
            </a:r>
            <a:r>
              <a:rPr lang="en-GB" sz="2400" dirty="0"/>
              <a:t>– when to be quiet, when to raise your voice, when to be gentle, happy, excited…etc.  Set the tone with yours. The children will mirror you. Try it!</a:t>
            </a:r>
          </a:p>
          <a:p>
            <a:pPr marL="285750" indent="-285750">
              <a:buFontTx/>
              <a:buChar char="-"/>
            </a:pPr>
            <a:r>
              <a:rPr lang="en-GB" sz="3600" b="1" dirty="0"/>
              <a:t>Language</a:t>
            </a:r>
            <a:r>
              <a:rPr lang="en-GB" sz="3600" dirty="0"/>
              <a:t> </a:t>
            </a:r>
            <a:r>
              <a:rPr lang="en-GB" sz="2400" dirty="0"/>
              <a:t>– do we assume they will do something? Do we fool them into doing what we want? Yes, we do.</a:t>
            </a:r>
          </a:p>
          <a:p>
            <a:pPr marL="285750" indent="-285750">
              <a:buFontTx/>
              <a:buChar char="-"/>
            </a:pPr>
            <a:r>
              <a:rPr lang="en-GB" sz="3600" b="1" dirty="0"/>
              <a:t>Body language </a:t>
            </a:r>
            <a:r>
              <a:rPr lang="en-GB" sz="2400" dirty="0"/>
              <a:t>– what is your stance saying to the children?</a:t>
            </a:r>
          </a:p>
          <a:p>
            <a:pPr marL="285750" indent="-285750">
              <a:buFontTx/>
              <a:buChar char="-"/>
            </a:pPr>
            <a:r>
              <a:rPr lang="en-GB" sz="3600" b="1" dirty="0"/>
              <a:t>Pace </a:t>
            </a:r>
            <a:r>
              <a:rPr lang="en-GB" sz="2400" dirty="0"/>
              <a:t>– think about literature. Short sharp sentences speed things up and create tension. Long sentences can set the scene. What will over excite them? What will bore them?</a:t>
            </a:r>
            <a:endParaRPr lang="en-GB" sz="3600" dirty="0"/>
          </a:p>
          <a:p>
            <a:endParaRPr lang="en-GB" sz="3600" dirty="0"/>
          </a:p>
        </p:txBody>
      </p:sp>
    </p:spTree>
    <p:extLst>
      <p:ext uri="{BB962C8B-B14F-4D97-AF65-F5344CB8AC3E}">
        <p14:creationId xmlns:p14="http://schemas.microsoft.com/office/powerpoint/2010/main" val="55854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E1295-9062-4B66-805B-37B25E696EF7}"/>
              </a:ext>
            </a:extLst>
          </p:cNvPr>
          <p:cNvPicPr>
            <a:picLocks noChangeAspect="1"/>
          </p:cNvPicPr>
          <p:nvPr/>
        </p:nvPicPr>
        <p:blipFill>
          <a:blip r:embed="rId2"/>
          <a:stretch>
            <a:fillRect/>
          </a:stretch>
        </p:blipFill>
        <p:spPr>
          <a:xfrm>
            <a:off x="10734500" y="6122178"/>
            <a:ext cx="1286367" cy="591363"/>
          </a:xfrm>
          <a:prstGeom prst="rect">
            <a:avLst/>
          </a:prstGeom>
        </p:spPr>
      </p:pic>
      <p:sp>
        <p:nvSpPr>
          <p:cNvPr id="4" name="Rectangle 3">
            <a:extLst>
              <a:ext uri="{FF2B5EF4-FFF2-40B4-BE49-F238E27FC236}">
                <a16:creationId xmlns:a16="http://schemas.microsoft.com/office/drawing/2014/main" id="{0CC07BE5-44DC-49D9-8AB3-DADC8E9E5D0B}"/>
              </a:ext>
            </a:extLst>
          </p:cNvPr>
          <p:cNvSpPr/>
          <p:nvPr/>
        </p:nvSpPr>
        <p:spPr>
          <a:xfrm>
            <a:off x="814041" y="185402"/>
            <a:ext cx="469840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2. Expectations </a:t>
            </a:r>
            <a:endParaRPr lang="en-US" sz="5400" b="1" cap="none" spc="0" dirty="0">
              <a:ln/>
              <a:solidFill>
                <a:schemeClr val="accent3"/>
              </a:solidFill>
              <a:effectLst/>
            </a:endParaRPr>
          </a:p>
        </p:txBody>
      </p:sp>
      <p:sp>
        <p:nvSpPr>
          <p:cNvPr id="6" name="TextBox 5">
            <a:extLst>
              <a:ext uri="{FF2B5EF4-FFF2-40B4-BE49-F238E27FC236}">
                <a16:creationId xmlns:a16="http://schemas.microsoft.com/office/drawing/2014/main" id="{D63FE45A-8FF6-46E8-B587-56AC099AAA2B}"/>
              </a:ext>
            </a:extLst>
          </p:cNvPr>
          <p:cNvSpPr txBox="1"/>
          <p:nvPr/>
        </p:nvSpPr>
        <p:spPr>
          <a:xfrm>
            <a:off x="814041" y="1108732"/>
            <a:ext cx="8052179" cy="5262979"/>
          </a:xfrm>
          <a:prstGeom prst="rect">
            <a:avLst/>
          </a:prstGeom>
          <a:noFill/>
        </p:spPr>
        <p:txBody>
          <a:bodyPr wrap="square" rtlCol="0">
            <a:spAutoFit/>
          </a:bodyPr>
          <a:lstStyle/>
          <a:p>
            <a:r>
              <a:rPr lang="en-GB" sz="3600" dirty="0">
                <a:solidFill>
                  <a:srgbClr val="FF0000"/>
                </a:solidFill>
              </a:rPr>
              <a:t>Clear, concise and consistent</a:t>
            </a:r>
          </a:p>
          <a:p>
            <a:pPr marL="285750" indent="-285750">
              <a:buFontTx/>
              <a:buChar char="-"/>
            </a:pPr>
            <a:r>
              <a:rPr lang="en-GB" sz="3600" b="1" dirty="0"/>
              <a:t>Classroom routines</a:t>
            </a:r>
          </a:p>
          <a:p>
            <a:r>
              <a:rPr lang="en-GB" sz="2400" dirty="0"/>
              <a:t>Create routines that help the children to settle to work, carpet, tables, lines, lunch etc. Be consistent every single day, no matter what is going on. Soon they will do them without you even asking.</a:t>
            </a:r>
          </a:p>
          <a:p>
            <a:pPr marL="285750" indent="-285750">
              <a:buFontTx/>
              <a:buChar char="-"/>
            </a:pPr>
            <a:r>
              <a:rPr lang="en-GB" sz="3600" b="1" dirty="0"/>
              <a:t>Behaviour routines</a:t>
            </a:r>
          </a:p>
          <a:p>
            <a:r>
              <a:rPr lang="en-GB" sz="2400" dirty="0"/>
              <a:t>When you are consistent with behaviour expectations in the classroom incorporate them into the classroom routines</a:t>
            </a:r>
          </a:p>
          <a:p>
            <a:pPr marL="285750" indent="-285750">
              <a:buFontTx/>
              <a:buChar char="-"/>
            </a:pPr>
            <a:r>
              <a:rPr lang="en-GB" sz="3600" b="1" dirty="0"/>
              <a:t>Environment</a:t>
            </a:r>
          </a:p>
          <a:p>
            <a:r>
              <a:rPr lang="en-GB" sz="2400" dirty="0"/>
              <a:t>Are your walls supporting the pupils to meet the expectations? Prompts/pictures/rules/excellent work?</a:t>
            </a:r>
          </a:p>
        </p:txBody>
      </p:sp>
      <p:pic>
        <p:nvPicPr>
          <p:cNvPr id="8" name="Picture 7">
            <a:extLst>
              <a:ext uri="{FF2B5EF4-FFF2-40B4-BE49-F238E27FC236}">
                <a16:creationId xmlns:a16="http://schemas.microsoft.com/office/drawing/2014/main" id="{5EFCDF54-11C2-463E-9410-15BB664C6795}"/>
              </a:ext>
            </a:extLst>
          </p:cNvPr>
          <p:cNvPicPr>
            <a:picLocks noChangeAspect="1"/>
          </p:cNvPicPr>
          <p:nvPr/>
        </p:nvPicPr>
        <p:blipFill rotWithShape="1">
          <a:blip r:embed="rId3"/>
          <a:srcRect l="7612" t="21678" r="74366" b="37307"/>
          <a:stretch/>
        </p:blipFill>
        <p:spPr>
          <a:xfrm>
            <a:off x="9059988" y="920022"/>
            <a:ext cx="2960879" cy="3788455"/>
          </a:xfrm>
          <a:prstGeom prst="rect">
            <a:avLst/>
          </a:prstGeom>
        </p:spPr>
      </p:pic>
    </p:spTree>
    <p:extLst>
      <p:ext uri="{BB962C8B-B14F-4D97-AF65-F5344CB8AC3E}">
        <p14:creationId xmlns:p14="http://schemas.microsoft.com/office/powerpoint/2010/main" val="192833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E1295-9062-4B66-805B-37B25E696EF7}"/>
              </a:ext>
            </a:extLst>
          </p:cNvPr>
          <p:cNvPicPr>
            <a:picLocks noChangeAspect="1"/>
          </p:cNvPicPr>
          <p:nvPr/>
        </p:nvPicPr>
        <p:blipFill>
          <a:blip r:embed="rId2"/>
          <a:stretch>
            <a:fillRect/>
          </a:stretch>
        </p:blipFill>
        <p:spPr>
          <a:xfrm>
            <a:off x="10734500" y="6122178"/>
            <a:ext cx="1286367" cy="591363"/>
          </a:xfrm>
          <a:prstGeom prst="rect">
            <a:avLst/>
          </a:prstGeom>
        </p:spPr>
      </p:pic>
      <p:sp>
        <p:nvSpPr>
          <p:cNvPr id="3" name="Rectangle 2">
            <a:extLst>
              <a:ext uri="{FF2B5EF4-FFF2-40B4-BE49-F238E27FC236}">
                <a16:creationId xmlns:a16="http://schemas.microsoft.com/office/drawing/2014/main" id="{E791CB93-3777-4B4E-BE6B-50F5255B5397}"/>
              </a:ext>
            </a:extLst>
          </p:cNvPr>
          <p:cNvSpPr/>
          <p:nvPr/>
        </p:nvSpPr>
        <p:spPr>
          <a:xfrm>
            <a:off x="3733366" y="267289"/>
            <a:ext cx="472526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3. Relationships</a:t>
            </a:r>
            <a:endParaRPr lang="en-US" sz="5400" b="1" cap="none" spc="0" dirty="0">
              <a:ln/>
              <a:solidFill>
                <a:schemeClr val="accent3"/>
              </a:solidFill>
              <a:effectLst/>
            </a:endParaRPr>
          </a:p>
        </p:txBody>
      </p:sp>
      <p:sp>
        <p:nvSpPr>
          <p:cNvPr id="4" name="TextBox 3">
            <a:extLst>
              <a:ext uri="{FF2B5EF4-FFF2-40B4-BE49-F238E27FC236}">
                <a16:creationId xmlns:a16="http://schemas.microsoft.com/office/drawing/2014/main" id="{4A8EAAC1-42D2-4573-90CE-38002B179C82}"/>
              </a:ext>
            </a:extLst>
          </p:cNvPr>
          <p:cNvSpPr txBox="1"/>
          <p:nvPr/>
        </p:nvSpPr>
        <p:spPr>
          <a:xfrm>
            <a:off x="2330728" y="1190619"/>
            <a:ext cx="8052179" cy="646331"/>
          </a:xfrm>
          <a:prstGeom prst="rect">
            <a:avLst/>
          </a:prstGeom>
          <a:noFill/>
        </p:spPr>
        <p:txBody>
          <a:bodyPr wrap="square" rtlCol="0">
            <a:spAutoFit/>
          </a:bodyPr>
          <a:lstStyle/>
          <a:p>
            <a:r>
              <a:rPr lang="en-GB" sz="3600" dirty="0">
                <a:solidFill>
                  <a:srgbClr val="FF0000"/>
                </a:solidFill>
              </a:rPr>
              <a:t>Compassion, love and loco parentis</a:t>
            </a:r>
          </a:p>
        </p:txBody>
      </p:sp>
      <p:pic>
        <p:nvPicPr>
          <p:cNvPr id="6" name="Picture 5">
            <a:extLst>
              <a:ext uri="{FF2B5EF4-FFF2-40B4-BE49-F238E27FC236}">
                <a16:creationId xmlns:a16="http://schemas.microsoft.com/office/drawing/2014/main" id="{9ACF3707-5228-4ACB-844C-2F6C23AF52A6}"/>
              </a:ext>
            </a:extLst>
          </p:cNvPr>
          <p:cNvPicPr>
            <a:picLocks noChangeAspect="1"/>
          </p:cNvPicPr>
          <p:nvPr/>
        </p:nvPicPr>
        <p:blipFill>
          <a:blip r:embed="rId3"/>
          <a:stretch>
            <a:fillRect/>
          </a:stretch>
        </p:blipFill>
        <p:spPr>
          <a:xfrm>
            <a:off x="2104128" y="2090065"/>
            <a:ext cx="7418198" cy="4455775"/>
          </a:xfrm>
          <a:prstGeom prst="rect">
            <a:avLst/>
          </a:prstGeom>
        </p:spPr>
      </p:pic>
      <p:sp>
        <p:nvSpPr>
          <p:cNvPr id="7" name="Thought Bubble: Cloud 6">
            <a:extLst>
              <a:ext uri="{FF2B5EF4-FFF2-40B4-BE49-F238E27FC236}">
                <a16:creationId xmlns:a16="http://schemas.microsoft.com/office/drawing/2014/main" id="{16A33163-733E-4D31-9B4A-04F20218889E}"/>
              </a:ext>
            </a:extLst>
          </p:cNvPr>
          <p:cNvSpPr/>
          <p:nvPr/>
        </p:nvSpPr>
        <p:spPr>
          <a:xfrm>
            <a:off x="9553968" y="620035"/>
            <a:ext cx="2361063" cy="1514901"/>
          </a:xfrm>
          <a:prstGeom prst="cloudCallout">
            <a:avLst>
              <a:gd name="adj1" fmla="val -53781"/>
              <a:gd name="adj2" fmla="val 57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hought Bubble: Cloud 7">
            <a:extLst>
              <a:ext uri="{FF2B5EF4-FFF2-40B4-BE49-F238E27FC236}">
                <a16:creationId xmlns:a16="http://schemas.microsoft.com/office/drawing/2014/main" id="{C8551659-6D19-452A-B609-0D28F35C352C}"/>
              </a:ext>
            </a:extLst>
          </p:cNvPr>
          <p:cNvSpPr/>
          <p:nvPr/>
        </p:nvSpPr>
        <p:spPr>
          <a:xfrm>
            <a:off x="114434" y="5063498"/>
            <a:ext cx="2361063" cy="1514901"/>
          </a:xfrm>
          <a:prstGeom prst="cloudCallout">
            <a:avLst>
              <a:gd name="adj1" fmla="val 62982"/>
              <a:gd name="adj2" fmla="val -27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hought Bubble: Cloud 8">
            <a:extLst>
              <a:ext uri="{FF2B5EF4-FFF2-40B4-BE49-F238E27FC236}">
                <a16:creationId xmlns:a16="http://schemas.microsoft.com/office/drawing/2014/main" id="{3D080B97-C9C0-470D-B85B-76273F230EDA}"/>
              </a:ext>
            </a:extLst>
          </p:cNvPr>
          <p:cNvSpPr/>
          <p:nvPr/>
        </p:nvSpPr>
        <p:spPr>
          <a:xfrm>
            <a:off x="124569" y="1960764"/>
            <a:ext cx="2361063" cy="1514901"/>
          </a:xfrm>
          <a:prstGeom prst="cloudCallout">
            <a:avLst>
              <a:gd name="adj1" fmla="val 55467"/>
              <a:gd name="adj2" fmla="val 46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hought Bubble: Cloud 9">
            <a:extLst>
              <a:ext uri="{FF2B5EF4-FFF2-40B4-BE49-F238E27FC236}">
                <a16:creationId xmlns:a16="http://schemas.microsoft.com/office/drawing/2014/main" id="{75B148D4-0F32-454B-AE00-E1F009F3CF8E}"/>
              </a:ext>
            </a:extLst>
          </p:cNvPr>
          <p:cNvSpPr/>
          <p:nvPr/>
        </p:nvSpPr>
        <p:spPr>
          <a:xfrm>
            <a:off x="124569" y="147877"/>
            <a:ext cx="2361063" cy="1514901"/>
          </a:xfrm>
          <a:prstGeom prst="cloudCallout">
            <a:avLst>
              <a:gd name="adj1" fmla="val 34080"/>
              <a:gd name="adj2" fmla="val 58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hought Bubble: Cloud 10">
            <a:extLst>
              <a:ext uri="{FF2B5EF4-FFF2-40B4-BE49-F238E27FC236}">
                <a16:creationId xmlns:a16="http://schemas.microsoft.com/office/drawing/2014/main" id="{CD77D83D-A77A-49F6-A9BF-C4CDB38C7404}"/>
              </a:ext>
            </a:extLst>
          </p:cNvPr>
          <p:cNvSpPr/>
          <p:nvPr/>
        </p:nvSpPr>
        <p:spPr>
          <a:xfrm>
            <a:off x="9706368" y="2300815"/>
            <a:ext cx="2361063" cy="1514901"/>
          </a:xfrm>
          <a:prstGeom prst="cloudCallout">
            <a:avLst>
              <a:gd name="adj1" fmla="val -66498"/>
              <a:gd name="adj2" fmla="val 50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2A480D68-0B54-4B6B-849A-8E810B632CD1}"/>
              </a:ext>
            </a:extLst>
          </p:cNvPr>
          <p:cNvSpPr/>
          <p:nvPr/>
        </p:nvSpPr>
        <p:spPr>
          <a:xfrm>
            <a:off x="9574878" y="4362823"/>
            <a:ext cx="2361063" cy="1514901"/>
          </a:xfrm>
          <a:prstGeom prst="cloudCallout">
            <a:avLst>
              <a:gd name="adj1" fmla="val -67076"/>
              <a:gd name="adj2" fmla="val 9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9627FD2-51FB-4035-91BD-741E29BD8225}"/>
              </a:ext>
            </a:extLst>
          </p:cNvPr>
          <p:cNvSpPr txBox="1"/>
          <p:nvPr/>
        </p:nvSpPr>
        <p:spPr>
          <a:xfrm>
            <a:off x="540825" y="582355"/>
            <a:ext cx="1528549" cy="646331"/>
          </a:xfrm>
          <a:prstGeom prst="rect">
            <a:avLst/>
          </a:prstGeom>
          <a:noFill/>
        </p:spPr>
        <p:txBody>
          <a:bodyPr wrap="square" rtlCol="0">
            <a:spAutoFit/>
          </a:bodyPr>
          <a:lstStyle/>
          <a:p>
            <a:r>
              <a:rPr lang="en-GB" dirty="0"/>
              <a:t>What makes them happy?</a:t>
            </a:r>
          </a:p>
        </p:txBody>
      </p:sp>
      <p:sp>
        <p:nvSpPr>
          <p:cNvPr id="14" name="TextBox 13">
            <a:extLst>
              <a:ext uri="{FF2B5EF4-FFF2-40B4-BE49-F238E27FC236}">
                <a16:creationId xmlns:a16="http://schemas.microsoft.com/office/drawing/2014/main" id="{21A683E0-9C96-40E7-9C4A-B9D9D7A17387}"/>
              </a:ext>
            </a:extLst>
          </p:cNvPr>
          <p:cNvSpPr txBox="1"/>
          <p:nvPr/>
        </p:nvSpPr>
        <p:spPr>
          <a:xfrm>
            <a:off x="681212" y="2343849"/>
            <a:ext cx="1528549" cy="646331"/>
          </a:xfrm>
          <a:prstGeom prst="rect">
            <a:avLst/>
          </a:prstGeom>
          <a:noFill/>
        </p:spPr>
        <p:txBody>
          <a:bodyPr wrap="square" rtlCol="0">
            <a:spAutoFit/>
          </a:bodyPr>
          <a:lstStyle/>
          <a:p>
            <a:r>
              <a:rPr lang="en-GB" dirty="0"/>
              <a:t>What makes them sad?</a:t>
            </a:r>
          </a:p>
        </p:txBody>
      </p:sp>
      <p:sp>
        <p:nvSpPr>
          <p:cNvPr id="15" name="TextBox 14">
            <a:extLst>
              <a:ext uri="{FF2B5EF4-FFF2-40B4-BE49-F238E27FC236}">
                <a16:creationId xmlns:a16="http://schemas.microsoft.com/office/drawing/2014/main" id="{54B1CFEC-004D-48D0-BC4E-359D5718CDEC}"/>
              </a:ext>
            </a:extLst>
          </p:cNvPr>
          <p:cNvSpPr txBox="1"/>
          <p:nvPr/>
        </p:nvSpPr>
        <p:spPr>
          <a:xfrm>
            <a:off x="555011" y="5475847"/>
            <a:ext cx="1528549" cy="646331"/>
          </a:xfrm>
          <a:prstGeom prst="rect">
            <a:avLst/>
          </a:prstGeom>
          <a:noFill/>
        </p:spPr>
        <p:txBody>
          <a:bodyPr wrap="square" rtlCol="0">
            <a:spAutoFit/>
          </a:bodyPr>
          <a:lstStyle/>
          <a:p>
            <a:r>
              <a:rPr lang="en-GB" dirty="0"/>
              <a:t>What lures them in?</a:t>
            </a:r>
          </a:p>
        </p:txBody>
      </p:sp>
      <p:sp>
        <p:nvSpPr>
          <p:cNvPr id="16" name="TextBox 15">
            <a:extLst>
              <a:ext uri="{FF2B5EF4-FFF2-40B4-BE49-F238E27FC236}">
                <a16:creationId xmlns:a16="http://schemas.microsoft.com/office/drawing/2014/main" id="{C12E656A-8956-4BF8-BCE1-41EA1AFD5866}"/>
              </a:ext>
            </a:extLst>
          </p:cNvPr>
          <p:cNvSpPr txBox="1"/>
          <p:nvPr/>
        </p:nvSpPr>
        <p:spPr>
          <a:xfrm>
            <a:off x="9991134" y="989681"/>
            <a:ext cx="1730658" cy="646331"/>
          </a:xfrm>
          <a:prstGeom prst="rect">
            <a:avLst/>
          </a:prstGeom>
          <a:noFill/>
        </p:spPr>
        <p:txBody>
          <a:bodyPr wrap="square" rtlCol="0">
            <a:spAutoFit/>
          </a:bodyPr>
          <a:lstStyle/>
          <a:p>
            <a:r>
              <a:rPr lang="en-GB" dirty="0"/>
              <a:t>Earn their trust and respect</a:t>
            </a:r>
          </a:p>
        </p:txBody>
      </p:sp>
      <p:sp>
        <p:nvSpPr>
          <p:cNvPr id="17" name="TextBox 16">
            <a:extLst>
              <a:ext uri="{FF2B5EF4-FFF2-40B4-BE49-F238E27FC236}">
                <a16:creationId xmlns:a16="http://schemas.microsoft.com/office/drawing/2014/main" id="{03999007-1049-4616-B3BC-3C160E795969}"/>
              </a:ext>
            </a:extLst>
          </p:cNvPr>
          <p:cNvSpPr txBox="1"/>
          <p:nvPr/>
        </p:nvSpPr>
        <p:spPr>
          <a:xfrm>
            <a:off x="10193243" y="2667015"/>
            <a:ext cx="1528549" cy="646331"/>
          </a:xfrm>
          <a:prstGeom prst="rect">
            <a:avLst/>
          </a:prstGeom>
          <a:noFill/>
        </p:spPr>
        <p:txBody>
          <a:bodyPr wrap="square" rtlCol="0">
            <a:spAutoFit/>
          </a:bodyPr>
          <a:lstStyle/>
          <a:p>
            <a:r>
              <a:rPr lang="en-GB" dirty="0"/>
              <a:t>What is home like?</a:t>
            </a:r>
          </a:p>
        </p:txBody>
      </p:sp>
      <p:sp>
        <p:nvSpPr>
          <p:cNvPr id="18" name="TextBox 17">
            <a:extLst>
              <a:ext uri="{FF2B5EF4-FFF2-40B4-BE49-F238E27FC236}">
                <a16:creationId xmlns:a16="http://schemas.microsoft.com/office/drawing/2014/main" id="{FCE9A5A9-ECE2-437F-AC6F-71EE172B415E}"/>
              </a:ext>
            </a:extLst>
          </p:cNvPr>
          <p:cNvSpPr txBox="1"/>
          <p:nvPr/>
        </p:nvSpPr>
        <p:spPr>
          <a:xfrm>
            <a:off x="10122624" y="4642558"/>
            <a:ext cx="1792407" cy="646331"/>
          </a:xfrm>
          <a:prstGeom prst="rect">
            <a:avLst/>
          </a:prstGeom>
          <a:noFill/>
        </p:spPr>
        <p:txBody>
          <a:bodyPr wrap="square" rtlCol="0">
            <a:spAutoFit/>
          </a:bodyPr>
          <a:lstStyle/>
          <a:p>
            <a:r>
              <a:rPr lang="en-GB" dirty="0"/>
              <a:t>What stirs their emotions?</a:t>
            </a:r>
          </a:p>
        </p:txBody>
      </p:sp>
      <p:sp>
        <p:nvSpPr>
          <p:cNvPr id="19" name="Thought Bubble: Cloud 18">
            <a:extLst>
              <a:ext uri="{FF2B5EF4-FFF2-40B4-BE49-F238E27FC236}">
                <a16:creationId xmlns:a16="http://schemas.microsoft.com/office/drawing/2014/main" id="{EE818078-A80E-4135-8A27-B75166883BD1}"/>
              </a:ext>
            </a:extLst>
          </p:cNvPr>
          <p:cNvSpPr/>
          <p:nvPr/>
        </p:nvSpPr>
        <p:spPr>
          <a:xfrm>
            <a:off x="-59473" y="3569207"/>
            <a:ext cx="2361063" cy="1514901"/>
          </a:xfrm>
          <a:prstGeom prst="cloudCallout">
            <a:avLst>
              <a:gd name="adj1" fmla="val 61248"/>
              <a:gd name="adj2" fmla="val 15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D3AA0FC-0317-453B-BCA1-3A6B72E2F90C}"/>
              </a:ext>
            </a:extLst>
          </p:cNvPr>
          <p:cNvSpPr txBox="1"/>
          <p:nvPr/>
        </p:nvSpPr>
        <p:spPr>
          <a:xfrm>
            <a:off x="401672" y="3960946"/>
            <a:ext cx="1528549" cy="646331"/>
          </a:xfrm>
          <a:prstGeom prst="rect">
            <a:avLst/>
          </a:prstGeom>
          <a:noFill/>
        </p:spPr>
        <p:txBody>
          <a:bodyPr wrap="square" rtlCol="0">
            <a:spAutoFit/>
          </a:bodyPr>
          <a:lstStyle/>
          <a:p>
            <a:r>
              <a:rPr lang="en-GB" dirty="0"/>
              <a:t>Connect with them</a:t>
            </a:r>
          </a:p>
        </p:txBody>
      </p:sp>
    </p:spTree>
    <p:extLst>
      <p:ext uri="{BB962C8B-B14F-4D97-AF65-F5344CB8AC3E}">
        <p14:creationId xmlns:p14="http://schemas.microsoft.com/office/powerpoint/2010/main" val="124322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E1295-9062-4B66-805B-37B25E696EF7}"/>
              </a:ext>
            </a:extLst>
          </p:cNvPr>
          <p:cNvPicPr>
            <a:picLocks noChangeAspect="1"/>
          </p:cNvPicPr>
          <p:nvPr/>
        </p:nvPicPr>
        <p:blipFill>
          <a:blip r:embed="rId2"/>
          <a:stretch>
            <a:fillRect/>
          </a:stretch>
        </p:blipFill>
        <p:spPr>
          <a:xfrm>
            <a:off x="10734500" y="6122178"/>
            <a:ext cx="1286367" cy="591363"/>
          </a:xfrm>
          <a:prstGeom prst="rect">
            <a:avLst/>
          </a:prstGeom>
        </p:spPr>
      </p:pic>
      <p:sp>
        <p:nvSpPr>
          <p:cNvPr id="3" name="Rectangle 2">
            <a:extLst>
              <a:ext uri="{FF2B5EF4-FFF2-40B4-BE49-F238E27FC236}">
                <a16:creationId xmlns:a16="http://schemas.microsoft.com/office/drawing/2014/main" id="{7F1D24A5-58DF-4C33-AE17-F07DAB337DEB}"/>
              </a:ext>
            </a:extLst>
          </p:cNvPr>
          <p:cNvSpPr/>
          <p:nvPr/>
        </p:nvSpPr>
        <p:spPr>
          <a:xfrm>
            <a:off x="1083437" y="239994"/>
            <a:ext cx="612488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4. </a:t>
            </a:r>
            <a:r>
              <a:rPr lang="en-US" sz="5400" b="1" cap="none" spc="0" dirty="0">
                <a:ln/>
                <a:solidFill>
                  <a:schemeClr val="accent3"/>
                </a:solidFill>
                <a:effectLst/>
              </a:rPr>
              <a:t>Your Support Staff</a:t>
            </a:r>
          </a:p>
        </p:txBody>
      </p:sp>
      <p:sp>
        <p:nvSpPr>
          <p:cNvPr id="4" name="TextBox 3">
            <a:extLst>
              <a:ext uri="{FF2B5EF4-FFF2-40B4-BE49-F238E27FC236}">
                <a16:creationId xmlns:a16="http://schemas.microsoft.com/office/drawing/2014/main" id="{7578E192-3DAC-4B9A-ACE7-ECC82AE3CFF0}"/>
              </a:ext>
            </a:extLst>
          </p:cNvPr>
          <p:cNvSpPr txBox="1"/>
          <p:nvPr/>
        </p:nvSpPr>
        <p:spPr>
          <a:xfrm>
            <a:off x="814041" y="1108732"/>
            <a:ext cx="8052179" cy="5262979"/>
          </a:xfrm>
          <a:prstGeom prst="rect">
            <a:avLst/>
          </a:prstGeom>
          <a:noFill/>
        </p:spPr>
        <p:txBody>
          <a:bodyPr wrap="square" rtlCol="0">
            <a:spAutoFit/>
          </a:bodyPr>
          <a:lstStyle/>
          <a:p>
            <a:r>
              <a:rPr lang="en-GB" sz="3600" dirty="0">
                <a:solidFill>
                  <a:srgbClr val="FF0000"/>
                </a:solidFill>
              </a:rPr>
              <a:t>Friend, team, supporter and colleague</a:t>
            </a:r>
          </a:p>
          <a:p>
            <a:pPr marL="285750" indent="-285750">
              <a:buFontTx/>
              <a:buChar char="-"/>
            </a:pPr>
            <a:r>
              <a:rPr lang="en-GB" sz="3600" b="1" dirty="0"/>
              <a:t>TA to all</a:t>
            </a:r>
          </a:p>
          <a:p>
            <a:r>
              <a:rPr lang="en-GB" sz="2400" dirty="0"/>
              <a:t>Ensure your TA works with all of the children not just the low ability. </a:t>
            </a:r>
          </a:p>
          <a:p>
            <a:pPr marL="285750" indent="-285750">
              <a:buFontTx/>
              <a:buChar char="-"/>
            </a:pPr>
            <a:r>
              <a:rPr lang="en-GB" sz="3600" b="1" dirty="0"/>
              <a:t>Team teach</a:t>
            </a:r>
          </a:p>
          <a:p>
            <a:r>
              <a:rPr lang="en-GB" sz="2400" dirty="0"/>
              <a:t>Work collaboratively and team teach. Bounce off each other, have fun, create tension or humour. </a:t>
            </a:r>
            <a:endParaRPr lang="en-GB" sz="3600" dirty="0"/>
          </a:p>
          <a:p>
            <a:pPr marL="285750" indent="-285750">
              <a:buFontTx/>
              <a:buChar char="-"/>
            </a:pPr>
            <a:r>
              <a:rPr lang="en-GB" sz="3600" b="1" dirty="0"/>
              <a:t>Scaffold/question</a:t>
            </a:r>
          </a:p>
          <a:p>
            <a:r>
              <a:rPr lang="en-GB" sz="2400" dirty="0"/>
              <a:t>Your TA is skilled in scaffolding learning, adapting for each child and can sharply question to probe for deeper understanding. They can observe, note, photograph, video or hold discussions with the pupil to feed into assessments. Use their skills.</a:t>
            </a:r>
          </a:p>
        </p:txBody>
      </p:sp>
      <p:pic>
        <p:nvPicPr>
          <p:cNvPr id="6" name="Picture 5" descr="High Five Bee">
            <a:extLst>
              <a:ext uri="{FF2B5EF4-FFF2-40B4-BE49-F238E27FC236}">
                <a16:creationId xmlns:a16="http://schemas.microsoft.com/office/drawing/2014/main" id="{D810744C-DB19-4C02-B5A3-7C1EC3461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104" y="1108732"/>
            <a:ext cx="3914763" cy="4267391"/>
          </a:xfrm>
          <a:prstGeom prst="rect">
            <a:avLst/>
          </a:prstGeom>
        </p:spPr>
      </p:pic>
    </p:spTree>
    <p:extLst>
      <p:ext uri="{BB962C8B-B14F-4D97-AF65-F5344CB8AC3E}">
        <p14:creationId xmlns:p14="http://schemas.microsoft.com/office/powerpoint/2010/main" val="343261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E1295-9062-4B66-805B-37B25E696EF7}"/>
              </a:ext>
            </a:extLst>
          </p:cNvPr>
          <p:cNvPicPr>
            <a:picLocks noChangeAspect="1"/>
          </p:cNvPicPr>
          <p:nvPr/>
        </p:nvPicPr>
        <p:blipFill>
          <a:blip r:embed="rId2"/>
          <a:stretch>
            <a:fillRect/>
          </a:stretch>
        </p:blipFill>
        <p:spPr>
          <a:xfrm>
            <a:off x="10734500" y="6122178"/>
            <a:ext cx="1286367" cy="591363"/>
          </a:xfrm>
          <a:prstGeom prst="rect">
            <a:avLst/>
          </a:prstGeom>
        </p:spPr>
      </p:pic>
      <p:sp>
        <p:nvSpPr>
          <p:cNvPr id="3" name="Rectangle 2">
            <a:extLst>
              <a:ext uri="{FF2B5EF4-FFF2-40B4-BE49-F238E27FC236}">
                <a16:creationId xmlns:a16="http://schemas.microsoft.com/office/drawing/2014/main" id="{6F784605-B864-4601-8BA3-AC5361971A0C}"/>
              </a:ext>
            </a:extLst>
          </p:cNvPr>
          <p:cNvSpPr/>
          <p:nvPr/>
        </p:nvSpPr>
        <p:spPr>
          <a:xfrm>
            <a:off x="236243" y="158107"/>
            <a:ext cx="87473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5</a:t>
            </a:r>
            <a:r>
              <a:rPr lang="en-US" sz="5400" b="1" cap="none" spc="0" dirty="0">
                <a:ln/>
                <a:solidFill>
                  <a:schemeClr val="accent3"/>
                </a:solidFill>
                <a:effectLst/>
              </a:rPr>
              <a:t>. Now the learning can begin</a:t>
            </a:r>
          </a:p>
        </p:txBody>
      </p:sp>
      <p:sp>
        <p:nvSpPr>
          <p:cNvPr id="4" name="TextBox 3">
            <a:extLst>
              <a:ext uri="{FF2B5EF4-FFF2-40B4-BE49-F238E27FC236}">
                <a16:creationId xmlns:a16="http://schemas.microsoft.com/office/drawing/2014/main" id="{7B31AE54-71D3-4D96-A06C-D99F2EE40D2B}"/>
              </a:ext>
            </a:extLst>
          </p:cNvPr>
          <p:cNvSpPr txBox="1"/>
          <p:nvPr/>
        </p:nvSpPr>
        <p:spPr>
          <a:xfrm>
            <a:off x="292037" y="1027747"/>
            <a:ext cx="8052179" cy="646331"/>
          </a:xfrm>
          <a:prstGeom prst="rect">
            <a:avLst/>
          </a:prstGeom>
          <a:noFill/>
        </p:spPr>
        <p:txBody>
          <a:bodyPr wrap="square" rtlCol="0">
            <a:spAutoFit/>
          </a:bodyPr>
          <a:lstStyle/>
          <a:p>
            <a:r>
              <a:rPr lang="en-GB" sz="3600" dirty="0">
                <a:solidFill>
                  <a:srgbClr val="FF0000"/>
                </a:solidFill>
              </a:rPr>
              <a:t>Facilitate learning, don’t tell!</a:t>
            </a:r>
          </a:p>
        </p:txBody>
      </p:sp>
      <p:sp>
        <p:nvSpPr>
          <p:cNvPr id="2" name="Oval 1">
            <a:extLst>
              <a:ext uri="{FF2B5EF4-FFF2-40B4-BE49-F238E27FC236}">
                <a16:creationId xmlns:a16="http://schemas.microsoft.com/office/drawing/2014/main" id="{66FA58CA-9D62-4D56-9FD5-BC9D12792D0C}"/>
              </a:ext>
            </a:extLst>
          </p:cNvPr>
          <p:cNvSpPr/>
          <p:nvPr/>
        </p:nvSpPr>
        <p:spPr>
          <a:xfrm>
            <a:off x="4754284" y="3856935"/>
            <a:ext cx="2333767" cy="1433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Afl</a:t>
            </a:r>
            <a:endParaRPr lang="en-GB" dirty="0"/>
          </a:p>
          <a:p>
            <a:pPr algn="ctr"/>
            <a:r>
              <a:rPr lang="en-GB" dirty="0"/>
              <a:t>Assessment for learning</a:t>
            </a:r>
          </a:p>
        </p:txBody>
      </p:sp>
      <p:sp>
        <p:nvSpPr>
          <p:cNvPr id="6" name="Oval 5">
            <a:extLst>
              <a:ext uri="{FF2B5EF4-FFF2-40B4-BE49-F238E27FC236}">
                <a16:creationId xmlns:a16="http://schemas.microsoft.com/office/drawing/2014/main" id="{5891C619-206F-4B8D-8341-B3843B4B7235}"/>
              </a:ext>
            </a:extLst>
          </p:cNvPr>
          <p:cNvSpPr/>
          <p:nvPr/>
        </p:nvSpPr>
        <p:spPr>
          <a:xfrm>
            <a:off x="8246476" y="1577474"/>
            <a:ext cx="2333767" cy="1433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Differentiation </a:t>
            </a:r>
          </a:p>
          <a:p>
            <a:pPr algn="ctr"/>
            <a:r>
              <a:rPr lang="en-GB" dirty="0"/>
              <a:t>By….</a:t>
            </a:r>
          </a:p>
        </p:txBody>
      </p:sp>
      <p:sp>
        <p:nvSpPr>
          <p:cNvPr id="7" name="Oval 6">
            <a:extLst>
              <a:ext uri="{FF2B5EF4-FFF2-40B4-BE49-F238E27FC236}">
                <a16:creationId xmlns:a16="http://schemas.microsoft.com/office/drawing/2014/main" id="{CA073139-D61E-4E1E-AB35-6FD3BAB56BD9}"/>
              </a:ext>
            </a:extLst>
          </p:cNvPr>
          <p:cNvSpPr/>
          <p:nvPr/>
        </p:nvSpPr>
        <p:spPr>
          <a:xfrm>
            <a:off x="228995" y="5113525"/>
            <a:ext cx="2333767" cy="1433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 deep </a:t>
            </a:r>
          </a:p>
        </p:txBody>
      </p:sp>
      <p:sp>
        <p:nvSpPr>
          <p:cNvPr id="8" name="Oval 7">
            <a:extLst>
              <a:ext uri="{FF2B5EF4-FFF2-40B4-BE49-F238E27FC236}">
                <a16:creationId xmlns:a16="http://schemas.microsoft.com/office/drawing/2014/main" id="{D3085752-B2A9-4EC1-8E8F-C10360C513D7}"/>
              </a:ext>
            </a:extLst>
          </p:cNvPr>
          <p:cNvSpPr/>
          <p:nvPr/>
        </p:nvSpPr>
        <p:spPr>
          <a:xfrm>
            <a:off x="126651" y="1796686"/>
            <a:ext cx="2333767" cy="1433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Model </a:t>
            </a:r>
          </a:p>
        </p:txBody>
      </p:sp>
      <p:sp>
        <p:nvSpPr>
          <p:cNvPr id="9" name="Oval 8">
            <a:extLst>
              <a:ext uri="{FF2B5EF4-FFF2-40B4-BE49-F238E27FC236}">
                <a16:creationId xmlns:a16="http://schemas.microsoft.com/office/drawing/2014/main" id="{45A5B62E-A307-463D-9608-A00C2C046B84}"/>
              </a:ext>
            </a:extLst>
          </p:cNvPr>
          <p:cNvSpPr/>
          <p:nvPr/>
        </p:nvSpPr>
        <p:spPr>
          <a:xfrm>
            <a:off x="2645425" y="1798861"/>
            <a:ext cx="2333767" cy="1433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 vulnerable</a:t>
            </a:r>
          </a:p>
        </p:txBody>
      </p:sp>
      <p:sp>
        <p:nvSpPr>
          <p:cNvPr id="10" name="Oval 9">
            <a:extLst>
              <a:ext uri="{FF2B5EF4-FFF2-40B4-BE49-F238E27FC236}">
                <a16:creationId xmlns:a16="http://schemas.microsoft.com/office/drawing/2014/main" id="{B760B65F-B879-4598-B68E-8C8C13BF8448}"/>
              </a:ext>
            </a:extLst>
          </p:cNvPr>
          <p:cNvSpPr/>
          <p:nvPr/>
        </p:nvSpPr>
        <p:spPr>
          <a:xfrm>
            <a:off x="9043916" y="3324250"/>
            <a:ext cx="2333767" cy="1433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Scaffolding </a:t>
            </a:r>
          </a:p>
        </p:txBody>
      </p:sp>
      <p:sp>
        <p:nvSpPr>
          <p:cNvPr id="11" name="Oval 10">
            <a:extLst>
              <a:ext uri="{FF2B5EF4-FFF2-40B4-BE49-F238E27FC236}">
                <a16:creationId xmlns:a16="http://schemas.microsoft.com/office/drawing/2014/main" id="{0B8BC4F7-2FA1-4C10-BE51-5A3A3A5D4848}"/>
              </a:ext>
            </a:extLst>
          </p:cNvPr>
          <p:cNvSpPr/>
          <p:nvPr/>
        </p:nvSpPr>
        <p:spPr>
          <a:xfrm>
            <a:off x="174512" y="3626124"/>
            <a:ext cx="2333767" cy="1433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Questioning </a:t>
            </a:r>
          </a:p>
        </p:txBody>
      </p:sp>
      <p:sp>
        <p:nvSpPr>
          <p:cNvPr id="12" name="Oval 11">
            <a:extLst>
              <a:ext uri="{FF2B5EF4-FFF2-40B4-BE49-F238E27FC236}">
                <a16:creationId xmlns:a16="http://schemas.microsoft.com/office/drawing/2014/main" id="{A38CBA89-068D-4E91-A26F-00C7C66D27AB}"/>
              </a:ext>
            </a:extLst>
          </p:cNvPr>
          <p:cNvSpPr/>
          <p:nvPr/>
        </p:nvSpPr>
        <p:spPr>
          <a:xfrm>
            <a:off x="8128303" y="5314928"/>
            <a:ext cx="2333767" cy="1433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explicit links</a:t>
            </a:r>
          </a:p>
        </p:txBody>
      </p:sp>
      <p:sp>
        <p:nvSpPr>
          <p:cNvPr id="14" name="Oval 13">
            <a:extLst>
              <a:ext uri="{FF2B5EF4-FFF2-40B4-BE49-F238E27FC236}">
                <a16:creationId xmlns:a16="http://schemas.microsoft.com/office/drawing/2014/main" id="{5866F3D1-42EB-435E-8BC4-9D861699CF99}"/>
              </a:ext>
            </a:extLst>
          </p:cNvPr>
          <p:cNvSpPr/>
          <p:nvPr/>
        </p:nvSpPr>
        <p:spPr>
          <a:xfrm>
            <a:off x="3436612" y="4339198"/>
            <a:ext cx="1651440"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question</a:t>
            </a:r>
          </a:p>
        </p:txBody>
      </p:sp>
      <p:sp>
        <p:nvSpPr>
          <p:cNvPr id="15" name="Oval 14">
            <a:extLst>
              <a:ext uri="{FF2B5EF4-FFF2-40B4-BE49-F238E27FC236}">
                <a16:creationId xmlns:a16="http://schemas.microsoft.com/office/drawing/2014/main" id="{0FF9D853-DDCB-4AA2-B4E0-07304E896FEF}"/>
              </a:ext>
            </a:extLst>
          </p:cNvPr>
          <p:cNvSpPr/>
          <p:nvPr/>
        </p:nvSpPr>
        <p:spPr>
          <a:xfrm>
            <a:off x="9413359" y="1277915"/>
            <a:ext cx="1507850"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outcome</a:t>
            </a:r>
          </a:p>
        </p:txBody>
      </p:sp>
      <p:sp>
        <p:nvSpPr>
          <p:cNvPr id="16" name="Oval 15">
            <a:extLst>
              <a:ext uri="{FF2B5EF4-FFF2-40B4-BE49-F238E27FC236}">
                <a16:creationId xmlns:a16="http://schemas.microsoft.com/office/drawing/2014/main" id="{470FE763-9460-4D0E-B917-BDA42D060176}"/>
              </a:ext>
            </a:extLst>
          </p:cNvPr>
          <p:cNvSpPr/>
          <p:nvPr/>
        </p:nvSpPr>
        <p:spPr>
          <a:xfrm>
            <a:off x="4083269" y="3626124"/>
            <a:ext cx="1342029"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photo</a:t>
            </a:r>
          </a:p>
        </p:txBody>
      </p:sp>
      <p:sp>
        <p:nvSpPr>
          <p:cNvPr id="17" name="Oval 16">
            <a:extLst>
              <a:ext uri="{FF2B5EF4-FFF2-40B4-BE49-F238E27FC236}">
                <a16:creationId xmlns:a16="http://schemas.microsoft.com/office/drawing/2014/main" id="{87D66304-F68D-4D19-B16C-15BF62FB5834}"/>
              </a:ext>
            </a:extLst>
          </p:cNvPr>
          <p:cNvSpPr/>
          <p:nvPr/>
        </p:nvSpPr>
        <p:spPr>
          <a:xfrm>
            <a:off x="5198404" y="3397482"/>
            <a:ext cx="1342029"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video</a:t>
            </a:r>
          </a:p>
        </p:txBody>
      </p:sp>
      <p:sp>
        <p:nvSpPr>
          <p:cNvPr id="18" name="Oval 17">
            <a:extLst>
              <a:ext uri="{FF2B5EF4-FFF2-40B4-BE49-F238E27FC236}">
                <a16:creationId xmlns:a16="http://schemas.microsoft.com/office/drawing/2014/main" id="{1187396A-B6F5-4BC0-AF7D-7DB65C9D4DA8}"/>
              </a:ext>
            </a:extLst>
          </p:cNvPr>
          <p:cNvSpPr/>
          <p:nvPr/>
        </p:nvSpPr>
        <p:spPr>
          <a:xfrm>
            <a:off x="5192560" y="2799813"/>
            <a:ext cx="1342029"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seesaw</a:t>
            </a:r>
          </a:p>
        </p:txBody>
      </p:sp>
      <p:sp>
        <p:nvSpPr>
          <p:cNvPr id="19" name="Oval 18">
            <a:extLst>
              <a:ext uri="{FF2B5EF4-FFF2-40B4-BE49-F238E27FC236}">
                <a16:creationId xmlns:a16="http://schemas.microsoft.com/office/drawing/2014/main" id="{2FF45193-7E75-4940-AAA0-FD1E3C0EFF03}"/>
              </a:ext>
            </a:extLst>
          </p:cNvPr>
          <p:cNvSpPr/>
          <p:nvPr/>
        </p:nvSpPr>
        <p:spPr>
          <a:xfrm>
            <a:off x="6437819" y="3528376"/>
            <a:ext cx="1342029"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observe</a:t>
            </a:r>
          </a:p>
        </p:txBody>
      </p:sp>
      <p:sp>
        <p:nvSpPr>
          <p:cNvPr id="20" name="Oval 19">
            <a:extLst>
              <a:ext uri="{FF2B5EF4-FFF2-40B4-BE49-F238E27FC236}">
                <a16:creationId xmlns:a16="http://schemas.microsoft.com/office/drawing/2014/main" id="{7D2E8A2D-817E-4538-94EC-91C2191E2DC4}"/>
              </a:ext>
            </a:extLst>
          </p:cNvPr>
          <p:cNvSpPr/>
          <p:nvPr/>
        </p:nvSpPr>
        <p:spPr>
          <a:xfrm>
            <a:off x="6842865" y="4229394"/>
            <a:ext cx="1342029"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mark</a:t>
            </a:r>
          </a:p>
        </p:txBody>
      </p:sp>
      <p:sp>
        <p:nvSpPr>
          <p:cNvPr id="21" name="Oval 20">
            <a:extLst>
              <a:ext uri="{FF2B5EF4-FFF2-40B4-BE49-F238E27FC236}">
                <a16:creationId xmlns:a16="http://schemas.microsoft.com/office/drawing/2014/main" id="{0B9A95F3-747A-4F6C-AA48-F7996AA63FE5}"/>
              </a:ext>
            </a:extLst>
          </p:cNvPr>
          <p:cNvSpPr/>
          <p:nvPr/>
        </p:nvSpPr>
        <p:spPr>
          <a:xfrm>
            <a:off x="7114590" y="1366570"/>
            <a:ext cx="2005760"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questioning</a:t>
            </a:r>
          </a:p>
        </p:txBody>
      </p:sp>
      <p:sp>
        <p:nvSpPr>
          <p:cNvPr id="22" name="Oval 21">
            <a:extLst>
              <a:ext uri="{FF2B5EF4-FFF2-40B4-BE49-F238E27FC236}">
                <a16:creationId xmlns:a16="http://schemas.microsoft.com/office/drawing/2014/main" id="{FC1FD42C-728D-4A0B-A1AB-ED6658832A3C}"/>
              </a:ext>
            </a:extLst>
          </p:cNvPr>
          <p:cNvSpPr/>
          <p:nvPr/>
        </p:nvSpPr>
        <p:spPr>
          <a:xfrm>
            <a:off x="9608840" y="2429840"/>
            <a:ext cx="1342029"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scaffold</a:t>
            </a:r>
          </a:p>
        </p:txBody>
      </p:sp>
      <p:sp>
        <p:nvSpPr>
          <p:cNvPr id="23" name="Oval 22">
            <a:extLst>
              <a:ext uri="{FF2B5EF4-FFF2-40B4-BE49-F238E27FC236}">
                <a16:creationId xmlns:a16="http://schemas.microsoft.com/office/drawing/2014/main" id="{BA730936-A135-4F62-8477-920A707C0266}"/>
              </a:ext>
            </a:extLst>
          </p:cNvPr>
          <p:cNvSpPr/>
          <p:nvPr/>
        </p:nvSpPr>
        <p:spPr>
          <a:xfrm>
            <a:off x="7819741" y="2383026"/>
            <a:ext cx="1342029"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task</a:t>
            </a:r>
          </a:p>
        </p:txBody>
      </p:sp>
      <p:sp>
        <p:nvSpPr>
          <p:cNvPr id="24" name="Oval 23">
            <a:extLst>
              <a:ext uri="{FF2B5EF4-FFF2-40B4-BE49-F238E27FC236}">
                <a16:creationId xmlns:a16="http://schemas.microsoft.com/office/drawing/2014/main" id="{C920A58A-A4C9-48F0-A6A1-9C8C951E6DA5}"/>
              </a:ext>
            </a:extLst>
          </p:cNvPr>
          <p:cNvSpPr/>
          <p:nvPr/>
        </p:nvSpPr>
        <p:spPr>
          <a:xfrm>
            <a:off x="4262332" y="4970880"/>
            <a:ext cx="1651440"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Hot task</a:t>
            </a:r>
          </a:p>
        </p:txBody>
      </p:sp>
      <p:sp>
        <p:nvSpPr>
          <p:cNvPr id="25" name="Oval 24">
            <a:extLst>
              <a:ext uri="{FF2B5EF4-FFF2-40B4-BE49-F238E27FC236}">
                <a16:creationId xmlns:a16="http://schemas.microsoft.com/office/drawing/2014/main" id="{78522BE1-2D10-4C88-B833-2FD06E3B3B84}"/>
              </a:ext>
            </a:extLst>
          </p:cNvPr>
          <p:cNvSpPr/>
          <p:nvPr/>
        </p:nvSpPr>
        <p:spPr>
          <a:xfrm>
            <a:off x="6017145" y="4970880"/>
            <a:ext cx="1651440" cy="68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Cold task</a:t>
            </a:r>
          </a:p>
        </p:txBody>
      </p:sp>
    </p:spTree>
    <p:extLst>
      <p:ext uri="{BB962C8B-B14F-4D97-AF65-F5344CB8AC3E}">
        <p14:creationId xmlns:p14="http://schemas.microsoft.com/office/powerpoint/2010/main" val="299063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E1295-9062-4B66-805B-37B25E696EF7}"/>
              </a:ext>
            </a:extLst>
          </p:cNvPr>
          <p:cNvPicPr>
            <a:picLocks noChangeAspect="1"/>
          </p:cNvPicPr>
          <p:nvPr/>
        </p:nvPicPr>
        <p:blipFill>
          <a:blip r:embed="rId2"/>
          <a:stretch>
            <a:fillRect/>
          </a:stretch>
        </p:blipFill>
        <p:spPr>
          <a:xfrm>
            <a:off x="10817458" y="6182956"/>
            <a:ext cx="1286367" cy="591363"/>
          </a:xfrm>
          <a:prstGeom prst="rect">
            <a:avLst/>
          </a:prstGeom>
        </p:spPr>
      </p:pic>
      <p:sp>
        <p:nvSpPr>
          <p:cNvPr id="3" name="Rectangle 2">
            <a:extLst>
              <a:ext uri="{FF2B5EF4-FFF2-40B4-BE49-F238E27FC236}">
                <a16:creationId xmlns:a16="http://schemas.microsoft.com/office/drawing/2014/main" id="{6F784605-B864-4601-8BA3-AC5361971A0C}"/>
              </a:ext>
            </a:extLst>
          </p:cNvPr>
          <p:cNvSpPr/>
          <p:nvPr/>
        </p:nvSpPr>
        <p:spPr>
          <a:xfrm>
            <a:off x="325991" y="136017"/>
            <a:ext cx="594746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a:solidFill>
                  <a:srgbClr val="A5A5A5"/>
                </a:solidFill>
                <a:latin typeface="Calibri" panose="020F0502020204030204"/>
              </a:rPr>
              <a:t>6</a:t>
            </a:r>
            <a:r>
              <a:rPr kumimoji="0" lang="en-US" sz="5400" b="1" i="0" u="none" strike="noStrike" kern="1200" cap="none" spc="0" normalizeH="0" baseline="0" noProof="0" dirty="0">
                <a:ln/>
                <a:solidFill>
                  <a:srgbClr val="A5A5A5"/>
                </a:solidFill>
                <a:effectLst/>
                <a:uLnTx/>
                <a:uFillTx/>
                <a:latin typeface="Calibri" panose="020F0502020204030204"/>
                <a:ea typeface="+mn-ea"/>
                <a:cs typeface="+mn-cs"/>
              </a:rPr>
              <a:t>. </a:t>
            </a:r>
            <a:r>
              <a:rPr lang="en-US" sz="5400" b="1" dirty="0">
                <a:ln/>
                <a:solidFill>
                  <a:srgbClr val="A5A5A5"/>
                </a:solidFill>
                <a:latin typeface="Calibri" panose="020F0502020204030204"/>
              </a:rPr>
              <a:t>Building a learner</a:t>
            </a:r>
            <a:endParaRPr kumimoji="0" lang="en-US" sz="5400" b="1" i="0" u="none" strike="noStrike" kern="1200" cap="none" spc="0" normalizeH="0" baseline="0" noProof="0" dirty="0">
              <a:ln/>
              <a:solidFill>
                <a:srgbClr val="A5A5A5"/>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8049FC8-27B2-4B8C-AB5D-4FFA15DC08F0}"/>
              </a:ext>
            </a:extLst>
          </p:cNvPr>
          <p:cNvSpPr txBox="1"/>
          <p:nvPr/>
        </p:nvSpPr>
        <p:spPr>
          <a:xfrm>
            <a:off x="325991" y="1013198"/>
            <a:ext cx="8667884" cy="5693866"/>
          </a:xfrm>
          <a:prstGeom prst="rect">
            <a:avLst/>
          </a:prstGeom>
          <a:noFill/>
        </p:spPr>
        <p:txBody>
          <a:bodyPr wrap="square" rtlCol="0">
            <a:spAutoFit/>
          </a:bodyPr>
          <a:lstStyle/>
          <a:p>
            <a:r>
              <a:rPr lang="en-GB" sz="2800" b="1" dirty="0">
                <a:solidFill>
                  <a:srgbClr val="FF0000"/>
                </a:solidFill>
              </a:rPr>
              <a:t>Future life-long learners</a:t>
            </a:r>
          </a:p>
          <a:p>
            <a:pPr marL="285750" indent="-285750">
              <a:buFontTx/>
              <a:buChar char="-"/>
            </a:pPr>
            <a:r>
              <a:rPr lang="en-GB" sz="2400" b="1" dirty="0"/>
              <a:t>Curiosity </a:t>
            </a:r>
          </a:p>
          <a:p>
            <a:r>
              <a:rPr lang="en-GB" sz="2400" dirty="0"/>
              <a:t>The children will be curious and ask questions when they feel it is safe – allowed to be wrong – model this. Class debates, discussions, pondering and wondering.</a:t>
            </a:r>
          </a:p>
          <a:p>
            <a:pPr marL="285750" indent="-285750">
              <a:buFontTx/>
              <a:buChar char="-"/>
            </a:pPr>
            <a:r>
              <a:rPr lang="en-GB" sz="2400" b="1" dirty="0"/>
              <a:t>Play to their strengths</a:t>
            </a:r>
          </a:p>
          <a:p>
            <a:r>
              <a:rPr lang="en-GB" sz="2400" dirty="0"/>
              <a:t>Do they know their strengths and weaknesses? Do they know others’ strengths? Do they use each others’ to work collaboratively? Do they inspire others and be inspired by other children in the classroom?</a:t>
            </a:r>
          </a:p>
          <a:p>
            <a:pPr marL="285750" indent="-285750">
              <a:buFontTx/>
              <a:buChar char="-"/>
            </a:pPr>
            <a:r>
              <a:rPr lang="en-GB" sz="2400" b="1" dirty="0"/>
              <a:t>Metacognition</a:t>
            </a:r>
          </a:p>
          <a:p>
            <a:r>
              <a:rPr lang="en-GB" sz="2400" dirty="0"/>
              <a:t>They need to learn how to learn, how to think, how to question and how to confidently share their thinking without judgement</a:t>
            </a:r>
          </a:p>
          <a:p>
            <a:r>
              <a:rPr lang="en-GB" sz="2400" b="1" dirty="0"/>
              <a:t>Teach them to learn, not to know!</a:t>
            </a:r>
          </a:p>
          <a:p>
            <a:endParaRPr lang="en-GB" sz="2400" dirty="0"/>
          </a:p>
        </p:txBody>
      </p:sp>
      <p:pic>
        <p:nvPicPr>
          <p:cNvPr id="2" name="Picture 1">
            <a:extLst>
              <a:ext uri="{FF2B5EF4-FFF2-40B4-BE49-F238E27FC236}">
                <a16:creationId xmlns:a16="http://schemas.microsoft.com/office/drawing/2014/main" id="{F98CF4D8-22E0-48DA-9922-265877CD1940}"/>
              </a:ext>
            </a:extLst>
          </p:cNvPr>
          <p:cNvPicPr>
            <a:picLocks noChangeAspect="1"/>
          </p:cNvPicPr>
          <p:nvPr/>
        </p:nvPicPr>
        <p:blipFill>
          <a:blip r:embed="rId3"/>
          <a:stretch>
            <a:fillRect/>
          </a:stretch>
        </p:blipFill>
        <p:spPr>
          <a:xfrm>
            <a:off x="8728112" y="816246"/>
            <a:ext cx="3463888" cy="4928119"/>
          </a:xfrm>
          <a:prstGeom prst="rect">
            <a:avLst/>
          </a:prstGeom>
        </p:spPr>
      </p:pic>
    </p:spTree>
    <p:extLst>
      <p:ext uri="{BB962C8B-B14F-4D97-AF65-F5344CB8AC3E}">
        <p14:creationId xmlns:p14="http://schemas.microsoft.com/office/powerpoint/2010/main" val="283783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E1295-9062-4B66-805B-37B25E696EF7}"/>
              </a:ext>
            </a:extLst>
          </p:cNvPr>
          <p:cNvPicPr>
            <a:picLocks noChangeAspect="1"/>
          </p:cNvPicPr>
          <p:nvPr/>
        </p:nvPicPr>
        <p:blipFill>
          <a:blip r:embed="rId2"/>
          <a:stretch>
            <a:fillRect/>
          </a:stretch>
        </p:blipFill>
        <p:spPr>
          <a:xfrm>
            <a:off x="10734500" y="6122178"/>
            <a:ext cx="1286367" cy="591363"/>
          </a:xfrm>
          <a:prstGeom prst="rect">
            <a:avLst/>
          </a:prstGeom>
        </p:spPr>
      </p:pic>
      <p:sp>
        <p:nvSpPr>
          <p:cNvPr id="3" name="Rectangle 2">
            <a:extLst>
              <a:ext uri="{FF2B5EF4-FFF2-40B4-BE49-F238E27FC236}">
                <a16:creationId xmlns:a16="http://schemas.microsoft.com/office/drawing/2014/main" id="{6F784605-B864-4601-8BA3-AC5361971A0C}"/>
              </a:ext>
            </a:extLst>
          </p:cNvPr>
          <p:cNvSpPr/>
          <p:nvPr/>
        </p:nvSpPr>
        <p:spPr>
          <a:xfrm>
            <a:off x="429985" y="362822"/>
            <a:ext cx="35285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a:solidFill>
                  <a:srgbClr val="A5A5A5"/>
                </a:solidFill>
                <a:latin typeface="Calibri" panose="020F0502020204030204"/>
              </a:rPr>
              <a:t>7. Planning </a:t>
            </a:r>
            <a:endParaRPr kumimoji="0" lang="en-US" sz="5400" b="1" i="0" u="none" strike="noStrike" kern="1200" cap="none" spc="0" normalizeH="0" baseline="0" noProof="0" dirty="0">
              <a:ln/>
              <a:solidFill>
                <a:srgbClr val="A5A5A5"/>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F416BA6-8F46-4404-9714-A0A123CACBBB}"/>
              </a:ext>
            </a:extLst>
          </p:cNvPr>
          <p:cNvSpPr txBox="1"/>
          <p:nvPr/>
        </p:nvSpPr>
        <p:spPr>
          <a:xfrm>
            <a:off x="429985" y="1286152"/>
            <a:ext cx="8667884" cy="5632311"/>
          </a:xfrm>
          <a:prstGeom prst="rect">
            <a:avLst/>
          </a:prstGeom>
          <a:noFill/>
        </p:spPr>
        <p:txBody>
          <a:bodyPr wrap="square" rtlCol="0">
            <a:spAutoFit/>
          </a:bodyPr>
          <a:lstStyle/>
          <a:p>
            <a:r>
              <a:rPr lang="en-GB" sz="2800" b="1" dirty="0">
                <a:solidFill>
                  <a:srgbClr val="FF0000"/>
                </a:solidFill>
              </a:rPr>
              <a:t>Short term planning</a:t>
            </a:r>
          </a:p>
          <a:p>
            <a:pPr marL="457200" indent="-457200">
              <a:buFontTx/>
              <a:buChar char="-"/>
            </a:pPr>
            <a:r>
              <a:rPr lang="en-GB" sz="2800" dirty="0"/>
              <a:t>What do they already know?</a:t>
            </a:r>
          </a:p>
          <a:p>
            <a:pPr marL="457200" indent="-457200">
              <a:buFontTx/>
              <a:buChar char="-"/>
            </a:pPr>
            <a:r>
              <a:rPr lang="en-GB" sz="2800" dirty="0"/>
              <a:t>What do you want them to know now?</a:t>
            </a:r>
          </a:p>
          <a:p>
            <a:pPr marL="457200" indent="-457200">
              <a:buFontTx/>
              <a:buChar char="-"/>
            </a:pPr>
            <a:r>
              <a:rPr lang="en-GB" sz="2800" dirty="0"/>
              <a:t>What do they want to know?</a:t>
            </a:r>
          </a:p>
          <a:p>
            <a:pPr marL="457200" indent="-457200">
              <a:buFontTx/>
              <a:buChar char="-"/>
            </a:pPr>
            <a:r>
              <a:rPr lang="en-GB" sz="2800" dirty="0"/>
              <a:t>What can they do with all that knowledge?</a:t>
            </a:r>
          </a:p>
          <a:p>
            <a:pPr marL="457200" indent="-457200">
              <a:buFontTx/>
              <a:buChar char="-"/>
            </a:pPr>
            <a:r>
              <a:rPr lang="en-GB" sz="2800" dirty="0"/>
              <a:t>Get brave, get creative and nurture their thinking.</a:t>
            </a:r>
          </a:p>
          <a:p>
            <a:r>
              <a:rPr lang="en-GB" sz="2800" b="1" dirty="0">
                <a:solidFill>
                  <a:srgbClr val="FF0000"/>
                </a:solidFill>
              </a:rPr>
              <a:t>Long term planning</a:t>
            </a:r>
          </a:p>
          <a:p>
            <a:pPr marL="457200" indent="-457200">
              <a:buFontTx/>
              <a:buChar char="-"/>
            </a:pPr>
            <a:r>
              <a:rPr lang="en-GB" sz="2800" dirty="0"/>
              <a:t>Phone a friend</a:t>
            </a:r>
          </a:p>
          <a:p>
            <a:pPr marL="457200" indent="-457200">
              <a:buFontTx/>
              <a:buChar char="-"/>
            </a:pPr>
            <a:r>
              <a:rPr lang="en-GB" sz="2800" dirty="0"/>
              <a:t>Find a partner (even in another school!)</a:t>
            </a:r>
          </a:p>
          <a:p>
            <a:pPr marL="457200" indent="-457200">
              <a:buFontTx/>
              <a:buChar char="-"/>
            </a:pPr>
            <a:r>
              <a:rPr lang="en-GB" sz="2800" dirty="0"/>
              <a:t>It’s all about coverage</a:t>
            </a:r>
          </a:p>
          <a:p>
            <a:pPr marL="457200" indent="-457200">
              <a:buFontTx/>
              <a:buChar char="-"/>
            </a:pPr>
            <a:r>
              <a:rPr lang="en-GB" sz="2800" dirty="0"/>
              <a:t>Get the children involved</a:t>
            </a:r>
          </a:p>
          <a:p>
            <a:pPr marL="457200" indent="-457200">
              <a:buFontTx/>
              <a:buChar char="-"/>
            </a:pPr>
            <a:r>
              <a:rPr lang="en-GB" sz="2800" dirty="0"/>
              <a:t>Don’t do it alone!</a:t>
            </a:r>
          </a:p>
          <a:p>
            <a:endParaRPr lang="en-GB" sz="2400" dirty="0"/>
          </a:p>
        </p:txBody>
      </p:sp>
      <p:pic>
        <p:nvPicPr>
          <p:cNvPr id="2" name="Picture 1">
            <a:extLst>
              <a:ext uri="{FF2B5EF4-FFF2-40B4-BE49-F238E27FC236}">
                <a16:creationId xmlns:a16="http://schemas.microsoft.com/office/drawing/2014/main" id="{1AB89257-647A-46D6-B622-2E9D158A55D5}"/>
              </a:ext>
            </a:extLst>
          </p:cNvPr>
          <p:cNvPicPr>
            <a:picLocks noChangeAspect="1"/>
          </p:cNvPicPr>
          <p:nvPr/>
        </p:nvPicPr>
        <p:blipFill>
          <a:blip r:embed="rId3"/>
          <a:stretch>
            <a:fillRect/>
          </a:stretch>
        </p:blipFill>
        <p:spPr>
          <a:xfrm>
            <a:off x="8463622" y="1286152"/>
            <a:ext cx="2905125" cy="1571625"/>
          </a:xfrm>
          <a:prstGeom prst="rect">
            <a:avLst/>
          </a:prstGeom>
        </p:spPr>
      </p:pic>
      <p:pic>
        <p:nvPicPr>
          <p:cNvPr id="6" name="Picture 5">
            <a:extLst>
              <a:ext uri="{FF2B5EF4-FFF2-40B4-BE49-F238E27FC236}">
                <a16:creationId xmlns:a16="http://schemas.microsoft.com/office/drawing/2014/main" id="{CADA671D-7DD7-4F4C-8050-D67A64016600}"/>
              </a:ext>
            </a:extLst>
          </p:cNvPr>
          <p:cNvPicPr>
            <a:picLocks noChangeAspect="1"/>
          </p:cNvPicPr>
          <p:nvPr/>
        </p:nvPicPr>
        <p:blipFill>
          <a:blip r:embed="rId4"/>
          <a:stretch>
            <a:fillRect/>
          </a:stretch>
        </p:blipFill>
        <p:spPr>
          <a:xfrm>
            <a:off x="8463622" y="4102307"/>
            <a:ext cx="2952750" cy="1543050"/>
          </a:xfrm>
          <a:prstGeom prst="rect">
            <a:avLst/>
          </a:prstGeom>
        </p:spPr>
      </p:pic>
    </p:spTree>
    <p:extLst>
      <p:ext uri="{BB962C8B-B14F-4D97-AF65-F5344CB8AC3E}">
        <p14:creationId xmlns:p14="http://schemas.microsoft.com/office/powerpoint/2010/main" val="289024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8000">
              <a:srgbClr val="FFC000">
                <a:lumMod val="34000"/>
                <a:lumOff val="66000"/>
                <a:alpha val="45000"/>
              </a:srgbClr>
            </a:gs>
            <a:gs pos="100000">
              <a:srgbClr val="FFC000"/>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639A1A-C030-447F-B855-66370AED5730}"/>
              </a:ext>
            </a:extLst>
          </p:cNvPr>
          <p:cNvPicPr>
            <a:picLocks noChangeAspect="1"/>
          </p:cNvPicPr>
          <p:nvPr/>
        </p:nvPicPr>
        <p:blipFill rotWithShape="1">
          <a:blip r:embed="rId2"/>
          <a:srcRect r="45313"/>
          <a:stretch/>
        </p:blipFill>
        <p:spPr>
          <a:xfrm>
            <a:off x="2687829" y="354861"/>
            <a:ext cx="7059591" cy="6148278"/>
          </a:xfrm>
          <a:prstGeom prst="rect">
            <a:avLst/>
          </a:prstGeom>
        </p:spPr>
      </p:pic>
    </p:spTree>
    <p:extLst>
      <p:ext uri="{BB962C8B-B14F-4D97-AF65-F5344CB8AC3E}">
        <p14:creationId xmlns:p14="http://schemas.microsoft.com/office/powerpoint/2010/main" val="2536834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6165</TotalTime>
  <Words>607</Words>
  <Application>Microsoft Office PowerPoint</Application>
  <PresentationFormat>Widescreen</PresentationFormat>
  <Paragraphs>87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norman</dc:creator>
  <cp:lastModifiedBy>Julie norman</cp:lastModifiedBy>
  <cp:revision>6</cp:revision>
  <dcterms:created xsi:type="dcterms:W3CDTF">2021-11-25T11:24:52Z</dcterms:created>
  <dcterms:modified xsi:type="dcterms:W3CDTF">2021-11-29T18:10:39Z</dcterms:modified>
</cp:coreProperties>
</file>