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0BF2E5-9A57-407C-821E-48F288CADB4E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05859C6-71BC-402C-9527-A636B5BFE5E0}">
      <dgm:prSet/>
      <dgm:spPr/>
      <dgm:t>
        <a:bodyPr/>
        <a:lstStyle/>
        <a:p>
          <a:r>
            <a:rPr lang="en-GB"/>
            <a:t>Chocolate gift</a:t>
          </a:r>
          <a:endParaRPr lang="en-US"/>
        </a:p>
      </dgm:t>
    </dgm:pt>
    <dgm:pt modelId="{78A0A923-FE40-4B30-A338-370680F9071F}" type="parTrans" cxnId="{82CCC74E-4385-47FF-B7B0-87FCA1CCEAF7}">
      <dgm:prSet/>
      <dgm:spPr/>
      <dgm:t>
        <a:bodyPr/>
        <a:lstStyle/>
        <a:p>
          <a:endParaRPr lang="en-US"/>
        </a:p>
      </dgm:t>
    </dgm:pt>
    <dgm:pt modelId="{61BA7010-11D2-4DC2-89CE-8859E9708096}" type="sibTrans" cxnId="{82CCC74E-4385-47FF-B7B0-87FCA1CCEAF7}">
      <dgm:prSet/>
      <dgm:spPr/>
      <dgm:t>
        <a:bodyPr/>
        <a:lstStyle/>
        <a:p>
          <a:endParaRPr lang="en-US"/>
        </a:p>
      </dgm:t>
    </dgm:pt>
    <dgm:pt modelId="{B358AEA6-D54D-40D1-AF52-315452BC5F36}">
      <dgm:prSet/>
      <dgm:spPr/>
      <dgm:t>
        <a:bodyPr/>
        <a:lstStyle/>
        <a:p>
          <a:r>
            <a:rPr lang="en-GB"/>
            <a:t>Cake in the staffroom</a:t>
          </a:r>
          <a:endParaRPr lang="en-US"/>
        </a:p>
      </dgm:t>
    </dgm:pt>
    <dgm:pt modelId="{99829F7C-D53F-4563-AF63-C9BBA1349CB6}" type="parTrans" cxnId="{FE3C6E2D-8461-48A9-AFF7-10DDD81945C3}">
      <dgm:prSet/>
      <dgm:spPr/>
      <dgm:t>
        <a:bodyPr/>
        <a:lstStyle/>
        <a:p>
          <a:endParaRPr lang="en-US"/>
        </a:p>
      </dgm:t>
    </dgm:pt>
    <dgm:pt modelId="{B4857C66-3B0C-418A-A3F6-D5644E7F7ADA}" type="sibTrans" cxnId="{FE3C6E2D-8461-48A9-AFF7-10DDD81945C3}">
      <dgm:prSet/>
      <dgm:spPr/>
      <dgm:t>
        <a:bodyPr/>
        <a:lstStyle/>
        <a:p>
          <a:endParaRPr lang="en-US"/>
        </a:p>
      </dgm:t>
    </dgm:pt>
    <dgm:pt modelId="{C3C8BF96-BB78-4AE0-A1FE-8739B37B2F89}">
      <dgm:prSet/>
      <dgm:spPr/>
      <dgm:t>
        <a:bodyPr/>
        <a:lstStyle/>
        <a:p>
          <a:r>
            <a:rPr lang="en-GB" dirty="0"/>
            <a:t>Fruit basket</a:t>
          </a:r>
          <a:endParaRPr lang="en-US" dirty="0"/>
        </a:p>
      </dgm:t>
    </dgm:pt>
    <dgm:pt modelId="{053A00D9-FC0C-469A-B24C-973ACC35B934}" type="parTrans" cxnId="{E51A7C98-1E23-4546-8A1C-07B38A69CB03}">
      <dgm:prSet/>
      <dgm:spPr/>
      <dgm:t>
        <a:bodyPr/>
        <a:lstStyle/>
        <a:p>
          <a:endParaRPr lang="en-US"/>
        </a:p>
      </dgm:t>
    </dgm:pt>
    <dgm:pt modelId="{A60BA509-297E-49D6-9425-6D4289962AFB}" type="sibTrans" cxnId="{E51A7C98-1E23-4546-8A1C-07B38A69CB03}">
      <dgm:prSet/>
      <dgm:spPr/>
      <dgm:t>
        <a:bodyPr/>
        <a:lstStyle/>
        <a:p>
          <a:endParaRPr lang="en-US"/>
        </a:p>
      </dgm:t>
    </dgm:pt>
    <dgm:pt modelId="{0DF081DF-DE89-459A-A1FD-D37193823902}">
      <dgm:prSet/>
      <dgm:spPr/>
      <dgm:t>
        <a:bodyPr/>
        <a:lstStyle/>
        <a:p>
          <a:r>
            <a:rPr lang="en-GB"/>
            <a:t>Say thankyou</a:t>
          </a:r>
          <a:endParaRPr lang="en-US"/>
        </a:p>
      </dgm:t>
    </dgm:pt>
    <dgm:pt modelId="{A92FAA4A-1ECE-48DE-BE83-A6092EC50F1E}" type="parTrans" cxnId="{2954C928-AC34-4AEB-9392-904166B0CAA8}">
      <dgm:prSet/>
      <dgm:spPr/>
      <dgm:t>
        <a:bodyPr/>
        <a:lstStyle/>
        <a:p>
          <a:endParaRPr lang="en-US"/>
        </a:p>
      </dgm:t>
    </dgm:pt>
    <dgm:pt modelId="{65F66C40-EDB5-492B-BCF3-41CB315F2B07}" type="sibTrans" cxnId="{2954C928-AC34-4AEB-9392-904166B0CAA8}">
      <dgm:prSet/>
      <dgm:spPr/>
      <dgm:t>
        <a:bodyPr/>
        <a:lstStyle/>
        <a:p>
          <a:endParaRPr lang="en-US"/>
        </a:p>
      </dgm:t>
    </dgm:pt>
    <dgm:pt modelId="{7058476C-66B3-416A-B701-F8B2C03EFD87}">
      <dgm:prSet/>
      <dgm:spPr/>
      <dgm:t>
        <a:bodyPr/>
        <a:lstStyle/>
        <a:p>
          <a:r>
            <a:rPr lang="en-GB"/>
            <a:t>Offer a PPA</a:t>
          </a:r>
          <a:endParaRPr lang="en-US"/>
        </a:p>
      </dgm:t>
    </dgm:pt>
    <dgm:pt modelId="{BA71CB0C-F377-44E4-979E-62EA05F84912}" type="parTrans" cxnId="{40F16416-1AE6-4526-AC77-92371B8DDF67}">
      <dgm:prSet/>
      <dgm:spPr/>
      <dgm:t>
        <a:bodyPr/>
        <a:lstStyle/>
        <a:p>
          <a:endParaRPr lang="en-US"/>
        </a:p>
      </dgm:t>
    </dgm:pt>
    <dgm:pt modelId="{B938C4F4-18FB-4940-9218-C8B3A57666DA}" type="sibTrans" cxnId="{40F16416-1AE6-4526-AC77-92371B8DDF67}">
      <dgm:prSet/>
      <dgm:spPr/>
      <dgm:t>
        <a:bodyPr/>
        <a:lstStyle/>
        <a:p>
          <a:endParaRPr lang="en-US"/>
        </a:p>
      </dgm:t>
    </dgm:pt>
    <dgm:pt modelId="{ECF80431-99BC-4755-9B5C-2A836DCA5F21}">
      <dgm:prSet/>
      <dgm:spPr/>
      <dgm:t>
        <a:bodyPr/>
        <a:lstStyle/>
        <a:p>
          <a:r>
            <a:rPr lang="en-GB"/>
            <a:t>Minimise workload</a:t>
          </a:r>
          <a:endParaRPr lang="en-US"/>
        </a:p>
      </dgm:t>
    </dgm:pt>
    <dgm:pt modelId="{8914AF9B-9DC2-4D26-9277-CEE50D5B9C0F}" type="parTrans" cxnId="{9AD77534-BEB4-4D04-9D47-815DBC2ACE71}">
      <dgm:prSet/>
      <dgm:spPr/>
      <dgm:t>
        <a:bodyPr/>
        <a:lstStyle/>
        <a:p>
          <a:endParaRPr lang="en-US"/>
        </a:p>
      </dgm:t>
    </dgm:pt>
    <dgm:pt modelId="{07569AE4-D49B-46D6-9E3A-8243B993A37D}" type="sibTrans" cxnId="{9AD77534-BEB4-4D04-9D47-815DBC2ACE71}">
      <dgm:prSet/>
      <dgm:spPr/>
      <dgm:t>
        <a:bodyPr/>
        <a:lstStyle/>
        <a:p>
          <a:endParaRPr lang="en-US"/>
        </a:p>
      </dgm:t>
    </dgm:pt>
    <dgm:pt modelId="{E0F151CC-F5E3-4D37-A7FB-225FEB0FC09B}">
      <dgm:prSet/>
      <dgm:spPr/>
      <dgm:t>
        <a:bodyPr/>
        <a:lstStyle/>
        <a:p>
          <a:r>
            <a:rPr lang="en-GB"/>
            <a:t>Purposeful work</a:t>
          </a:r>
          <a:endParaRPr lang="en-US"/>
        </a:p>
      </dgm:t>
    </dgm:pt>
    <dgm:pt modelId="{036786BD-9752-4927-89F3-C2AA79E1D0FA}" type="parTrans" cxnId="{9B670B23-E9D6-4267-ADEB-FE0FBFC6D531}">
      <dgm:prSet/>
      <dgm:spPr/>
      <dgm:t>
        <a:bodyPr/>
        <a:lstStyle/>
        <a:p>
          <a:endParaRPr lang="en-US"/>
        </a:p>
      </dgm:t>
    </dgm:pt>
    <dgm:pt modelId="{AB2E30D3-7A9E-4ED8-88C9-C6D1CD733749}" type="sibTrans" cxnId="{9B670B23-E9D6-4267-ADEB-FE0FBFC6D531}">
      <dgm:prSet/>
      <dgm:spPr/>
      <dgm:t>
        <a:bodyPr/>
        <a:lstStyle/>
        <a:p>
          <a:endParaRPr lang="en-US"/>
        </a:p>
      </dgm:t>
    </dgm:pt>
    <dgm:pt modelId="{C80E528A-2A76-41D9-B4E0-07AFDEB0ECDE}">
      <dgm:prSet/>
      <dgm:spPr/>
      <dgm:t>
        <a:bodyPr/>
        <a:lstStyle/>
        <a:p>
          <a:r>
            <a:rPr lang="en-GB" dirty="0"/>
            <a:t>Remove barriers that create stress</a:t>
          </a:r>
          <a:endParaRPr lang="en-US" dirty="0"/>
        </a:p>
      </dgm:t>
    </dgm:pt>
    <dgm:pt modelId="{7844D582-B4EA-4CAA-93AC-656DD94A4510}" type="parTrans" cxnId="{4C2245E5-B353-41A3-BC3F-ECF8BD9BCD91}">
      <dgm:prSet/>
      <dgm:spPr/>
      <dgm:t>
        <a:bodyPr/>
        <a:lstStyle/>
        <a:p>
          <a:endParaRPr lang="en-US"/>
        </a:p>
      </dgm:t>
    </dgm:pt>
    <dgm:pt modelId="{3040B59B-6494-488A-8340-442A67F6B1FA}" type="sibTrans" cxnId="{4C2245E5-B353-41A3-BC3F-ECF8BD9BCD91}">
      <dgm:prSet/>
      <dgm:spPr/>
      <dgm:t>
        <a:bodyPr/>
        <a:lstStyle/>
        <a:p>
          <a:endParaRPr lang="en-US"/>
        </a:p>
      </dgm:t>
    </dgm:pt>
    <dgm:pt modelId="{FDF8C71B-C2F8-4CE8-8DF3-E7AA5434845E}">
      <dgm:prSet/>
      <dgm:spPr/>
      <dgm:t>
        <a:bodyPr/>
        <a:lstStyle/>
        <a:p>
          <a:r>
            <a:rPr lang="en-GB"/>
            <a:t>Meet the needs of the workforce</a:t>
          </a:r>
          <a:endParaRPr lang="en-US"/>
        </a:p>
      </dgm:t>
    </dgm:pt>
    <dgm:pt modelId="{88CD9438-89C0-41BF-BB82-2162119AA859}" type="parTrans" cxnId="{0025CFA5-4A06-4609-90BA-3EE227B907C5}">
      <dgm:prSet/>
      <dgm:spPr/>
      <dgm:t>
        <a:bodyPr/>
        <a:lstStyle/>
        <a:p>
          <a:endParaRPr lang="en-US"/>
        </a:p>
      </dgm:t>
    </dgm:pt>
    <dgm:pt modelId="{73A27350-EF37-4FC1-A517-D9FED1241A50}" type="sibTrans" cxnId="{0025CFA5-4A06-4609-90BA-3EE227B907C5}">
      <dgm:prSet/>
      <dgm:spPr/>
      <dgm:t>
        <a:bodyPr/>
        <a:lstStyle/>
        <a:p>
          <a:endParaRPr lang="en-US"/>
        </a:p>
      </dgm:t>
    </dgm:pt>
    <dgm:pt modelId="{430A2AC0-1DC9-4964-8E03-DF62C5E5076F}" type="pres">
      <dgm:prSet presAssocID="{950BF2E5-9A57-407C-821E-48F288CADB4E}" presName="diagram" presStyleCnt="0">
        <dgm:presLayoutVars>
          <dgm:dir/>
          <dgm:resizeHandles val="exact"/>
        </dgm:presLayoutVars>
      </dgm:prSet>
      <dgm:spPr/>
    </dgm:pt>
    <dgm:pt modelId="{7C618A3E-F890-4FA0-9DD8-A6F835784869}" type="pres">
      <dgm:prSet presAssocID="{105859C6-71BC-402C-9527-A636B5BFE5E0}" presName="node" presStyleLbl="node1" presStyleIdx="0" presStyleCnt="9" custLinFactY="14209" custLinFactNeighborX="55895" custLinFactNeighborY="100000">
        <dgm:presLayoutVars>
          <dgm:bulletEnabled val="1"/>
        </dgm:presLayoutVars>
      </dgm:prSet>
      <dgm:spPr/>
    </dgm:pt>
    <dgm:pt modelId="{73CA984C-5FC2-4512-8517-4C61B2D1D466}" type="pres">
      <dgm:prSet presAssocID="{61BA7010-11D2-4DC2-89CE-8859E9708096}" presName="sibTrans" presStyleCnt="0"/>
      <dgm:spPr/>
    </dgm:pt>
    <dgm:pt modelId="{812C6E95-2308-4F33-B424-613DCE53FA56}" type="pres">
      <dgm:prSet presAssocID="{B358AEA6-D54D-40D1-AF52-315452BC5F36}" presName="node" presStyleLbl="node1" presStyleIdx="1" presStyleCnt="9">
        <dgm:presLayoutVars>
          <dgm:bulletEnabled val="1"/>
        </dgm:presLayoutVars>
      </dgm:prSet>
      <dgm:spPr/>
    </dgm:pt>
    <dgm:pt modelId="{E9010252-7F78-4AA1-A4E5-F579D890CAFA}" type="pres">
      <dgm:prSet presAssocID="{B4857C66-3B0C-418A-A3F6-D5644E7F7ADA}" presName="sibTrans" presStyleCnt="0"/>
      <dgm:spPr/>
    </dgm:pt>
    <dgm:pt modelId="{ECEB8B3F-DC01-4391-B05E-D6F657210AE0}" type="pres">
      <dgm:prSet presAssocID="{C3C8BF96-BB78-4AE0-A1FE-8739B37B2F89}" presName="node" presStyleLbl="node1" presStyleIdx="2" presStyleCnt="9" custLinFactY="16445" custLinFactNeighborX="52394" custLinFactNeighborY="100000">
        <dgm:presLayoutVars>
          <dgm:bulletEnabled val="1"/>
        </dgm:presLayoutVars>
      </dgm:prSet>
      <dgm:spPr/>
    </dgm:pt>
    <dgm:pt modelId="{EB2FA6A1-E722-4676-9E02-8DC5F81951C8}" type="pres">
      <dgm:prSet presAssocID="{A60BA509-297E-49D6-9425-6D4289962AFB}" presName="sibTrans" presStyleCnt="0"/>
      <dgm:spPr/>
    </dgm:pt>
    <dgm:pt modelId="{41BAE36E-D7E3-4DAF-99D6-2BB5BF771872}" type="pres">
      <dgm:prSet presAssocID="{0DF081DF-DE89-459A-A1FD-D37193823902}" presName="node" presStyleLbl="node1" presStyleIdx="3" presStyleCnt="9">
        <dgm:presLayoutVars>
          <dgm:bulletEnabled val="1"/>
        </dgm:presLayoutVars>
      </dgm:prSet>
      <dgm:spPr/>
    </dgm:pt>
    <dgm:pt modelId="{ACD7FF09-F73F-4301-A022-DFAE638F0257}" type="pres">
      <dgm:prSet presAssocID="{65F66C40-EDB5-492B-BCF3-41CB315F2B07}" presName="sibTrans" presStyleCnt="0"/>
      <dgm:spPr/>
    </dgm:pt>
    <dgm:pt modelId="{8319BBEE-77FC-4E22-8B28-97B7D927C0B6}" type="pres">
      <dgm:prSet presAssocID="{7058476C-66B3-416A-B701-F8B2C03EFD87}" presName="node" presStyleLbl="node1" presStyleIdx="4" presStyleCnt="9">
        <dgm:presLayoutVars>
          <dgm:bulletEnabled val="1"/>
        </dgm:presLayoutVars>
      </dgm:prSet>
      <dgm:spPr/>
    </dgm:pt>
    <dgm:pt modelId="{20E008C7-AA87-42D4-B3B9-B42ADDBE5AF1}" type="pres">
      <dgm:prSet presAssocID="{B938C4F4-18FB-4940-9218-C8B3A57666DA}" presName="sibTrans" presStyleCnt="0"/>
      <dgm:spPr/>
    </dgm:pt>
    <dgm:pt modelId="{9773461F-9651-46AF-AC77-F97A73B20B27}" type="pres">
      <dgm:prSet presAssocID="{ECF80431-99BC-4755-9B5C-2A836DCA5F21}" presName="node" presStyleLbl="node1" presStyleIdx="5" presStyleCnt="9" custLinFactY="-17483" custLinFactNeighborX="-50081" custLinFactNeighborY="-100000">
        <dgm:presLayoutVars>
          <dgm:bulletEnabled val="1"/>
        </dgm:presLayoutVars>
      </dgm:prSet>
      <dgm:spPr/>
    </dgm:pt>
    <dgm:pt modelId="{874C0CBB-E209-4149-962A-D2C9FD3D3833}" type="pres">
      <dgm:prSet presAssocID="{07569AE4-D49B-46D6-9E3A-8243B993A37D}" presName="sibTrans" presStyleCnt="0"/>
      <dgm:spPr/>
    </dgm:pt>
    <dgm:pt modelId="{2AB07720-7092-444D-8431-950A1DC27CAF}" type="pres">
      <dgm:prSet presAssocID="{E0F151CC-F5E3-4D37-A7FB-225FEB0FC09B}" presName="node" presStyleLbl="node1" presStyleIdx="6" presStyleCnt="9">
        <dgm:presLayoutVars>
          <dgm:bulletEnabled val="1"/>
        </dgm:presLayoutVars>
      </dgm:prSet>
      <dgm:spPr/>
    </dgm:pt>
    <dgm:pt modelId="{1084E3A9-DC1A-4930-8A5E-7A376EADEA06}" type="pres">
      <dgm:prSet presAssocID="{AB2E30D3-7A9E-4ED8-88C9-C6D1CD733749}" presName="sibTrans" presStyleCnt="0"/>
      <dgm:spPr/>
    </dgm:pt>
    <dgm:pt modelId="{9C549EE0-1B60-4235-8186-52CCD5E86DAD}" type="pres">
      <dgm:prSet presAssocID="{C80E528A-2A76-41D9-B4E0-07AFDEB0ECDE}" presName="node" presStyleLbl="node1" presStyleIdx="7" presStyleCnt="9" custLinFactY="-17483" custLinFactNeighborX="-55037" custLinFactNeighborY="-100000">
        <dgm:presLayoutVars>
          <dgm:bulletEnabled val="1"/>
        </dgm:presLayoutVars>
      </dgm:prSet>
      <dgm:spPr/>
    </dgm:pt>
    <dgm:pt modelId="{B6C377B3-BA48-4E20-AF78-A2FE2C4907B1}" type="pres">
      <dgm:prSet presAssocID="{3040B59B-6494-488A-8340-442A67F6B1FA}" presName="sibTrans" presStyleCnt="0"/>
      <dgm:spPr/>
    </dgm:pt>
    <dgm:pt modelId="{DADFADE1-1014-4942-9187-6D30DB3BAEB2}" type="pres">
      <dgm:prSet presAssocID="{FDF8C71B-C2F8-4CE8-8DF3-E7AA5434845E}" presName="node" presStyleLbl="node1" presStyleIdx="8" presStyleCnt="9">
        <dgm:presLayoutVars>
          <dgm:bulletEnabled val="1"/>
        </dgm:presLayoutVars>
      </dgm:prSet>
      <dgm:spPr/>
    </dgm:pt>
  </dgm:ptLst>
  <dgm:cxnLst>
    <dgm:cxn modelId="{213C8405-AE78-4E23-8B61-49C7D42A5CE2}" type="presOf" srcId="{E0F151CC-F5E3-4D37-A7FB-225FEB0FC09B}" destId="{2AB07720-7092-444D-8431-950A1DC27CAF}" srcOrd="0" destOrd="0" presId="urn:microsoft.com/office/officeart/2005/8/layout/default"/>
    <dgm:cxn modelId="{44295E11-DEF9-4C66-8E23-511A764CCC70}" type="presOf" srcId="{FDF8C71B-C2F8-4CE8-8DF3-E7AA5434845E}" destId="{DADFADE1-1014-4942-9187-6D30DB3BAEB2}" srcOrd="0" destOrd="0" presId="urn:microsoft.com/office/officeart/2005/8/layout/default"/>
    <dgm:cxn modelId="{40F16416-1AE6-4526-AC77-92371B8DDF67}" srcId="{950BF2E5-9A57-407C-821E-48F288CADB4E}" destId="{7058476C-66B3-416A-B701-F8B2C03EFD87}" srcOrd="4" destOrd="0" parTransId="{BA71CB0C-F377-44E4-979E-62EA05F84912}" sibTransId="{B938C4F4-18FB-4940-9218-C8B3A57666DA}"/>
    <dgm:cxn modelId="{9B670B23-E9D6-4267-ADEB-FE0FBFC6D531}" srcId="{950BF2E5-9A57-407C-821E-48F288CADB4E}" destId="{E0F151CC-F5E3-4D37-A7FB-225FEB0FC09B}" srcOrd="6" destOrd="0" parTransId="{036786BD-9752-4927-89F3-C2AA79E1D0FA}" sibTransId="{AB2E30D3-7A9E-4ED8-88C9-C6D1CD733749}"/>
    <dgm:cxn modelId="{2954C928-AC34-4AEB-9392-904166B0CAA8}" srcId="{950BF2E5-9A57-407C-821E-48F288CADB4E}" destId="{0DF081DF-DE89-459A-A1FD-D37193823902}" srcOrd="3" destOrd="0" parTransId="{A92FAA4A-1ECE-48DE-BE83-A6092EC50F1E}" sibTransId="{65F66C40-EDB5-492B-BCF3-41CB315F2B07}"/>
    <dgm:cxn modelId="{FE3C6E2D-8461-48A9-AFF7-10DDD81945C3}" srcId="{950BF2E5-9A57-407C-821E-48F288CADB4E}" destId="{B358AEA6-D54D-40D1-AF52-315452BC5F36}" srcOrd="1" destOrd="0" parTransId="{99829F7C-D53F-4563-AF63-C9BBA1349CB6}" sibTransId="{B4857C66-3B0C-418A-A3F6-D5644E7F7ADA}"/>
    <dgm:cxn modelId="{24716E30-AD61-49F8-9C79-188BC5EBE5BD}" type="presOf" srcId="{ECF80431-99BC-4755-9B5C-2A836DCA5F21}" destId="{9773461F-9651-46AF-AC77-F97A73B20B27}" srcOrd="0" destOrd="0" presId="urn:microsoft.com/office/officeart/2005/8/layout/default"/>
    <dgm:cxn modelId="{9AD77534-BEB4-4D04-9D47-815DBC2ACE71}" srcId="{950BF2E5-9A57-407C-821E-48F288CADB4E}" destId="{ECF80431-99BC-4755-9B5C-2A836DCA5F21}" srcOrd="5" destOrd="0" parTransId="{8914AF9B-9DC2-4D26-9277-CEE50D5B9C0F}" sibTransId="{07569AE4-D49B-46D6-9E3A-8243B993A37D}"/>
    <dgm:cxn modelId="{8C388B60-0E71-46D1-92A2-3C5B15A53AB6}" type="presOf" srcId="{B358AEA6-D54D-40D1-AF52-315452BC5F36}" destId="{812C6E95-2308-4F33-B424-613DCE53FA56}" srcOrd="0" destOrd="0" presId="urn:microsoft.com/office/officeart/2005/8/layout/default"/>
    <dgm:cxn modelId="{2DD07B69-FFDD-47F8-9CF5-D03648841A13}" type="presOf" srcId="{950BF2E5-9A57-407C-821E-48F288CADB4E}" destId="{430A2AC0-1DC9-4964-8E03-DF62C5E5076F}" srcOrd="0" destOrd="0" presId="urn:microsoft.com/office/officeart/2005/8/layout/default"/>
    <dgm:cxn modelId="{82CCC74E-4385-47FF-B7B0-87FCA1CCEAF7}" srcId="{950BF2E5-9A57-407C-821E-48F288CADB4E}" destId="{105859C6-71BC-402C-9527-A636B5BFE5E0}" srcOrd="0" destOrd="0" parTransId="{78A0A923-FE40-4B30-A338-370680F9071F}" sibTransId="{61BA7010-11D2-4DC2-89CE-8859E9708096}"/>
    <dgm:cxn modelId="{CE3B3170-811C-4E68-91C7-721AF3D804A2}" type="presOf" srcId="{C80E528A-2A76-41D9-B4E0-07AFDEB0ECDE}" destId="{9C549EE0-1B60-4235-8186-52CCD5E86DAD}" srcOrd="0" destOrd="0" presId="urn:microsoft.com/office/officeart/2005/8/layout/default"/>
    <dgm:cxn modelId="{E51A7C98-1E23-4546-8A1C-07B38A69CB03}" srcId="{950BF2E5-9A57-407C-821E-48F288CADB4E}" destId="{C3C8BF96-BB78-4AE0-A1FE-8739B37B2F89}" srcOrd="2" destOrd="0" parTransId="{053A00D9-FC0C-469A-B24C-973ACC35B934}" sibTransId="{A60BA509-297E-49D6-9425-6D4289962AFB}"/>
    <dgm:cxn modelId="{67A6FA9B-38A8-46CE-A8E2-BB9419559E60}" type="presOf" srcId="{0DF081DF-DE89-459A-A1FD-D37193823902}" destId="{41BAE36E-D7E3-4DAF-99D6-2BB5BF771872}" srcOrd="0" destOrd="0" presId="urn:microsoft.com/office/officeart/2005/8/layout/default"/>
    <dgm:cxn modelId="{0025CFA5-4A06-4609-90BA-3EE227B907C5}" srcId="{950BF2E5-9A57-407C-821E-48F288CADB4E}" destId="{FDF8C71B-C2F8-4CE8-8DF3-E7AA5434845E}" srcOrd="8" destOrd="0" parTransId="{88CD9438-89C0-41BF-BB82-2162119AA859}" sibTransId="{73A27350-EF37-4FC1-A517-D9FED1241A50}"/>
    <dgm:cxn modelId="{3160ACA7-587B-48FB-9F01-D837A82135A1}" type="presOf" srcId="{105859C6-71BC-402C-9527-A636B5BFE5E0}" destId="{7C618A3E-F890-4FA0-9DD8-A6F835784869}" srcOrd="0" destOrd="0" presId="urn:microsoft.com/office/officeart/2005/8/layout/default"/>
    <dgm:cxn modelId="{84EC06C1-F2A1-44DE-9FE3-AA17A1CFB6D0}" type="presOf" srcId="{7058476C-66B3-416A-B701-F8B2C03EFD87}" destId="{8319BBEE-77FC-4E22-8B28-97B7D927C0B6}" srcOrd="0" destOrd="0" presId="urn:microsoft.com/office/officeart/2005/8/layout/default"/>
    <dgm:cxn modelId="{4C2245E5-B353-41A3-BC3F-ECF8BD9BCD91}" srcId="{950BF2E5-9A57-407C-821E-48F288CADB4E}" destId="{C80E528A-2A76-41D9-B4E0-07AFDEB0ECDE}" srcOrd="7" destOrd="0" parTransId="{7844D582-B4EA-4CAA-93AC-656DD94A4510}" sibTransId="{3040B59B-6494-488A-8340-442A67F6B1FA}"/>
    <dgm:cxn modelId="{8F780DE6-8C3E-4890-9124-701EE0125292}" type="presOf" srcId="{C3C8BF96-BB78-4AE0-A1FE-8739B37B2F89}" destId="{ECEB8B3F-DC01-4391-B05E-D6F657210AE0}" srcOrd="0" destOrd="0" presId="urn:microsoft.com/office/officeart/2005/8/layout/default"/>
    <dgm:cxn modelId="{D034BDC4-E253-4A2D-A790-D6A3312E6850}" type="presParOf" srcId="{430A2AC0-1DC9-4964-8E03-DF62C5E5076F}" destId="{7C618A3E-F890-4FA0-9DD8-A6F835784869}" srcOrd="0" destOrd="0" presId="urn:microsoft.com/office/officeart/2005/8/layout/default"/>
    <dgm:cxn modelId="{F2A7CFA1-403C-4346-92A5-4D2FF2A04F6B}" type="presParOf" srcId="{430A2AC0-1DC9-4964-8E03-DF62C5E5076F}" destId="{73CA984C-5FC2-4512-8517-4C61B2D1D466}" srcOrd="1" destOrd="0" presId="urn:microsoft.com/office/officeart/2005/8/layout/default"/>
    <dgm:cxn modelId="{8DB0BCEF-C047-4F1F-8F8E-2FF341E278FA}" type="presParOf" srcId="{430A2AC0-1DC9-4964-8E03-DF62C5E5076F}" destId="{812C6E95-2308-4F33-B424-613DCE53FA56}" srcOrd="2" destOrd="0" presId="urn:microsoft.com/office/officeart/2005/8/layout/default"/>
    <dgm:cxn modelId="{87FD8E3C-EDFD-41E0-A249-C0E6D50BCAB2}" type="presParOf" srcId="{430A2AC0-1DC9-4964-8E03-DF62C5E5076F}" destId="{E9010252-7F78-4AA1-A4E5-F579D890CAFA}" srcOrd="3" destOrd="0" presId="urn:microsoft.com/office/officeart/2005/8/layout/default"/>
    <dgm:cxn modelId="{26961B5C-DC0B-49D2-A340-81983168BFFD}" type="presParOf" srcId="{430A2AC0-1DC9-4964-8E03-DF62C5E5076F}" destId="{ECEB8B3F-DC01-4391-B05E-D6F657210AE0}" srcOrd="4" destOrd="0" presId="urn:microsoft.com/office/officeart/2005/8/layout/default"/>
    <dgm:cxn modelId="{1DC4F595-B225-4D10-8F8E-CFE95533CD20}" type="presParOf" srcId="{430A2AC0-1DC9-4964-8E03-DF62C5E5076F}" destId="{EB2FA6A1-E722-4676-9E02-8DC5F81951C8}" srcOrd="5" destOrd="0" presId="urn:microsoft.com/office/officeart/2005/8/layout/default"/>
    <dgm:cxn modelId="{06BF2E09-034D-4ADF-BB62-DBCDD7D3506F}" type="presParOf" srcId="{430A2AC0-1DC9-4964-8E03-DF62C5E5076F}" destId="{41BAE36E-D7E3-4DAF-99D6-2BB5BF771872}" srcOrd="6" destOrd="0" presId="urn:microsoft.com/office/officeart/2005/8/layout/default"/>
    <dgm:cxn modelId="{2AC87553-A9A4-4690-9A9D-5E456EBF1366}" type="presParOf" srcId="{430A2AC0-1DC9-4964-8E03-DF62C5E5076F}" destId="{ACD7FF09-F73F-4301-A022-DFAE638F0257}" srcOrd="7" destOrd="0" presId="urn:microsoft.com/office/officeart/2005/8/layout/default"/>
    <dgm:cxn modelId="{A3827B76-144F-4FFB-B7DD-D1D910652855}" type="presParOf" srcId="{430A2AC0-1DC9-4964-8E03-DF62C5E5076F}" destId="{8319BBEE-77FC-4E22-8B28-97B7D927C0B6}" srcOrd="8" destOrd="0" presId="urn:microsoft.com/office/officeart/2005/8/layout/default"/>
    <dgm:cxn modelId="{9D33927B-D826-496A-8CA2-EB5F0448AEE2}" type="presParOf" srcId="{430A2AC0-1DC9-4964-8E03-DF62C5E5076F}" destId="{20E008C7-AA87-42D4-B3B9-B42ADDBE5AF1}" srcOrd="9" destOrd="0" presId="urn:microsoft.com/office/officeart/2005/8/layout/default"/>
    <dgm:cxn modelId="{477AD06F-C0BF-4699-BE05-229AB48C131E}" type="presParOf" srcId="{430A2AC0-1DC9-4964-8E03-DF62C5E5076F}" destId="{9773461F-9651-46AF-AC77-F97A73B20B27}" srcOrd="10" destOrd="0" presId="urn:microsoft.com/office/officeart/2005/8/layout/default"/>
    <dgm:cxn modelId="{07FC6D54-3E4E-4712-99D4-2AB4697C4307}" type="presParOf" srcId="{430A2AC0-1DC9-4964-8E03-DF62C5E5076F}" destId="{874C0CBB-E209-4149-962A-D2C9FD3D3833}" srcOrd="11" destOrd="0" presId="urn:microsoft.com/office/officeart/2005/8/layout/default"/>
    <dgm:cxn modelId="{63619D40-91E2-4553-801A-286780F3CAA2}" type="presParOf" srcId="{430A2AC0-1DC9-4964-8E03-DF62C5E5076F}" destId="{2AB07720-7092-444D-8431-950A1DC27CAF}" srcOrd="12" destOrd="0" presId="urn:microsoft.com/office/officeart/2005/8/layout/default"/>
    <dgm:cxn modelId="{998BA7F4-9543-43D7-947E-F889D46EF8C7}" type="presParOf" srcId="{430A2AC0-1DC9-4964-8E03-DF62C5E5076F}" destId="{1084E3A9-DC1A-4930-8A5E-7A376EADEA06}" srcOrd="13" destOrd="0" presId="urn:microsoft.com/office/officeart/2005/8/layout/default"/>
    <dgm:cxn modelId="{AAEBA1FC-A3CB-4D7A-A398-C2F79B42237D}" type="presParOf" srcId="{430A2AC0-1DC9-4964-8E03-DF62C5E5076F}" destId="{9C549EE0-1B60-4235-8186-52CCD5E86DAD}" srcOrd="14" destOrd="0" presId="urn:microsoft.com/office/officeart/2005/8/layout/default"/>
    <dgm:cxn modelId="{F6AAF15E-C4C5-442A-B9D6-8EBDD3D8A33A}" type="presParOf" srcId="{430A2AC0-1DC9-4964-8E03-DF62C5E5076F}" destId="{B6C377B3-BA48-4E20-AF78-A2FE2C4907B1}" srcOrd="15" destOrd="0" presId="urn:microsoft.com/office/officeart/2005/8/layout/default"/>
    <dgm:cxn modelId="{A0D1448C-5B80-4EDF-B377-6228EE409442}" type="presParOf" srcId="{430A2AC0-1DC9-4964-8E03-DF62C5E5076F}" destId="{DADFADE1-1014-4942-9187-6D30DB3BAEB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618A3E-F890-4FA0-9DD8-A6F835784869}">
      <dsp:nvSpPr>
        <dsp:cNvPr id="0" name=""/>
        <dsp:cNvSpPr/>
      </dsp:nvSpPr>
      <dsp:spPr>
        <a:xfrm>
          <a:off x="1113388" y="1863867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Chocolate gift</a:t>
          </a:r>
          <a:endParaRPr lang="en-US" sz="2300" kern="1200"/>
        </a:p>
      </dsp:txBody>
      <dsp:txXfrm>
        <a:off x="1113388" y="1863867"/>
        <a:ext cx="1985368" cy="1191221"/>
      </dsp:txXfrm>
    </dsp:sp>
    <dsp:sp modelId="{812C6E95-2308-4F33-B424-613DCE53FA56}">
      <dsp:nvSpPr>
        <dsp:cNvPr id="0" name=""/>
        <dsp:cNvSpPr/>
      </dsp:nvSpPr>
      <dsp:spPr>
        <a:xfrm>
          <a:off x="2187572" y="503385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849285"/>
                <a:satOff val="-3678"/>
                <a:lumOff val="306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849285"/>
                <a:satOff val="-3678"/>
                <a:lumOff val="306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849285"/>
                <a:satOff val="-3678"/>
                <a:lumOff val="306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Cake in the staffroom</a:t>
          </a:r>
          <a:endParaRPr lang="en-US" sz="2300" kern="1200"/>
        </a:p>
      </dsp:txBody>
      <dsp:txXfrm>
        <a:off x="2187572" y="503385"/>
        <a:ext cx="1985368" cy="1191221"/>
      </dsp:txXfrm>
    </dsp:sp>
    <dsp:sp modelId="{ECEB8B3F-DC01-4391-B05E-D6F657210AE0}">
      <dsp:nvSpPr>
        <dsp:cNvPr id="0" name=""/>
        <dsp:cNvSpPr/>
      </dsp:nvSpPr>
      <dsp:spPr>
        <a:xfrm>
          <a:off x="5411692" y="1890502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1698570"/>
                <a:satOff val="-7356"/>
                <a:lumOff val="61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1698570"/>
                <a:satOff val="-7356"/>
                <a:lumOff val="61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1698570"/>
                <a:satOff val="-7356"/>
                <a:lumOff val="61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Fruit basket</a:t>
          </a:r>
          <a:endParaRPr lang="en-US" sz="2300" kern="1200" dirty="0"/>
        </a:p>
      </dsp:txBody>
      <dsp:txXfrm>
        <a:off x="5411692" y="1890502"/>
        <a:ext cx="1985368" cy="1191221"/>
      </dsp:txXfrm>
    </dsp:sp>
    <dsp:sp modelId="{41BAE36E-D7E3-4DAF-99D6-2BB5BF771872}">
      <dsp:nvSpPr>
        <dsp:cNvPr id="0" name=""/>
        <dsp:cNvSpPr/>
      </dsp:nvSpPr>
      <dsp:spPr>
        <a:xfrm>
          <a:off x="6555383" y="503385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2547855"/>
                <a:satOff val="-11035"/>
                <a:lumOff val="919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2547855"/>
                <a:satOff val="-11035"/>
                <a:lumOff val="919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2547855"/>
                <a:satOff val="-11035"/>
                <a:lumOff val="919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Say thankyou</a:t>
          </a:r>
          <a:endParaRPr lang="en-US" sz="2300" kern="1200"/>
        </a:p>
      </dsp:txBody>
      <dsp:txXfrm>
        <a:off x="6555383" y="503385"/>
        <a:ext cx="1985368" cy="1191221"/>
      </dsp:txXfrm>
    </dsp:sp>
    <dsp:sp modelId="{8319BBEE-77FC-4E22-8B28-97B7D927C0B6}">
      <dsp:nvSpPr>
        <dsp:cNvPr id="0" name=""/>
        <dsp:cNvSpPr/>
      </dsp:nvSpPr>
      <dsp:spPr>
        <a:xfrm>
          <a:off x="8739289" y="503385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3397140"/>
                <a:satOff val="-14713"/>
                <a:lumOff val="1225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3397140"/>
                <a:satOff val="-14713"/>
                <a:lumOff val="1225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3397140"/>
                <a:satOff val="-14713"/>
                <a:lumOff val="1225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Offer a PPA</a:t>
          </a:r>
          <a:endParaRPr lang="en-US" sz="2300" kern="1200"/>
        </a:p>
      </dsp:txBody>
      <dsp:txXfrm>
        <a:off x="8739289" y="503385"/>
        <a:ext cx="1985368" cy="1191221"/>
      </dsp:txXfrm>
    </dsp:sp>
    <dsp:sp modelId="{9773461F-9651-46AF-AC77-F97A73B20B27}">
      <dsp:nvSpPr>
        <dsp:cNvPr id="0" name=""/>
        <dsp:cNvSpPr/>
      </dsp:nvSpPr>
      <dsp:spPr>
        <a:xfrm>
          <a:off x="101327" y="493660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4246425"/>
                <a:satOff val="-18391"/>
                <a:lumOff val="1531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4246425"/>
                <a:satOff val="-18391"/>
                <a:lumOff val="1531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4246425"/>
                <a:satOff val="-18391"/>
                <a:lumOff val="1531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Minimise workload</a:t>
          </a:r>
          <a:endParaRPr lang="en-US" sz="2300" kern="1200"/>
        </a:p>
      </dsp:txBody>
      <dsp:txXfrm>
        <a:off x="101327" y="493660"/>
        <a:ext cx="1985368" cy="1191221"/>
      </dsp:txXfrm>
    </dsp:sp>
    <dsp:sp modelId="{2AB07720-7092-444D-8431-950A1DC27CAF}">
      <dsp:nvSpPr>
        <dsp:cNvPr id="0" name=""/>
        <dsp:cNvSpPr/>
      </dsp:nvSpPr>
      <dsp:spPr>
        <a:xfrm>
          <a:off x="3279525" y="1893143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5095710"/>
                <a:satOff val="-22069"/>
                <a:lumOff val="183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5095710"/>
                <a:satOff val="-22069"/>
                <a:lumOff val="183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5095710"/>
                <a:satOff val="-22069"/>
                <a:lumOff val="183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Purposeful work</a:t>
          </a:r>
          <a:endParaRPr lang="en-US" sz="2300" kern="1200"/>
        </a:p>
      </dsp:txBody>
      <dsp:txXfrm>
        <a:off x="3279525" y="1893143"/>
        <a:ext cx="1985368" cy="1191221"/>
      </dsp:txXfrm>
    </dsp:sp>
    <dsp:sp modelId="{9C549EE0-1B60-4235-8186-52CCD5E86DAD}">
      <dsp:nvSpPr>
        <dsp:cNvPr id="0" name=""/>
        <dsp:cNvSpPr/>
      </dsp:nvSpPr>
      <dsp:spPr>
        <a:xfrm>
          <a:off x="4370743" y="493660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5944995"/>
                <a:satOff val="-25748"/>
                <a:lumOff val="2144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5944995"/>
                <a:satOff val="-25748"/>
                <a:lumOff val="2144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5944995"/>
                <a:satOff val="-25748"/>
                <a:lumOff val="2144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Remove barriers that create stress</a:t>
          </a:r>
          <a:endParaRPr lang="en-US" sz="2300" kern="1200" dirty="0"/>
        </a:p>
      </dsp:txBody>
      <dsp:txXfrm>
        <a:off x="4370743" y="493660"/>
        <a:ext cx="1985368" cy="1191221"/>
      </dsp:txXfrm>
    </dsp:sp>
    <dsp:sp modelId="{DADFADE1-1014-4942-9187-6D30DB3BAEB2}">
      <dsp:nvSpPr>
        <dsp:cNvPr id="0" name=""/>
        <dsp:cNvSpPr/>
      </dsp:nvSpPr>
      <dsp:spPr>
        <a:xfrm>
          <a:off x="7647336" y="1893143"/>
          <a:ext cx="1985368" cy="1191221"/>
        </a:xfrm>
        <a:prstGeom prst="rect">
          <a:avLst/>
        </a:prstGeom>
        <a:gradFill rotWithShape="0">
          <a:gsLst>
            <a:gs pos="0">
              <a:schemeClr val="accent2">
                <a:hueOff val="6794280"/>
                <a:satOff val="-29426"/>
                <a:lumOff val="2451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6794280"/>
                <a:satOff val="-29426"/>
                <a:lumOff val="2451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6794280"/>
                <a:satOff val="-29426"/>
                <a:lumOff val="2451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Meet the needs of the workforce</a:t>
          </a:r>
          <a:endParaRPr lang="en-US" sz="2300" kern="1200"/>
        </a:p>
      </dsp:txBody>
      <dsp:txXfrm>
        <a:off x="7647336" y="1893143"/>
        <a:ext cx="1985368" cy="1191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cap="all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Monday, February 7,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79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7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Monday, February 7,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38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9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0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62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6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7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Monday, February 7,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9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Monday, February 7, 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19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03" r:id="rId6"/>
    <p:sldLayoutId id="2147483699" r:id="rId7"/>
    <p:sldLayoutId id="2147483700" r:id="rId8"/>
    <p:sldLayoutId id="2147483701" r:id="rId9"/>
    <p:sldLayoutId id="2147483702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4400" kern="1200" cap="none" spc="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0149A9F6-B857-488C-AC3A-007B7816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49EFD05-C377-44BE-91F0-1D17C1D9B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691AC6-A356-4E7F-9876-5F5BD6A87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1449389"/>
            <a:ext cx="5015638" cy="2075012"/>
          </a:xfrm>
        </p:spPr>
        <p:txBody>
          <a:bodyPr>
            <a:normAutofit/>
          </a:bodyPr>
          <a:lstStyle/>
          <a:p>
            <a:r>
              <a:rPr lang="en-GB"/>
              <a:t>Leading with Love and Compassion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3B685-B08B-4FC2-9848-90D6F9B53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830398"/>
            <a:ext cx="5015638" cy="1219439"/>
          </a:xfrm>
        </p:spPr>
        <p:txBody>
          <a:bodyPr>
            <a:normAutofit/>
          </a:bodyPr>
          <a:lstStyle/>
          <a:p>
            <a:r>
              <a:rPr lang="en-GB" dirty="0"/>
              <a:t>By Julie Norman</a:t>
            </a:r>
          </a:p>
          <a:p>
            <a:r>
              <a:rPr lang="en-GB" dirty="0"/>
              <a:t>School Omega Solutions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2FD01A0-E6FF-41CD-AEBD-279232B90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65602" y="317452"/>
            <a:ext cx="2088038" cy="719230"/>
            <a:chOff x="4532666" y="505937"/>
            <a:chExt cx="2981730" cy="1027064"/>
          </a:xfrm>
        </p:grpSpPr>
        <p:sp>
          <p:nvSpPr>
            <p:cNvPr id="31" name="Freeform 78">
              <a:extLst>
                <a:ext uri="{FF2B5EF4-FFF2-40B4-BE49-F238E27FC236}">
                  <a16:creationId xmlns:a16="http://schemas.microsoft.com/office/drawing/2014/main" id="{811C6308-5554-4129-8881-A95AF512C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4532666" y="754398"/>
              <a:ext cx="694205" cy="713383"/>
            </a:xfrm>
            <a:custGeom>
              <a:avLst/>
              <a:gdLst>
                <a:gd name="T0" fmla="*/ 32 w 58"/>
                <a:gd name="T1" fmla="*/ 56 h 60"/>
                <a:gd name="T2" fmla="*/ 24 w 58"/>
                <a:gd name="T3" fmla="*/ 48 h 60"/>
                <a:gd name="T4" fmla="*/ 14 w 58"/>
                <a:gd name="T5" fmla="*/ 36 h 60"/>
                <a:gd name="T6" fmla="*/ 7 w 58"/>
                <a:gd name="T7" fmla="*/ 29 h 60"/>
                <a:gd name="T8" fmla="*/ 1 w 58"/>
                <a:gd name="T9" fmla="*/ 17 h 60"/>
                <a:gd name="T10" fmla="*/ 7 w 58"/>
                <a:gd name="T11" fmla="*/ 4 h 60"/>
                <a:gd name="T12" fmla="*/ 17 w 58"/>
                <a:gd name="T13" fmla="*/ 1 h 60"/>
                <a:gd name="T14" fmla="*/ 29 w 58"/>
                <a:gd name="T15" fmla="*/ 6 h 60"/>
                <a:gd name="T16" fmla="*/ 31 w 58"/>
                <a:gd name="T17" fmla="*/ 8 h 60"/>
                <a:gd name="T18" fmla="*/ 38 w 58"/>
                <a:gd name="T19" fmla="*/ 15 h 60"/>
                <a:gd name="T20" fmla="*/ 44 w 58"/>
                <a:gd name="T21" fmla="*/ 22 h 60"/>
                <a:gd name="T22" fmla="*/ 54 w 58"/>
                <a:gd name="T23" fmla="*/ 33 h 60"/>
                <a:gd name="T24" fmla="*/ 58 w 58"/>
                <a:gd name="T25" fmla="*/ 44 h 60"/>
                <a:gd name="T26" fmla="*/ 53 w 58"/>
                <a:gd name="T27" fmla="*/ 54 h 60"/>
                <a:gd name="T28" fmla="*/ 42 w 58"/>
                <a:gd name="T29" fmla="*/ 60 h 60"/>
                <a:gd name="T30" fmla="*/ 32 w 58"/>
                <a:gd name="T3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60">
                  <a:moveTo>
                    <a:pt x="32" y="56"/>
                  </a:moveTo>
                  <a:cubicBezTo>
                    <a:pt x="30" y="54"/>
                    <a:pt x="31" y="55"/>
                    <a:pt x="24" y="48"/>
                  </a:cubicBezTo>
                  <a:cubicBezTo>
                    <a:pt x="17" y="40"/>
                    <a:pt x="14" y="36"/>
                    <a:pt x="14" y="36"/>
                  </a:cubicBezTo>
                  <a:cubicBezTo>
                    <a:pt x="8" y="30"/>
                    <a:pt x="14" y="37"/>
                    <a:pt x="7" y="29"/>
                  </a:cubicBezTo>
                  <a:cubicBezTo>
                    <a:pt x="3" y="24"/>
                    <a:pt x="1" y="20"/>
                    <a:pt x="1" y="17"/>
                  </a:cubicBezTo>
                  <a:cubicBezTo>
                    <a:pt x="0" y="13"/>
                    <a:pt x="3" y="9"/>
                    <a:pt x="7" y="4"/>
                  </a:cubicBezTo>
                  <a:cubicBezTo>
                    <a:pt x="10" y="2"/>
                    <a:pt x="13" y="0"/>
                    <a:pt x="17" y="1"/>
                  </a:cubicBezTo>
                  <a:cubicBezTo>
                    <a:pt x="21" y="1"/>
                    <a:pt x="25" y="3"/>
                    <a:pt x="29" y="6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11"/>
                    <a:pt x="37" y="15"/>
                    <a:pt x="38" y="15"/>
                  </a:cubicBezTo>
                  <a:cubicBezTo>
                    <a:pt x="42" y="20"/>
                    <a:pt x="40" y="18"/>
                    <a:pt x="44" y="22"/>
                  </a:cubicBezTo>
                  <a:cubicBezTo>
                    <a:pt x="51" y="29"/>
                    <a:pt x="50" y="29"/>
                    <a:pt x="54" y="33"/>
                  </a:cubicBezTo>
                  <a:cubicBezTo>
                    <a:pt x="57" y="37"/>
                    <a:pt x="58" y="40"/>
                    <a:pt x="58" y="44"/>
                  </a:cubicBezTo>
                  <a:cubicBezTo>
                    <a:pt x="58" y="47"/>
                    <a:pt x="56" y="50"/>
                    <a:pt x="53" y="54"/>
                  </a:cubicBezTo>
                  <a:cubicBezTo>
                    <a:pt x="49" y="58"/>
                    <a:pt x="45" y="60"/>
                    <a:pt x="42" y="60"/>
                  </a:cubicBezTo>
                  <a:cubicBezTo>
                    <a:pt x="39" y="60"/>
                    <a:pt x="36" y="59"/>
                    <a:pt x="32" y="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2" name="Freeform 79">
              <a:extLst>
                <a:ext uri="{FF2B5EF4-FFF2-40B4-BE49-F238E27FC236}">
                  <a16:creationId xmlns:a16="http://schemas.microsoft.com/office/drawing/2014/main" id="{C28F3A03-B53B-433E-8DF7-6B13336D0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5791465" y="505937"/>
              <a:ext cx="587404" cy="943792"/>
            </a:xfrm>
            <a:custGeom>
              <a:avLst/>
              <a:gdLst>
                <a:gd name="T0" fmla="*/ 15 w 49"/>
                <a:gd name="T1" fmla="*/ 65 h 79"/>
                <a:gd name="T2" fmla="*/ 12 w 49"/>
                <a:gd name="T3" fmla="*/ 54 h 79"/>
                <a:gd name="T4" fmla="*/ 8 w 49"/>
                <a:gd name="T5" fmla="*/ 33 h 79"/>
                <a:gd name="T6" fmla="*/ 38 w 49"/>
                <a:gd name="T7" fmla="*/ 24 h 79"/>
                <a:gd name="T8" fmla="*/ 45 w 49"/>
                <a:gd name="T9" fmla="*/ 70 h 79"/>
                <a:gd name="T10" fmla="*/ 15 w 49"/>
                <a:gd name="T11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79">
                  <a:moveTo>
                    <a:pt x="15" y="65"/>
                  </a:moveTo>
                  <a:cubicBezTo>
                    <a:pt x="14" y="59"/>
                    <a:pt x="13" y="58"/>
                    <a:pt x="12" y="54"/>
                  </a:cubicBezTo>
                  <a:cubicBezTo>
                    <a:pt x="11" y="45"/>
                    <a:pt x="10" y="40"/>
                    <a:pt x="8" y="33"/>
                  </a:cubicBezTo>
                  <a:cubicBezTo>
                    <a:pt x="0" y="9"/>
                    <a:pt x="34" y="0"/>
                    <a:pt x="38" y="24"/>
                  </a:cubicBezTo>
                  <a:cubicBezTo>
                    <a:pt x="43" y="43"/>
                    <a:pt x="49" y="60"/>
                    <a:pt x="45" y="70"/>
                  </a:cubicBezTo>
                  <a:cubicBezTo>
                    <a:pt x="38" y="77"/>
                    <a:pt x="19" y="79"/>
                    <a:pt x="15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3" name="Freeform 85">
              <a:extLst>
                <a:ext uri="{FF2B5EF4-FFF2-40B4-BE49-F238E27FC236}">
                  <a16:creationId xmlns:a16="http://schemas.microsoft.com/office/drawing/2014/main" id="{E990BBBC-E616-4D0E-9917-A6CA72AAE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00114">
              <a:off x="7087193" y="757585"/>
              <a:ext cx="427203" cy="775416"/>
            </a:xfrm>
            <a:custGeom>
              <a:avLst/>
              <a:gdLst>
                <a:gd name="T0" fmla="*/ 36 w 36"/>
                <a:gd name="T1" fmla="*/ 15 h 65"/>
                <a:gd name="T2" fmla="*/ 34 w 36"/>
                <a:gd name="T3" fmla="*/ 5 h 65"/>
                <a:gd name="T4" fmla="*/ 28 w 36"/>
                <a:gd name="T5" fmla="*/ 1 h 65"/>
                <a:gd name="T6" fmla="*/ 23 w 36"/>
                <a:gd name="T7" fmla="*/ 0 h 65"/>
                <a:gd name="T8" fmla="*/ 13 w 36"/>
                <a:gd name="T9" fmla="*/ 1 h 65"/>
                <a:gd name="T10" fmla="*/ 7 w 36"/>
                <a:gd name="T11" fmla="*/ 9 h 65"/>
                <a:gd name="T12" fmla="*/ 4 w 36"/>
                <a:gd name="T13" fmla="*/ 19 h 65"/>
                <a:gd name="T14" fmla="*/ 0 w 36"/>
                <a:gd name="T15" fmla="*/ 44 h 65"/>
                <a:gd name="T16" fmla="*/ 1 w 36"/>
                <a:gd name="T17" fmla="*/ 58 h 65"/>
                <a:gd name="T18" fmla="*/ 8 w 36"/>
                <a:gd name="T19" fmla="*/ 64 h 65"/>
                <a:gd name="T20" fmla="*/ 16 w 36"/>
                <a:gd name="T21" fmla="*/ 65 h 65"/>
                <a:gd name="T22" fmla="*/ 25 w 36"/>
                <a:gd name="T23" fmla="*/ 63 h 65"/>
                <a:gd name="T24" fmla="*/ 31 w 36"/>
                <a:gd name="T25" fmla="*/ 55 h 65"/>
                <a:gd name="T26" fmla="*/ 34 w 36"/>
                <a:gd name="T27" fmla="*/ 40 h 65"/>
                <a:gd name="T28" fmla="*/ 36 w 36"/>
                <a:gd name="T29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65">
                  <a:moveTo>
                    <a:pt x="36" y="15"/>
                  </a:moveTo>
                  <a:cubicBezTo>
                    <a:pt x="36" y="10"/>
                    <a:pt x="35" y="7"/>
                    <a:pt x="34" y="5"/>
                  </a:cubicBezTo>
                  <a:cubicBezTo>
                    <a:pt x="33" y="3"/>
                    <a:pt x="31" y="2"/>
                    <a:pt x="28" y="1"/>
                  </a:cubicBezTo>
                  <a:cubicBezTo>
                    <a:pt x="27" y="1"/>
                    <a:pt x="25" y="1"/>
                    <a:pt x="23" y="0"/>
                  </a:cubicBezTo>
                  <a:cubicBezTo>
                    <a:pt x="19" y="0"/>
                    <a:pt x="16" y="0"/>
                    <a:pt x="13" y="1"/>
                  </a:cubicBezTo>
                  <a:cubicBezTo>
                    <a:pt x="11" y="2"/>
                    <a:pt x="9" y="4"/>
                    <a:pt x="7" y="9"/>
                  </a:cubicBezTo>
                  <a:cubicBezTo>
                    <a:pt x="6" y="13"/>
                    <a:pt x="5" y="17"/>
                    <a:pt x="4" y="19"/>
                  </a:cubicBezTo>
                  <a:cubicBezTo>
                    <a:pt x="2" y="29"/>
                    <a:pt x="0" y="44"/>
                    <a:pt x="0" y="44"/>
                  </a:cubicBezTo>
                  <a:cubicBezTo>
                    <a:pt x="0" y="50"/>
                    <a:pt x="0" y="55"/>
                    <a:pt x="1" y="58"/>
                  </a:cubicBezTo>
                  <a:cubicBezTo>
                    <a:pt x="2" y="61"/>
                    <a:pt x="5" y="63"/>
                    <a:pt x="8" y="64"/>
                  </a:cubicBezTo>
                  <a:cubicBezTo>
                    <a:pt x="11" y="65"/>
                    <a:pt x="13" y="65"/>
                    <a:pt x="16" y="65"/>
                  </a:cubicBezTo>
                  <a:cubicBezTo>
                    <a:pt x="19" y="65"/>
                    <a:pt x="22" y="64"/>
                    <a:pt x="25" y="63"/>
                  </a:cubicBezTo>
                  <a:cubicBezTo>
                    <a:pt x="28" y="61"/>
                    <a:pt x="30" y="59"/>
                    <a:pt x="31" y="55"/>
                  </a:cubicBezTo>
                  <a:cubicBezTo>
                    <a:pt x="32" y="50"/>
                    <a:pt x="31" y="54"/>
                    <a:pt x="34" y="40"/>
                  </a:cubicBezTo>
                  <a:lnTo>
                    <a:pt x="36" y="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C9AA14C-80A4-427C-A911-28CD20C5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17356" y="5503147"/>
            <a:ext cx="2117174" cy="588806"/>
            <a:chOff x="4549904" y="5078157"/>
            <a:chExt cx="3023338" cy="840818"/>
          </a:xfrm>
        </p:grpSpPr>
        <p:sp>
          <p:nvSpPr>
            <p:cNvPr id="36" name="Freeform 80">
              <a:extLst>
                <a:ext uri="{FF2B5EF4-FFF2-40B4-BE49-F238E27FC236}">
                  <a16:creationId xmlns:a16="http://schemas.microsoft.com/office/drawing/2014/main" id="{EF32CDAF-4619-4949-9516-1E042181E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5690691" y="5352589"/>
              <a:ext cx="749228" cy="383544"/>
            </a:xfrm>
            <a:custGeom>
              <a:avLst/>
              <a:gdLst>
                <a:gd name="T0" fmla="*/ 53 w 66"/>
                <a:gd name="T1" fmla="*/ 33 h 34"/>
                <a:gd name="T2" fmla="*/ 39 w 66"/>
                <a:gd name="T3" fmla="*/ 33 h 34"/>
                <a:gd name="T4" fmla="*/ 21 w 66"/>
                <a:gd name="T5" fmla="*/ 33 h 34"/>
                <a:gd name="T6" fmla="*/ 12 w 66"/>
                <a:gd name="T7" fmla="*/ 32 h 34"/>
                <a:gd name="T8" fmla="*/ 3 w 66"/>
                <a:gd name="T9" fmla="*/ 28 h 34"/>
                <a:gd name="T10" fmla="*/ 0 w 66"/>
                <a:gd name="T11" fmla="*/ 21 h 34"/>
                <a:gd name="T12" fmla="*/ 0 w 66"/>
                <a:gd name="T13" fmla="*/ 16 h 34"/>
                <a:gd name="T14" fmla="*/ 3 w 66"/>
                <a:gd name="T15" fmla="*/ 7 h 34"/>
                <a:gd name="T16" fmla="*/ 11 w 66"/>
                <a:gd name="T17" fmla="*/ 3 h 34"/>
                <a:gd name="T18" fmla="*/ 23 w 66"/>
                <a:gd name="T19" fmla="*/ 2 h 34"/>
                <a:gd name="T20" fmla="*/ 43 w 66"/>
                <a:gd name="T21" fmla="*/ 0 h 34"/>
                <a:gd name="T22" fmla="*/ 48 w 66"/>
                <a:gd name="T23" fmla="*/ 0 h 34"/>
                <a:gd name="T24" fmla="*/ 62 w 66"/>
                <a:gd name="T25" fmla="*/ 4 h 34"/>
                <a:gd name="T26" fmla="*/ 66 w 66"/>
                <a:gd name="T27" fmla="*/ 13 h 34"/>
                <a:gd name="T28" fmla="*/ 66 w 66"/>
                <a:gd name="T29" fmla="*/ 20 h 34"/>
                <a:gd name="T30" fmla="*/ 62 w 66"/>
                <a:gd name="T31" fmla="*/ 29 h 34"/>
                <a:gd name="T32" fmla="*/ 53 w 66"/>
                <a:gd name="T33" fmla="*/ 3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34">
                  <a:moveTo>
                    <a:pt x="53" y="33"/>
                  </a:moveTo>
                  <a:cubicBezTo>
                    <a:pt x="47" y="33"/>
                    <a:pt x="53" y="34"/>
                    <a:pt x="39" y="33"/>
                  </a:cubicBezTo>
                  <a:cubicBezTo>
                    <a:pt x="24" y="33"/>
                    <a:pt x="21" y="33"/>
                    <a:pt x="21" y="33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7" y="31"/>
                    <a:pt x="4" y="30"/>
                    <a:pt x="3" y="28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0" y="19"/>
                    <a:pt x="0" y="16"/>
                  </a:cubicBezTo>
                  <a:cubicBezTo>
                    <a:pt x="0" y="13"/>
                    <a:pt x="1" y="10"/>
                    <a:pt x="3" y="7"/>
                  </a:cubicBezTo>
                  <a:cubicBezTo>
                    <a:pt x="4" y="5"/>
                    <a:pt x="7" y="3"/>
                    <a:pt x="11" y="3"/>
                  </a:cubicBezTo>
                  <a:cubicBezTo>
                    <a:pt x="16" y="2"/>
                    <a:pt x="20" y="2"/>
                    <a:pt x="23" y="2"/>
                  </a:cubicBezTo>
                  <a:cubicBezTo>
                    <a:pt x="32" y="1"/>
                    <a:pt x="37" y="0"/>
                    <a:pt x="43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54" y="1"/>
                    <a:pt x="59" y="3"/>
                    <a:pt x="62" y="4"/>
                  </a:cubicBezTo>
                  <a:cubicBezTo>
                    <a:pt x="65" y="6"/>
                    <a:pt x="66" y="9"/>
                    <a:pt x="66" y="13"/>
                  </a:cubicBezTo>
                  <a:cubicBezTo>
                    <a:pt x="66" y="15"/>
                    <a:pt x="66" y="17"/>
                    <a:pt x="66" y="20"/>
                  </a:cubicBezTo>
                  <a:cubicBezTo>
                    <a:pt x="65" y="23"/>
                    <a:pt x="64" y="26"/>
                    <a:pt x="62" y="29"/>
                  </a:cubicBezTo>
                  <a:cubicBezTo>
                    <a:pt x="60" y="31"/>
                    <a:pt x="57" y="32"/>
                    <a:pt x="53" y="3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7" name="Freeform 84">
              <a:extLst>
                <a:ext uri="{FF2B5EF4-FFF2-40B4-BE49-F238E27FC236}">
                  <a16:creationId xmlns:a16="http://schemas.microsoft.com/office/drawing/2014/main" id="{270C485D-6BA8-4BF7-B72C-2B14A43A66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6274527">
              <a:off x="6910134" y="5062687"/>
              <a:ext cx="647637" cy="678578"/>
            </a:xfrm>
            <a:custGeom>
              <a:avLst/>
              <a:gdLst>
                <a:gd name="T0" fmla="*/ 4 w 57"/>
                <a:gd name="T1" fmla="*/ 34 h 60"/>
                <a:gd name="T2" fmla="*/ 17 w 57"/>
                <a:gd name="T3" fmla="*/ 18 h 60"/>
                <a:gd name="T4" fmla="*/ 26 w 57"/>
                <a:gd name="T5" fmla="*/ 8 h 60"/>
                <a:gd name="T6" fmla="*/ 29 w 57"/>
                <a:gd name="T7" fmla="*/ 5 h 60"/>
                <a:gd name="T8" fmla="*/ 41 w 57"/>
                <a:gd name="T9" fmla="*/ 0 h 60"/>
                <a:gd name="T10" fmla="*/ 51 w 57"/>
                <a:gd name="T11" fmla="*/ 6 h 60"/>
                <a:gd name="T12" fmla="*/ 56 w 57"/>
                <a:gd name="T13" fmla="*/ 16 h 60"/>
                <a:gd name="T14" fmla="*/ 51 w 57"/>
                <a:gd name="T15" fmla="*/ 28 h 60"/>
                <a:gd name="T16" fmla="*/ 29 w 57"/>
                <a:gd name="T17" fmla="*/ 53 h 60"/>
                <a:gd name="T18" fmla="*/ 17 w 57"/>
                <a:gd name="T19" fmla="*/ 59 h 60"/>
                <a:gd name="T20" fmla="*/ 5 w 57"/>
                <a:gd name="T21" fmla="*/ 54 h 60"/>
                <a:gd name="T22" fmla="*/ 0 w 57"/>
                <a:gd name="T23" fmla="*/ 45 h 60"/>
                <a:gd name="T24" fmla="*/ 4 w 57"/>
                <a:gd name="T25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0">
                  <a:moveTo>
                    <a:pt x="4" y="34"/>
                  </a:moveTo>
                  <a:cubicBezTo>
                    <a:pt x="5" y="33"/>
                    <a:pt x="17" y="18"/>
                    <a:pt x="17" y="18"/>
                  </a:cubicBezTo>
                  <a:cubicBezTo>
                    <a:pt x="21" y="14"/>
                    <a:pt x="24" y="10"/>
                    <a:pt x="26" y="8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4" y="2"/>
                    <a:pt x="38" y="0"/>
                    <a:pt x="41" y="0"/>
                  </a:cubicBezTo>
                  <a:cubicBezTo>
                    <a:pt x="44" y="1"/>
                    <a:pt x="47" y="2"/>
                    <a:pt x="51" y="6"/>
                  </a:cubicBezTo>
                  <a:cubicBezTo>
                    <a:pt x="55" y="10"/>
                    <a:pt x="57" y="13"/>
                    <a:pt x="56" y="16"/>
                  </a:cubicBezTo>
                  <a:cubicBezTo>
                    <a:pt x="56" y="19"/>
                    <a:pt x="54" y="23"/>
                    <a:pt x="51" y="28"/>
                  </a:cubicBezTo>
                  <a:cubicBezTo>
                    <a:pt x="51" y="28"/>
                    <a:pt x="33" y="48"/>
                    <a:pt x="29" y="53"/>
                  </a:cubicBezTo>
                  <a:cubicBezTo>
                    <a:pt x="25" y="57"/>
                    <a:pt x="21" y="59"/>
                    <a:pt x="17" y="59"/>
                  </a:cubicBezTo>
                  <a:cubicBezTo>
                    <a:pt x="13" y="60"/>
                    <a:pt x="9" y="58"/>
                    <a:pt x="5" y="54"/>
                  </a:cubicBezTo>
                  <a:cubicBezTo>
                    <a:pt x="2" y="51"/>
                    <a:pt x="0" y="48"/>
                    <a:pt x="0" y="45"/>
                  </a:cubicBezTo>
                  <a:cubicBezTo>
                    <a:pt x="0" y="42"/>
                    <a:pt x="2" y="38"/>
                    <a:pt x="4" y="3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  <p:sp>
          <p:nvSpPr>
            <p:cNvPr id="38" name="Freeform 87">
              <a:extLst>
                <a:ext uri="{FF2B5EF4-FFF2-40B4-BE49-F238E27FC236}">
                  <a16:creationId xmlns:a16="http://schemas.microsoft.com/office/drawing/2014/main" id="{79239B91-4327-43B3-AED5-CB9EC1653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4430858">
              <a:off x="4571743" y="5071596"/>
              <a:ext cx="626472" cy="670149"/>
            </a:xfrm>
            <a:custGeom>
              <a:avLst/>
              <a:gdLst>
                <a:gd name="T0" fmla="*/ 0 w 55"/>
                <a:gd name="T1" fmla="*/ 17 h 59"/>
                <a:gd name="T2" fmla="*/ 1 w 55"/>
                <a:gd name="T3" fmla="*/ 11 h 59"/>
                <a:gd name="T4" fmla="*/ 4 w 55"/>
                <a:gd name="T5" fmla="*/ 6 h 59"/>
                <a:gd name="T6" fmla="*/ 7 w 55"/>
                <a:gd name="T7" fmla="*/ 4 h 59"/>
                <a:gd name="T8" fmla="*/ 14 w 55"/>
                <a:gd name="T9" fmla="*/ 0 h 59"/>
                <a:gd name="T10" fmla="*/ 23 w 55"/>
                <a:gd name="T11" fmla="*/ 3 h 59"/>
                <a:gd name="T12" fmla="*/ 31 w 55"/>
                <a:gd name="T13" fmla="*/ 11 h 59"/>
                <a:gd name="T14" fmla="*/ 38 w 55"/>
                <a:gd name="T15" fmla="*/ 20 h 59"/>
                <a:gd name="T16" fmla="*/ 48 w 55"/>
                <a:gd name="T17" fmla="*/ 31 h 59"/>
                <a:gd name="T18" fmla="*/ 55 w 55"/>
                <a:gd name="T19" fmla="*/ 43 h 59"/>
                <a:gd name="T20" fmla="*/ 49 w 55"/>
                <a:gd name="T21" fmla="*/ 55 h 59"/>
                <a:gd name="T22" fmla="*/ 38 w 55"/>
                <a:gd name="T23" fmla="*/ 59 h 59"/>
                <a:gd name="T24" fmla="*/ 33 w 55"/>
                <a:gd name="T25" fmla="*/ 58 h 59"/>
                <a:gd name="T26" fmla="*/ 26 w 55"/>
                <a:gd name="T27" fmla="*/ 53 h 59"/>
                <a:gd name="T28" fmla="*/ 5 w 55"/>
                <a:gd name="T29" fmla="*/ 27 h 59"/>
                <a:gd name="T30" fmla="*/ 0 w 55"/>
                <a:gd name="T31" fmla="*/ 1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59">
                  <a:moveTo>
                    <a:pt x="0" y="17"/>
                  </a:moveTo>
                  <a:cubicBezTo>
                    <a:pt x="0" y="14"/>
                    <a:pt x="0" y="12"/>
                    <a:pt x="1" y="11"/>
                  </a:cubicBezTo>
                  <a:cubicBezTo>
                    <a:pt x="2" y="9"/>
                    <a:pt x="3" y="8"/>
                    <a:pt x="4" y="6"/>
                  </a:cubicBezTo>
                  <a:cubicBezTo>
                    <a:pt x="6" y="5"/>
                    <a:pt x="7" y="4"/>
                    <a:pt x="7" y="4"/>
                  </a:cubicBezTo>
                  <a:cubicBezTo>
                    <a:pt x="9" y="2"/>
                    <a:pt x="12" y="1"/>
                    <a:pt x="14" y="0"/>
                  </a:cubicBezTo>
                  <a:cubicBezTo>
                    <a:pt x="17" y="0"/>
                    <a:pt x="20" y="1"/>
                    <a:pt x="23" y="3"/>
                  </a:cubicBezTo>
                  <a:cubicBezTo>
                    <a:pt x="26" y="4"/>
                    <a:pt x="29" y="7"/>
                    <a:pt x="31" y="11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52" y="36"/>
                    <a:pt x="54" y="40"/>
                    <a:pt x="55" y="43"/>
                  </a:cubicBezTo>
                  <a:cubicBezTo>
                    <a:pt x="55" y="47"/>
                    <a:pt x="54" y="52"/>
                    <a:pt x="49" y="55"/>
                  </a:cubicBezTo>
                  <a:cubicBezTo>
                    <a:pt x="45" y="58"/>
                    <a:pt x="41" y="59"/>
                    <a:pt x="38" y="59"/>
                  </a:cubicBezTo>
                  <a:cubicBezTo>
                    <a:pt x="37" y="59"/>
                    <a:pt x="35" y="59"/>
                    <a:pt x="33" y="58"/>
                  </a:cubicBezTo>
                  <a:cubicBezTo>
                    <a:pt x="31" y="57"/>
                    <a:pt x="29" y="55"/>
                    <a:pt x="26" y="53"/>
                  </a:cubicBezTo>
                  <a:cubicBezTo>
                    <a:pt x="23" y="50"/>
                    <a:pt x="5" y="27"/>
                    <a:pt x="5" y="27"/>
                  </a:cubicBezTo>
                  <a:cubicBezTo>
                    <a:pt x="2" y="23"/>
                    <a:pt x="0" y="19"/>
                    <a:pt x="0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accent3"/>
                </a:solidFill>
              </a:endParaRPr>
            </a:p>
          </p:txBody>
        </p:sp>
      </p:grpSp>
      <p:pic>
        <p:nvPicPr>
          <p:cNvPr id="4" name="Picture 3" descr="Colourful heart shaped papers on white background">
            <a:extLst>
              <a:ext uri="{FF2B5EF4-FFF2-40B4-BE49-F238E27FC236}">
                <a16:creationId xmlns:a16="http://schemas.microsoft.com/office/drawing/2014/main" id="{8202B894-7709-425E-9FA0-8C7D25310A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22" r="27666" b="2"/>
          <a:stretch/>
        </p:blipFill>
        <p:spPr>
          <a:xfrm>
            <a:off x="6313088" y="602657"/>
            <a:ext cx="5326462" cy="5250743"/>
          </a:xfrm>
          <a:custGeom>
            <a:avLst/>
            <a:gdLst/>
            <a:ahLst/>
            <a:cxnLst/>
            <a:rect l="l" t="t" r="r" b="b"/>
            <a:pathLst>
              <a:path w="5326462" h="5250743">
                <a:moveTo>
                  <a:pt x="2576092" y="0"/>
                </a:moveTo>
                <a:cubicBezTo>
                  <a:pt x="2650583" y="0"/>
                  <a:pt x="2726041" y="967"/>
                  <a:pt x="2803435" y="967"/>
                </a:cubicBezTo>
                <a:cubicBezTo>
                  <a:pt x="3020137" y="967"/>
                  <a:pt x="3205881" y="967"/>
                  <a:pt x="3329710" y="47407"/>
                </a:cubicBezTo>
                <a:cubicBezTo>
                  <a:pt x="3732156" y="124807"/>
                  <a:pt x="4088166" y="387966"/>
                  <a:pt x="4304868" y="573726"/>
                </a:cubicBezTo>
                <a:cubicBezTo>
                  <a:pt x="4537048" y="744005"/>
                  <a:pt x="4893058" y="1069084"/>
                  <a:pt x="5109760" y="1471563"/>
                </a:cubicBezTo>
                <a:cubicBezTo>
                  <a:pt x="5202632" y="2090761"/>
                  <a:pt x="5326462" y="2477760"/>
                  <a:pt x="5326462" y="2694480"/>
                </a:cubicBezTo>
                <a:cubicBezTo>
                  <a:pt x="5326462" y="3267238"/>
                  <a:pt x="5249068" y="3329158"/>
                  <a:pt x="5249068" y="3329158"/>
                </a:cubicBezTo>
                <a:cubicBezTo>
                  <a:pt x="5109760" y="3824516"/>
                  <a:pt x="4784708" y="4288915"/>
                  <a:pt x="4506091" y="4613994"/>
                </a:cubicBezTo>
                <a:cubicBezTo>
                  <a:pt x="4242954" y="4877153"/>
                  <a:pt x="3825029" y="5016473"/>
                  <a:pt x="3329710" y="5233192"/>
                </a:cubicBezTo>
                <a:cubicBezTo>
                  <a:pt x="3020137" y="5233192"/>
                  <a:pt x="2199766" y="5310592"/>
                  <a:pt x="1704448" y="5140313"/>
                </a:cubicBezTo>
                <a:cubicBezTo>
                  <a:pt x="1224608" y="4908113"/>
                  <a:pt x="1069821" y="4861674"/>
                  <a:pt x="667375" y="4505635"/>
                </a:cubicBezTo>
                <a:cubicBezTo>
                  <a:pt x="311365" y="4103156"/>
                  <a:pt x="48228" y="3329158"/>
                  <a:pt x="17270" y="2880239"/>
                </a:cubicBezTo>
                <a:cubicBezTo>
                  <a:pt x="-29166" y="2617080"/>
                  <a:pt x="32749" y="2183641"/>
                  <a:pt x="32749" y="2090761"/>
                </a:cubicBezTo>
                <a:cubicBezTo>
                  <a:pt x="32749" y="1610883"/>
                  <a:pt x="342323" y="1254844"/>
                  <a:pt x="605461" y="929765"/>
                </a:cubicBezTo>
                <a:cubicBezTo>
                  <a:pt x="884077" y="620166"/>
                  <a:pt x="1147215" y="341526"/>
                  <a:pt x="1549661" y="248646"/>
                </a:cubicBezTo>
                <a:cubicBezTo>
                  <a:pt x="1905671" y="78367"/>
                  <a:pt x="1905671" y="78367"/>
                  <a:pt x="1905671" y="78367"/>
                </a:cubicBezTo>
                <a:cubicBezTo>
                  <a:pt x="2137851" y="8707"/>
                  <a:pt x="2352618" y="0"/>
                  <a:pt x="2576092" y="0"/>
                </a:cubicBez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C87979-62F3-4B1F-908E-18DDD6503F70}"/>
              </a:ext>
            </a:extLst>
          </p:cNvPr>
          <p:cNvSpPr txBox="1"/>
          <p:nvPr/>
        </p:nvSpPr>
        <p:spPr>
          <a:xfrm>
            <a:off x="4607116" y="5936617"/>
            <a:ext cx="6373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Lucida Handwriting" panose="03010101010101010101" pitchFamily="66" charset="0"/>
              </a:rPr>
              <a:t>Be careful who you step on, on your way up!</a:t>
            </a:r>
          </a:p>
        </p:txBody>
      </p:sp>
    </p:spTree>
    <p:extLst>
      <p:ext uri="{BB962C8B-B14F-4D97-AF65-F5344CB8AC3E}">
        <p14:creationId xmlns:p14="http://schemas.microsoft.com/office/powerpoint/2010/main" val="199402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2F4328-B139-4807-A87C-3B91F2F30CF4}"/>
              </a:ext>
            </a:extLst>
          </p:cNvPr>
          <p:cNvSpPr txBox="1"/>
          <p:nvPr/>
        </p:nvSpPr>
        <p:spPr>
          <a:xfrm>
            <a:off x="286603" y="368490"/>
            <a:ext cx="1175072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What type of leader do you want to be?</a:t>
            </a:r>
          </a:p>
          <a:p>
            <a:endParaRPr lang="en-GB" sz="2000" dirty="0"/>
          </a:p>
          <a:p>
            <a:r>
              <a:rPr lang="en-GB" sz="2000" dirty="0"/>
              <a:t>Autocratic		A top down approach – efficient!</a:t>
            </a:r>
          </a:p>
          <a:p>
            <a:r>
              <a:rPr lang="en-GB" sz="2000" dirty="0"/>
              <a:t>Transactional		Rewards and sanctions</a:t>
            </a:r>
          </a:p>
          <a:p>
            <a:r>
              <a:rPr lang="en-GB" sz="2000" dirty="0"/>
              <a:t>Charismatic		Inspired but shallow</a:t>
            </a:r>
          </a:p>
          <a:p>
            <a:r>
              <a:rPr lang="en-GB" sz="2000" dirty="0">
                <a:solidFill>
                  <a:srgbClr val="FF0000"/>
                </a:solidFill>
                <a:highlight>
                  <a:srgbClr val="FFFF00"/>
                </a:highlight>
              </a:rPr>
              <a:t>Transformational</a:t>
            </a:r>
            <a:r>
              <a:rPr lang="en-GB" sz="2000" dirty="0"/>
              <a:t>	Using motivation to move the team toward a goal – flexible approaches</a:t>
            </a:r>
          </a:p>
          <a:p>
            <a:r>
              <a:rPr lang="en-GB" sz="2000" dirty="0">
                <a:solidFill>
                  <a:srgbClr val="FF0000"/>
                </a:solidFill>
                <a:highlight>
                  <a:srgbClr val="FFFF00"/>
                </a:highlight>
              </a:rPr>
              <a:t>Coaching</a:t>
            </a:r>
            <a:r>
              <a:rPr lang="en-GB" sz="2000" dirty="0"/>
              <a:t>		Collaborative, creative and time consuming</a:t>
            </a:r>
          </a:p>
          <a:p>
            <a:r>
              <a:rPr lang="en-GB" sz="2000" dirty="0"/>
              <a:t>Democratic		Everyone a voice</a:t>
            </a:r>
          </a:p>
          <a:p>
            <a:r>
              <a:rPr lang="en-GB" sz="2000" dirty="0">
                <a:solidFill>
                  <a:srgbClr val="FF0000"/>
                </a:solidFill>
                <a:highlight>
                  <a:srgbClr val="FFFF00"/>
                </a:highlight>
              </a:rPr>
              <a:t>Collaborative	</a:t>
            </a:r>
            <a:r>
              <a:rPr lang="en-GB" sz="2000" dirty="0"/>
              <a:t>	Innovative, creative but can cause conflict between leaders</a:t>
            </a:r>
          </a:p>
          <a:p>
            <a:r>
              <a:rPr lang="en-GB" sz="2000" dirty="0"/>
              <a:t>Servant		Needs and wellbeing at the centre</a:t>
            </a:r>
          </a:p>
          <a:p>
            <a:r>
              <a:rPr lang="en-GB" sz="2000" dirty="0"/>
              <a:t>Laissez-faire 		empowering, creative but ambiguous and low productivity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8823D7-04A2-47A7-B0A6-2A08D4544522}"/>
              </a:ext>
            </a:extLst>
          </p:cNvPr>
          <p:cNvSpPr txBox="1"/>
          <p:nvPr/>
        </p:nvSpPr>
        <p:spPr>
          <a:xfrm>
            <a:off x="1296538" y="4995080"/>
            <a:ext cx="93896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Do it with your head and your heart – Integrity </a:t>
            </a:r>
          </a:p>
        </p:txBody>
      </p:sp>
    </p:spTree>
    <p:extLst>
      <p:ext uri="{BB962C8B-B14F-4D97-AF65-F5344CB8AC3E}">
        <p14:creationId xmlns:p14="http://schemas.microsoft.com/office/powerpoint/2010/main" val="314217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5ED9E2D9-EE69-4775-8CE5-9EAC35AD2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3D75B673-1FA7-415E-8B2E-7A0550C8B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D1B37-14C1-4BEC-B2A2-26CD52D8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0" y="619200"/>
            <a:ext cx="4991961" cy="1477328"/>
          </a:xfrm>
        </p:spPr>
        <p:txBody>
          <a:bodyPr wrap="square" anchor="ctr">
            <a:normAutofit/>
          </a:bodyPr>
          <a:lstStyle/>
          <a:p>
            <a:r>
              <a:rPr lang="en-GB" sz="3200" dirty="0"/>
              <a:t>What is a culture of love?</a:t>
            </a:r>
          </a:p>
        </p:txBody>
      </p:sp>
      <p:pic>
        <p:nvPicPr>
          <p:cNvPr id="24" name="Picture 13" descr="Lock with a love heart">
            <a:extLst>
              <a:ext uri="{FF2B5EF4-FFF2-40B4-BE49-F238E27FC236}">
                <a16:creationId xmlns:a16="http://schemas.microsoft.com/office/drawing/2014/main" id="{13A8FBF7-D15E-4DA6-B763-092A896D59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63" r="25514"/>
          <a:stretch/>
        </p:blipFill>
        <p:spPr>
          <a:xfrm>
            <a:off x="20" y="10"/>
            <a:ext cx="5903704" cy="6857990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9CFC0D13-81A4-428B-B193-96DC0244A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000" y="2541600"/>
            <a:ext cx="4991962" cy="32162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GB" sz="1400" dirty="0"/>
              <a:t>People first!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Hear voices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Understanding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Compassion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Trust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Support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Care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Respect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Collaboration</a:t>
            </a:r>
          </a:p>
          <a:p>
            <a:pPr>
              <a:lnSpc>
                <a:spcPct val="110000"/>
              </a:lnSpc>
            </a:pPr>
            <a:r>
              <a:rPr lang="en-GB" sz="1400" dirty="0"/>
              <a:t>In a word - RELATIONSHIPS</a:t>
            </a:r>
          </a:p>
        </p:txBody>
      </p:sp>
    </p:spTree>
    <p:extLst>
      <p:ext uri="{BB962C8B-B14F-4D97-AF65-F5344CB8AC3E}">
        <p14:creationId xmlns:p14="http://schemas.microsoft.com/office/powerpoint/2010/main" val="91341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2BFB0E95-9CAE-4968-A118-2B9F7C8BBB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0BBC371-361C-45F7-9235-C3252E336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D1B37-14C1-4BEC-B2A2-26CD52D8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681586"/>
          </a:xfrm>
        </p:spPr>
        <p:txBody>
          <a:bodyPr wrap="square">
            <a:normAutofit/>
          </a:bodyPr>
          <a:lstStyle/>
          <a:p>
            <a:r>
              <a:rPr lang="en-GB" sz="3200" dirty="0"/>
              <a:t>Wellbeing or kindness?</a:t>
            </a:r>
          </a:p>
        </p:txBody>
      </p:sp>
      <p:sp useBgFill="1">
        <p:nvSpPr>
          <p:cNvPr id="35" name="Freeform: Shape 34">
            <a:extLst>
              <a:ext uri="{FF2B5EF4-FFF2-40B4-BE49-F238E27FC236}">
                <a16:creationId xmlns:a16="http://schemas.microsoft.com/office/drawing/2014/main" id="{4172FA92-6FD3-495F-95A0-4FD85861D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0" y="1734458"/>
            <a:ext cx="12191501" cy="5123544"/>
          </a:xfrm>
          <a:custGeom>
            <a:avLst/>
            <a:gdLst>
              <a:gd name="connsiteX0" fmla="*/ 9255953 w 12191501"/>
              <a:gd name="connsiteY0" fmla="*/ 0 h 4430825"/>
              <a:gd name="connsiteX1" fmla="*/ 10762189 w 12191501"/>
              <a:gd name="connsiteY1" fmla="*/ 67992 h 4430825"/>
              <a:gd name="connsiteX2" fmla="*/ 11364025 w 12191501"/>
              <a:gd name="connsiteY2" fmla="*/ 57486 h 4430825"/>
              <a:gd name="connsiteX3" fmla="*/ 12096632 w 12191501"/>
              <a:gd name="connsiteY3" fmla="*/ 44699 h 4430825"/>
              <a:gd name="connsiteX4" fmla="*/ 12191501 w 12191501"/>
              <a:gd name="connsiteY4" fmla="*/ 43042 h 4430825"/>
              <a:gd name="connsiteX5" fmla="*/ 12191501 w 12191501"/>
              <a:gd name="connsiteY5" fmla="*/ 4430825 h 4430825"/>
              <a:gd name="connsiteX6" fmla="*/ 0 w 12191501"/>
              <a:gd name="connsiteY6" fmla="*/ 4430825 h 4430825"/>
              <a:gd name="connsiteX7" fmla="*/ 10182 w 12191501"/>
              <a:gd name="connsiteY7" fmla="*/ 95053 h 4430825"/>
              <a:gd name="connsiteX8" fmla="*/ 70972 w 12191501"/>
              <a:gd name="connsiteY8" fmla="*/ 97164 h 4430825"/>
              <a:gd name="connsiteX9" fmla="*/ 1281624 w 12191501"/>
              <a:gd name="connsiteY9" fmla="*/ 139193 h 4430825"/>
              <a:gd name="connsiteX10" fmla="*/ 2485297 w 12191501"/>
              <a:gd name="connsiteY10" fmla="*/ 118183 h 4430825"/>
              <a:gd name="connsiteX11" fmla="*/ 3237591 w 12191501"/>
              <a:gd name="connsiteY11" fmla="*/ 105051 h 4430825"/>
              <a:gd name="connsiteX12" fmla="*/ 3989887 w 12191501"/>
              <a:gd name="connsiteY12" fmla="*/ 91920 h 4430825"/>
              <a:gd name="connsiteX13" fmla="*/ 9255953 w 12191501"/>
              <a:gd name="connsiteY13" fmla="*/ 0 h 4430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1501" h="4430825">
                <a:moveTo>
                  <a:pt x="9255953" y="0"/>
                </a:moveTo>
                <a:cubicBezTo>
                  <a:pt x="10762189" y="67992"/>
                  <a:pt x="10762189" y="67992"/>
                  <a:pt x="10762189" y="67992"/>
                </a:cubicBezTo>
                <a:cubicBezTo>
                  <a:pt x="11364025" y="57486"/>
                  <a:pt x="11364025" y="57486"/>
                  <a:pt x="11364025" y="57486"/>
                </a:cubicBezTo>
                <a:cubicBezTo>
                  <a:pt x="11589714" y="53547"/>
                  <a:pt x="11836561" y="49238"/>
                  <a:pt x="12096632" y="44699"/>
                </a:cubicBezTo>
                <a:lnTo>
                  <a:pt x="12191501" y="43042"/>
                </a:lnTo>
                <a:lnTo>
                  <a:pt x="12191501" y="4430825"/>
                </a:lnTo>
                <a:lnTo>
                  <a:pt x="0" y="4430825"/>
                </a:lnTo>
                <a:lnTo>
                  <a:pt x="10182" y="95053"/>
                </a:lnTo>
                <a:lnTo>
                  <a:pt x="70972" y="97164"/>
                </a:lnTo>
                <a:cubicBezTo>
                  <a:pt x="1281624" y="139193"/>
                  <a:pt x="1281624" y="139193"/>
                  <a:pt x="1281624" y="139193"/>
                </a:cubicBezTo>
                <a:cubicBezTo>
                  <a:pt x="2485297" y="118183"/>
                  <a:pt x="2485297" y="118183"/>
                  <a:pt x="2485297" y="118183"/>
                </a:cubicBezTo>
                <a:cubicBezTo>
                  <a:pt x="2786215" y="112930"/>
                  <a:pt x="2936672" y="110304"/>
                  <a:pt x="3237591" y="105051"/>
                </a:cubicBezTo>
                <a:cubicBezTo>
                  <a:pt x="3538508" y="99800"/>
                  <a:pt x="3839426" y="94546"/>
                  <a:pt x="3989887" y="91920"/>
                </a:cubicBezTo>
                <a:cubicBezTo>
                  <a:pt x="9255953" y="0"/>
                  <a:pt x="9255953" y="0"/>
                  <a:pt x="9255953" y="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342244C5-2CFF-446D-8223-6749089B2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854415"/>
              </p:ext>
            </p:extLst>
          </p:nvPr>
        </p:nvGraphicFramePr>
        <p:xfrm>
          <a:off x="720725" y="2541588"/>
          <a:ext cx="10728325" cy="358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4277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5ED9E2D9-EE69-4775-8CE5-9EAC35AD2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D75B673-1FA7-415E-8B2E-7A0550C8B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D1B37-14C1-4BEC-B2A2-26CD52D8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0" y="264093"/>
            <a:ext cx="4991961" cy="609364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spc="-100" dirty="0"/>
              <a:t>Leading with principles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C5EDD0-27C6-4B1F-9616-8807F3FCBC2D}"/>
              </a:ext>
            </a:extLst>
          </p:cNvPr>
          <p:cNvSpPr txBox="1"/>
          <p:nvPr/>
        </p:nvSpPr>
        <p:spPr>
          <a:xfrm>
            <a:off x="6479999" y="1137550"/>
            <a:ext cx="4991962" cy="4829452"/>
          </a:xfrm>
          <a:prstGeom prst="rect">
            <a:avLst/>
          </a:prstGeom>
        </p:spPr>
        <p:txBody>
          <a:bodyPr vert="horz" lIns="0" tIns="0" rIns="0" bIns="0" rtlCol="0">
            <a:normAutofit fontScale="55000" lnSpcReduction="20000"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Respect your staff as professionals – they know their job – if they don’t, then train them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2300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Value their experiences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2300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Value their knowledge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2300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They know your customers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2300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Always consult and collaborate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2300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Know everyone’s strengths and weaknesses – ensure everyone is using their strength!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(Build a faculty of education – Schools)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2300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Everyone has a role to play – all are equal in working toward the desired outcome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2300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2300" spc="20" dirty="0">
                <a:solidFill>
                  <a:schemeClr val="tx1">
                    <a:alpha val="58000"/>
                  </a:schemeClr>
                </a:solidFill>
              </a:rPr>
              <a:t>All need to work in sync; know each other, know what everyone does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1400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1400" spc="20" dirty="0">
              <a:solidFill>
                <a:schemeClr val="tx1">
                  <a:alpha val="58000"/>
                </a:schemeClr>
              </a:solidFill>
            </a:endParaRPr>
          </a:p>
        </p:txBody>
      </p:sp>
      <p:pic>
        <p:nvPicPr>
          <p:cNvPr id="29" name="Picture 28" descr="One in a crowd">
            <a:extLst>
              <a:ext uri="{FF2B5EF4-FFF2-40B4-BE49-F238E27FC236}">
                <a16:creationId xmlns:a16="http://schemas.microsoft.com/office/drawing/2014/main" id="{F964C5D5-03E3-4B20-BAFE-FDB69DB9D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13" r="13623"/>
          <a:stretch/>
        </p:blipFill>
        <p:spPr>
          <a:xfrm>
            <a:off x="20" y="10"/>
            <a:ext cx="5903704" cy="6857990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60325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ED9E2D9-EE69-4775-8CE5-9EAC35AD2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D75B673-1FA7-415E-8B2E-7A0550C8B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D1B37-14C1-4BEC-B2A2-26CD52D8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000" y="619200"/>
            <a:ext cx="4991961" cy="147732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spc="-100" dirty="0"/>
              <a:t>Why?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C5EDD0-27C6-4B1F-9616-8807F3FCBC2D}"/>
              </a:ext>
            </a:extLst>
          </p:cNvPr>
          <p:cNvSpPr txBox="1"/>
          <p:nvPr/>
        </p:nvSpPr>
        <p:spPr>
          <a:xfrm>
            <a:off x="6480000" y="2541600"/>
            <a:ext cx="4991962" cy="32162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700" spc="20">
                <a:solidFill>
                  <a:schemeClr val="tx1">
                    <a:alpha val="58000"/>
                  </a:schemeClr>
                </a:solidFill>
              </a:rPr>
              <a:t>Always ask Why?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1700" spc="2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700" spc="20">
                <a:solidFill>
                  <a:schemeClr val="tx1">
                    <a:alpha val="58000"/>
                  </a:schemeClr>
                </a:solidFill>
              </a:rPr>
              <a:t>Is it tradition or purposeful?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1700" spc="2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700" spc="20">
                <a:solidFill>
                  <a:schemeClr val="tx1">
                    <a:alpha val="58000"/>
                  </a:schemeClr>
                </a:solidFill>
              </a:rPr>
              <a:t>Why do you do it like that?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1700" spc="2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700" spc="20">
                <a:solidFill>
                  <a:schemeClr val="tx1">
                    <a:alpha val="58000"/>
                  </a:schemeClr>
                </a:solidFill>
              </a:rPr>
              <a:t>What inspired the change?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endParaRPr lang="en-US" sz="1700" spc="2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700" spc="20">
                <a:solidFill>
                  <a:schemeClr val="tx1">
                    <a:alpha val="58000"/>
                  </a:schemeClr>
                </a:solidFill>
              </a:rPr>
              <a:t>Why not do it a different way?</a:t>
            </a:r>
          </a:p>
        </p:txBody>
      </p:sp>
      <p:pic>
        <p:nvPicPr>
          <p:cNvPr id="22" name="Picture 21" descr="Question mark on green pastel background">
            <a:extLst>
              <a:ext uri="{FF2B5EF4-FFF2-40B4-BE49-F238E27FC236}">
                <a16:creationId xmlns:a16="http://schemas.microsoft.com/office/drawing/2014/main" id="{851341FD-C71E-4E42-A4D3-680FB8F126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36"/>
          <a:stretch/>
        </p:blipFill>
        <p:spPr>
          <a:xfrm>
            <a:off x="20" y="10"/>
            <a:ext cx="5903704" cy="6857990"/>
          </a:xfrm>
          <a:custGeom>
            <a:avLst/>
            <a:gdLst/>
            <a:ahLst/>
            <a:cxnLst/>
            <a:rect l="l" t="t" r="r" b="b"/>
            <a:pathLst>
              <a:path w="5903724" h="6858000">
                <a:moveTo>
                  <a:pt x="0" y="0"/>
                </a:moveTo>
                <a:lnTo>
                  <a:pt x="5886178" y="0"/>
                </a:lnTo>
                <a:lnTo>
                  <a:pt x="5890522" y="42009"/>
                </a:lnTo>
                <a:cubicBezTo>
                  <a:pt x="5948302" y="788432"/>
                  <a:pt x="5795211" y="5194623"/>
                  <a:pt x="5836720" y="6279216"/>
                </a:cubicBezTo>
                <a:cubicBezTo>
                  <a:pt x="5842686" y="6384211"/>
                  <a:pt x="5845802" y="6526851"/>
                  <a:pt x="5846540" y="6699667"/>
                </a:cubicBezTo>
                <a:lnTo>
                  <a:pt x="5846508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76610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9">
            <a:extLst>
              <a:ext uri="{FF2B5EF4-FFF2-40B4-BE49-F238E27FC236}">
                <a16:creationId xmlns:a16="http://schemas.microsoft.com/office/drawing/2014/main" id="{5BB3780B-63EB-450D-A804-D6AA12F9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0847A5-A329-48CD-B3A7-3892FF6DA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D1B37-14C1-4BEC-B2A2-26CD52D8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4991961" cy="1477328"/>
          </a:xfrm>
        </p:spPr>
        <p:txBody>
          <a:bodyPr wrap="square" anchor="ctr">
            <a:normAutofit/>
          </a:bodyPr>
          <a:lstStyle/>
          <a:p>
            <a:r>
              <a:rPr lang="en-GB" sz="3200" dirty="0"/>
              <a:t>Respond to what you see…with Love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9CFC0D13-81A4-428B-B193-96DC0244A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41600"/>
            <a:ext cx="4991962" cy="321627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GB" sz="1400" dirty="0"/>
              <a:t>Struggling, angry, grumpy or disengaged staff need help.  They need you to help them find their passion and love for the job again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400" dirty="0"/>
          </a:p>
          <a:p>
            <a:pPr>
              <a:lnSpc>
                <a:spcPct val="110000"/>
              </a:lnSpc>
            </a:pPr>
            <a:r>
              <a:rPr lang="en-GB" sz="1400" dirty="0"/>
              <a:t>Spend time talking with staff, what is wrong?</a:t>
            </a:r>
          </a:p>
          <a:p>
            <a:pPr>
              <a:lnSpc>
                <a:spcPct val="110000"/>
              </a:lnSpc>
            </a:pPr>
            <a:endParaRPr lang="en-GB" sz="1400" dirty="0"/>
          </a:p>
          <a:p>
            <a:pPr>
              <a:lnSpc>
                <a:spcPct val="110000"/>
              </a:lnSpc>
            </a:pPr>
            <a:r>
              <a:rPr lang="en-GB" sz="1400" dirty="0"/>
              <a:t>Discuss what you can offer to help – give them time to consider all the help that is on offer.</a:t>
            </a:r>
          </a:p>
          <a:p>
            <a:pPr>
              <a:lnSpc>
                <a:spcPct val="110000"/>
              </a:lnSpc>
            </a:pPr>
            <a:endParaRPr lang="en-GB" sz="1400" dirty="0"/>
          </a:p>
          <a:p>
            <a:pPr>
              <a:lnSpc>
                <a:spcPct val="110000"/>
              </a:lnSpc>
            </a:pPr>
            <a:r>
              <a:rPr lang="en-GB" sz="1400" dirty="0"/>
              <a:t>If a colleague is failing, then we all fail!</a:t>
            </a:r>
          </a:p>
        </p:txBody>
      </p:sp>
      <p:pic>
        <p:nvPicPr>
          <p:cNvPr id="24" name="Picture 13" descr="Lock with a love heart">
            <a:extLst>
              <a:ext uri="{FF2B5EF4-FFF2-40B4-BE49-F238E27FC236}">
                <a16:creationId xmlns:a16="http://schemas.microsoft.com/office/drawing/2014/main" id="{13A8FBF7-D15E-4DA6-B763-092A896D59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416" r="21776" b="-1"/>
          <a:stretch/>
        </p:blipFill>
        <p:spPr>
          <a:xfrm>
            <a:off x="6257657" y="566767"/>
            <a:ext cx="5361537" cy="5404109"/>
          </a:xfrm>
          <a:custGeom>
            <a:avLst/>
            <a:gdLst/>
            <a:ahLst/>
            <a:cxnLst/>
            <a:rect l="l" t="t" r="r" b="b"/>
            <a:pathLst>
              <a:path w="5361537" h="5404109">
                <a:moveTo>
                  <a:pt x="2870828" y="1041"/>
                </a:moveTo>
                <a:cubicBezTo>
                  <a:pt x="3203581" y="14830"/>
                  <a:pt x="3513736" y="163111"/>
                  <a:pt x="3800184" y="290250"/>
                </a:cubicBezTo>
                <a:cubicBezTo>
                  <a:pt x="4171154" y="479730"/>
                  <a:pt x="4508586" y="661721"/>
                  <a:pt x="4702438" y="1026076"/>
                </a:cubicBezTo>
                <a:lnTo>
                  <a:pt x="4959549" y="1326248"/>
                </a:lnTo>
                <a:cubicBezTo>
                  <a:pt x="5129003" y="1601579"/>
                  <a:pt x="5186377" y="1874538"/>
                  <a:pt x="5266423" y="2173276"/>
                </a:cubicBezTo>
                <a:cubicBezTo>
                  <a:pt x="5322579" y="2382854"/>
                  <a:pt x="5370498" y="2561686"/>
                  <a:pt x="5358128" y="2694064"/>
                </a:cubicBezTo>
                <a:cubicBezTo>
                  <a:pt x="5387135" y="3102588"/>
                  <a:pt x="5225012" y="3513996"/>
                  <a:pt x="5101614" y="3771685"/>
                </a:cubicBezTo>
                <a:cubicBezTo>
                  <a:pt x="4997551" y="4040670"/>
                  <a:pt x="4756585" y="4494622"/>
                  <a:pt x="4442699" y="4781934"/>
                </a:cubicBezTo>
                <a:cubicBezTo>
                  <a:pt x="4128813" y="5069245"/>
                  <a:pt x="3867535" y="5122778"/>
                  <a:pt x="3526897" y="5225036"/>
                </a:cubicBezTo>
                <a:cubicBezTo>
                  <a:pt x="3186396" y="5327806"/>
                  <a:pt x="2777866" y="5432329"/>
                  <a:pt x="2398771" y="5397154"/>
                </a:cubicBezTo>
                <a:cubicBezTo>
                  <a:pt x="2019540" y="5361468"/>
                  <a:pt x="1637694" y="5196321"/>
                  <a:pt x="1251137" y="5011566"/>
                </a:cubicBezTo>
                <a:cubicBezTo>
                  <a:pt x="928921" y="4825498"/>
                  <a:pt x="428548" y="4335676"/>
                  <a:pt x="348364" y="4036426"/>
                </a:cubicBezTo>
                <a:cubicBezTo>
                  <a:pt x="268180" y="3737176"/>
                  <a:pt x="-82248" y="2964977"/>
                  <a:pt x="17820" y="2441683"/>
                </a:cubicBezTo>
                <a:cubicBezTo>
                  <a:pt x="117889" y="1918389"/>
                  <a:pt x="122569" y="1757316"/>
                  <a:pt x="362894" y="1276624"/>
                </a:cubicBezTo>
                <a:cubicBezTo>
                  <a:pt x="659155" y="828176"/>
                  <a:pt x="1338551" y="373177"/>
                  <a:pt x="1764257" y="227256"/>
                </a:cubicBezTo>
                <a:cubicBezTo>
                  <a:pt x="2005919" y="114722"/>
                  <a:pt x="2440806" y="61902"/>
                  <a:pt x="2530583" y="37846"/>
                </a:cubicBezTo>
                <a:cubicBezTo>
                  <a:pt x="2646482" y="6791"/>
                  <a:pt x="2759910" y="-3556"/>
                  <a:pt x="2870828" y="104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8183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7E6B6978-5103-448F-B101-093A527D3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EB5692-CE38-42AB-ABE5-E5A1A74F2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691AC6-A356-4E7F-9876-5F5BD6A877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000" y="720000"/>
            <a:ext cx="5015638" cy="2804400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cap="none"/>
              <a:t>Leading with Love and Compassion</a:t>
            </a:r>
            <a:br>
              <a:rPr lang="en-US" cap="none"/>
            </a:br>
            <a:endParaRPr lang="en-US" cap="none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6BE942D0-8C50-4D78-A3D0-4D82F3963E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5867335" y="533334"/>
            <a:ext cx="6858000" cy="5791331"/>
          </a:xfrm>
          <a:custGeom>
            <a:avLst/>
            <a:gdLst>
              <a:gd name="connsiteX0" fmla="*/ 6858000 w 6858000"/>
              <a:gd name="connsiteY0" fmla="*/ 14535 h 5791331"/>
              <a:gd name="connsiteX1" fmla="*/ 6858000 w 6858000"/>
              <a:gd name="connsiteY1" fmla="*/ 5791331 h 5791331"/>
              <a:gd name="connsiteX2" fmla="*/ 0 w 6858000"/>
              <a:gd name="connsiteY2" fmla="*/ 5791330 h 5791331"/>
              <a:gd name="connsiteX3" fmla="*/ 0 w 6858000"/>
              <a:gd name="connsiteY3" fmla="*/ 0 h 5791331"/>
              <a:gd name="connsiteX4" fmla="*/ 145832 w 6858000"/>
              <a:gd name="connsiteY4" fmla="*/ 1175 h 5791331"/>
              <a:gd name="connsiteX5" fmla="*/ 2611132 w 6858000"/>
              <a:gd name="connsiteY5" fmla="*/ 48625 h 5791331"/>
              <a:gd name="connsiteX6" fmla="*/ 6643031 w 6858000"/>
              <a:gd name="connsiteY6" fmla="*/ 15010 h 5791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58000" h="5791331">
                <a:moveTo>
                  <a:pt x="6858000" y="14535"/>
                </a:moveTo>
                <a:lnTo>
                  <a:pt x="6858000" y="5791331"/>
                </a:lnTo>
                <a:lnTo>
                  <a:pt x="0" y="5791330"/>
                </a:lnTo>
                <a:lnTo>
                  <a:pt x="0" y="0"/>
                </a:lnTo>
                <a:lnTo>
                  <a:pt x="145832" y="1175"/>
                </a:lnTo>
                <a:cubicBezTo>
                  <a:pt x="886907" y="14750"/>
                  <a:pt x="2228596" y="125101"/>
                  <a:pt x="2611132" y="48625"/>
                </a:cubicBezTo>
                <a:cubicBezTo>
                  <a:pt x="2933352" y="-3056"/>
                  <a:pt x="5032814" y="16325"/>
                  <a:pt x="6643031" y="15010"/>
                </a:cubicBezTo>
                <a:close/>
              </a:path>
            </a:pathLst>
          </a:cu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pic>
        <p:nvPicPr>
          <p:cNvPr id="4" name="Picture 3" descr="Colourful heart shaped papers on white background">
            <a:extLst>
              <a:ext uri="{FF2B5EF4-FFF2-40B4-BE49-F238E27FC236}">
                <a16:creationId xmlns:a16="http://schemas.microsoft.com/office/drawing/2014/main" id="{8202B894-7709-425E-9FA0-8C7D25310A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22" r="27666" b="2"/>
          <a:stretch/>
        </p:blipFill>
        <p:spPr>
          <a:xfrm>
            <a:off x="7154335" y="523424"/>
            <a:ext cx="4284000" cy="4223051"/>
          </a:xfrm>
          <a:custGeom>
            <a:avLst/>
            <a:gdLst/>
            <a:ahLst/>
            <a:cxnLst/>
            <a:rect l="l" t="t" r="r" b="b"/>
            <a:pathLst>
              <a:path w="4284000" h="5409338">
                <a:moveTo>
                  <a:pt x="0" y="0"/>
                </a:moveTo>
                <a:lnTo>
                  <a:pt x="4284000" y="0"/>
                </a:lnTo>
                <a:lnTo>
                  <a:pt x="4284000" y="5409338"/>
                </a:lnTo>
                <a:lnTo>
                  <a:pt x="0" y="5409338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A3FA8F-4D31-4333-B476-4C137BF8D591}"/>
              </a:ext>
            </a:extLst>
          </p:cNvPr>
          <p:cNvSpPr txBox="1"/>
          <p:nvPr/>
        </p:nvSpPr>
        <p:spPr>
          <a:xfrm>
            <a:off x="612628" y="3213348"/>
            <a:ext cx="523038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dirty="0"/>
              <a:t>Treat people how you would like to be treated!</a:t>
            </a:r>
          </a:p>
          <a:p>
            <a:pPr algn="ctr">
              <a:spcAft>
                <a:spcPts val="600"/>
              </a:spcAft>
            </a:pPr>
            <a:endParaRPr lang="en-GB" dirty="0"/>
          </a:p>
          <a:p>
            <a:pPr algn="ctr">
              <a:spcAft>
                <a:spcPts val="600"/>
              </a:spcAft>
            </a:pPr>
            <a:r>
              <a:rPr lang="en-GB" dirty="0"/>
              <a:t>Treat people as though you love them</a:t>
            </a:r>
          </a:p>
          <a:p>
            <a:pPr algn="ctr">
              <a:spcAft>
                <a:spcPts val="600"/>
              </a:spcAft>
            </a:pPr>
            <a:endParaRPr lang="en-GB" dirty="0"/>
          </a:p>
          <a:p>
            <a:pPr algn="ctr">
              <a:spcAft>
                <a:spcPts val="600"/>
              </a:spcAft>
            </a:pPr>
            <a:r>
              <a:rPr lang="en-GB" dirty="0"/>
              <a:t>Build trusting, loving relationships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3B685-B08B-4FC2-9848-90D6F9B53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8516" y="5269899"/>
            <a:ext cx="5015638" cy="1936800"/>
          </a:xfrm>
        </p:spPr>
        <p:txBody>
          <a:bodyPr vert="horz" lIns="0" tIns="0" rIns="0" bIns="0" rtlCol="0">
            <a:normAutofit/>
          </a:bodyPr>
          <a:lstStyle/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By Julie Norman</a:t>
            </a:r>
          </a:p>
          <a:p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School Omega Solutions</a:t>
            </a:r>
          </a:p>
        </p:txBody>
      </p:sp>
    </p:spTree>
    <p:extLst>
      <p:ext uri="{BB962C8B-B14F-4D97-AF65-F5344CB8AC3E}">
        <p14:creationId xmlns:p14="http://schemas.microsoft.com/office/powerpoint/2010/main" val="404963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lobVTI">
  <a:themeElements>
    <a:clrScheme name="Blob V2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B495C2"/>
      </a:accent1>
      <a:accent2>
        <a:srgbClr val="767E37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Blob">
      <a:majorFont>
        <a:latin typeface="The Hand Extrablack"/>
        <a:ea typeface=""/>
        <a:cs typeface=""/>
      </a:majorFont>
      <a:minorFont>
        <a:latin typeface="Sagona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413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Lucida Handwriting</vt:lpstr>
      <vt:lpstr>Sagona Book</vt:lpstr>
      <vt:lpstr>The Hand Extrablack</vt:lpstr>
      <vt:lpstr>BlobVTI</vt:lpstr>
      <vt:lpstr>Leading with Love and Compassion</vt:lpstr>
      <vt:lpstr>PowerPoint Presentation</vt:lpstr>
      <vt:lpstr>What is a culture of love?</vt:lpstr>
      <vt:lpstr>Wellbeing or kindness?</vt:lpstr>
      <vt:lpstr>Leading with principles</vt:lpstr>
      <vt:lpstr>Why?</vt:lpstr>
      <vt:lpstr>Respond to what you see…with Love</vt:lpstr>
      <vt:lpstr>Leading with Love and Compassion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with Love and Compassion</dc:title>
  <dc:creator>Julie Norman</dc:creator>
  <cp:lastModifiedBy>Julie norman</cp:lastModifiedBy>
  <cp:revision>7</cp:revision>
  <dcterms:created xsi:type="dcterms:W3CDTF">2021-06-07T13:25:42Z</dcterms:created>
  <dcterms:modified xsi:type="dcterms:W3CDTF">2022-02-07T19:52:10Z</dcterms:modified>
</cp:coreProperties>
</file>