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3" r:id="rId3"/>
    <p:sldId id="267" r:id="rId4"/>
    <p:sldId id="268" r:id="rId5"/>
    <p:sldId id="258" r:id="rId6"/>
    <p:sldId id="266" r:id="rId7"/>
    <p:sldId id="269" r:id="rId8"/>
    <p:sldId id="270" r:id="rId9"/>
    <p:sldId id="271" r:id="rId10"/>
    <p:sldId id="272" r:id="rId11"/>
  </p:sldIdLst>
  <p:sldSz cx="12192000" cy="6858000"/>
  <p:notesSz cx="10018713" cy="688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9C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7340D-461F-4FC1-9657-316FC44023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D4F8E-4E63-4E93-9318-9EE0C0A688B2}">
      <dgm:prSet/>
      <dgm:spPr/>
      <dgm:t>
        <a:bodyPr/>
        <a:lstStyle/>
        <a:p>
          <a:r>
            <a:rPr lang="en-GB" b="1"/>
            <a:t>Real life practise </a:t>
          </a:r>
          <a:r>
            <a:rPr lang="en-GB"/>
            <a:t>– a child mimics what they see and can learn how situations unfold, how characters in the play might feel and is independently creating a social story. </a:t>
          </a:r>
          <a:endParaRPr lang="en-US"/>
        </a:p>
      </dgm:t>
    </dgm:pt>
    <dgm:pt modelId="{8830ED6D-AF49-48EB-8814-074ADEC6D7A4}" type="parTrans" cxnId="{FA556570-B371-4271-AB34-B74A2DA0A1BE}">
      <dgm:prSet/>
      <dgm:spPr/>
      <dgm:t>
        <a:bodyPr/>
        <a:lstStyle/>
        <a:p>
          <a:endParaRPr lang="en-US"/>
        </a:p>
      </dgm:t>
    </dgm:pt>
    <dgm:pt modelId="{826CD543-2171-47A4-A540-B990381A8468}" type="sibTrans" cxnId="{FA556570-B371-4271-AB34-B74A2DA0A1BE}">
      <dgm:prSet/>
      <dgm:spPr/>
      <dgm:t>
        <a:bodyPr/>
        <a:lstStyle/>
        <a:p>
          <a:endParaRPr lang="en-US"/>
        </a:p>
      </dgm:t>
    </dgm:pt>
    <dgm:pt modelId="{BB79E7AE-4430-4E64-B8D8-65ECC477D59B}">
      <dgm:prSet/>
      <dgm:spPr/>
      <dgm:t>
        <a:bodyPr/>
        <a:lstStyle/>
        <a:p>
          <a:r>
            <a:rPr lang="en-GB" b="1"/>
            <a:t>Inquiry based learning /active learning</a:t>
          </a:r>
          <a:r>
            <a:rPr lang="en-GB"/>
            <a:t>– a child can learn about their world around them, about themselves and about others through play by exploring, questioning and practising situations and behaviours.</a:t>
          </a:r>
          <a:endParaRPr lang="en-US"/>
        </a:p>
      </dgm:t>
    </dgm:pt>
    <dgm:pt modelId="{C7E85334-52F4-4F23-8120-271C688EC14E}" type="parTrans" cxnId="{2564F1CC-16E4-4CD1-93DB-D76164B8E441}">
      <dgm:prSet/>
      <dgm:spPr/>
      <dgm:t>
        <a:bodyPr/>
        <a:lstStyle/>
        <a:p>
          <a:endParaRPr lang="en-US"/>
        </a:p>
      </dgm:t>
    </dgm:pt>
    <dgm:pt modelId="{A9ACAFDA-FFE2-48C9-A472-47C1689AF81A}" type="sibTrans" cxnId="{2564F1CC-16E4-4CD1-93DB-D76164B8E441}">
      <dgm:prSet/>
      <dgm:spPr/>
      <dgm:t>
        <a:bodyPr/>
        <a:lstStyle/>
        <a:p>
          <a:endParaRPr lang="en-US"/>
        </a:p>
      </dgm:t>
    </dgm:pt>
    <dgm:pt modelId="{E386AAC5-D126-48CC-81B6-963F3A4DD3E1}">
      <dgm:prSet/>
      <dgm:spPr/>
      <dgm:t>
        <a:bodyPr/>
        <a:lstStyle/>
        <a:p>
          <a:r>
            <a:rPr lang="en-GB" b="1" dirty="0"/>
            <a:t>Blue sky thinking </a:t>
          </a:r>
          <a:r>
            <a:rPr lang="en-GB" dirty="0"/>
            <a:t>– In play, there is no right or wrong, no inhibitions and no ceiling to what can happen.</a:t>
          </a:r>
        </a:p>
        <a:p>
          <a:r>
            <a:rPr lang="en-GB" dirty="0"/>
            <a:t>Innovation and tomorrow’s entrepreneurs </a:t>
          </a:r>
          <a:endParaRPr lang="en-US" dirty="0"/>
        </a:p>
      </dgm:t>
    </dgm:pt>
    <dgm:pt modelId="{968DD276-7E05-4B97-BD6F-8BA93DCB1A93}" type="parTrans" cxnId="{B7E7DD4E-96F5-434B-A154-657706EDDD11}">
      <dgm:prSet/>
      <dgm:spPr/>
      <dgm:t>
        <a:bodyPr/>
        <a:lstStyle/>
        <a:p>
          <a:endParaRPr lang="en-US"/>
        </a:p>
      </dgm:t>
    </dgm:pt>
    <dgm:pt modelId="{2BD30070-DED0-4554-9D7A-3420949DFF8F}" type="sibTrans" cxnId="{B7E7DD4E-96F5-434B-A154-657706EDDD11}">
      <dgm:prSet/>
      <dgm:spPr/>
      <dgm:t>
        <a:bodyPr/>
        <a:lstStyle/>
        <a:p>
          <a:endParaRPr lang="en-US"/>
        </a:p>
      </dgm:t>
    </dgm:pt>
    <dgm:pt modelId="{51BE735C-35B2-478D-A7BF-61FF22F53B27}">
      <dgm:prSet/>
      <dgm:spPr/>
      <dgm:t>
        <a:bodyPr/>
        <a:lstStyle/>
        <a:p>
          <a:r>
            <a:rPr lang="en-GB" b="1"/>
            <a:t>Problem solving </a:t>
          </a:r>
          <a:r>
            <a:rPr lang="en-GB"/>
            <a:t>– where other children or adults join in, problems can be created and in a safe environment the child learns how to find a solution</a:t>
          </a:r>
          <a:endParaRPr lang="en-US"/>
        </a:p>
      </dgm:t>
    </dgm:pt>
    <dgm:pt modelId="{12395351-8C64-458A-9E2F-41F2D24D1D3A}" type="parTrans" cxnId="{55A73007-A090-4A20-BD63-4473F2F928D6}">
      <dgm:prSet/>
      <dgm:spPr/>
      <dgm:t>
        <a:bodyPr/>
        <a:lstStyle/>
        <a:p>
          <a:endParaRPr lang="en-US"/>
        </a:p>
      </dgm:t>
    </dgm:pt>
    <dgm:pt modelId="{557C035D-6F96-42EF-A8C5-B3D22CC8B799}" type="sibTrans" cxnId="{55A73007-A090-4A20-BD63-4473F2F928D6}">
      <dgm:prSet/>
      <dgm:spPr/>
      <dgm:t>
        <a:bodyPr/>
        <a:lstStyle/>
        <a:p>
          <a:endParaRPr lang="en-US"/>
        </a:p>
      </dgm:t>
    </dgm:pt>
    <dgm:pt modelId="{0540BA04-700B-46C4-B096-4F3B77115B29}">
      <dgm:prSet/>
      <dgm:spPr/>
      <dgm:t>
        <a:bodyPr/>
        <a:lstStyle/>
        <a:p>
          <a:r>
            <a:rPr lang="en-GB" b="1"/>
            <a:t>Creative thinking </a:t>
          </a:r>
          <a:r>
            <a:rPr lang="en-GB"/>
            <a:t>– Anything is possible! You can be who you want in a world of your choice.</a:t>
          </a:r>
          <a:endParaRPr lang="en-US"/>
        </a:p>
      </dgm:t>
    </dgm:pt>
    <dgm:pt modelId="{9F7E825A-05E4-4D2D-AF9E-C95C8CEAC61B}" type="parTrans" cxnId="{1CB9DFA9-32D6-44CF-A8B1-DF6C7DD707C1}">
      <dgm:prSet/>
      <dgm:spPr/>
      <dgm:t>
        <a:bodyPr/>
        <a:lstStyle/>
        <a:p>
          <a:endParaRPr lang="en-US"/>
        </a:p>
      </dgm:t>
    </dgm:pt>
    <dgm:pt modelId="{0E5B3498-53B1-4C97-A54A-B522E4E08C22}" type="sibTrans" cxnId="{1CB9DFA9-32D6-44CF-A8B1-DF6C7DD707C1}">
      <dgm:prSet/>
      <dgm:spPr/>
      <dgm:t>
        <a:bodyPr/>
        <a:lstStyle/>
        <a:p>
          <a:endParaRPr lang="en-US"/>
        </a:p>
      </dgm:t>
    </dgm:pt>
    <dgm:pt modelId="{D8DC7429-59D5-47DD-B7A4-2B0D85042A09}">
      <dgm:prSet/>
      <dgm:spPr/>
      <dgm:t>
        <a:bodyPr/>
        <a:lstStyle/>
        <a:p>
          <a:r>
            <a:rPr lang="en-GB" b="1"/>
            <a:t>Character development </a:t>
          </a:r>
          <a:r>
            <a:rPr lang="en-GB"/>
            <a:t>– the child will create character traits they will want to explore which they have seen in others. It is a safe environment to see if they want to adopt the characteristic.</a:t>
          </a:r>
          <a:endParaRPr lang="en-US"/>
        </a:p>
      </dgm:t>
    </dgm:pt>
    <dgm:pt modelId="{93CC018F-0F9D-4E39-863E-CA176CE9ED92}" type="parTrans" cxnId="{1B1CC161-B276-4A41-8717-022FE0EA4C97}">
      <dgm:prSet/>
      <dgm:spPr/>
      <dgm:t>
        <a:bodyPr/>
        <a:lstStyle/>
        <a:p>
          <a:endParaRPr lang="en-US"/>
        </a:p>
      </dgm:t>
    </dgm:pt>
    <dgm:pt modelId="{7E229D1C-D3A8-438B-82AF-E4B6A189DCF5}" type="sibTrans" cxnId="{1B1CC161-B276-4A41-8717-022FE0EA4C97}">
      <dgm:prSet/>
      <dgm:spPr/>
      <dgm:t>
        <a:bodyPr/>
        <a:lstStyle/>
        <a:p>
          <a:endParaRPr lang="en-US"/>
        </a:p>
      </dgm:t>
    </dgm:pt>
    <dgm:pt modelId="{E20C15CC-3E3F-4F5F-B2F4-349DE3C22F63}">
      <dgm:prSet/>
      <dgm:spPr/>
      <dgm:t>
        <a:bodyPr/>
        <a:lstStyle/>
        <a:p>
          <a:r>
            <a:rPr lang="en-GB" b="1" dirty="0"/>
            <a:t>Physical</a:t>
          </a:r>
          <a:r>
            <a:rPr lang="en-GB" dirty="0"/>
            <a:t> – normally in play there is much movement, closeness, intimate at times which is good for happy hormones to swim around the body and keep us healthy</a:t>
          </a:r>
          <a:endParaRPr lang="en-US" dirty="0"/>
        </a:p>
      </dgm:t>
    </dgm:pt>
    <dgm:pt modelId="{823D7427-AC8A-43F2-A4A9-664E83D6BCE2}" type="parTrans" cxnId="{51F6729A-BA93-4B98-97B2-6C943D62D6F4}">
      <dgm:prSet/>
      <dgm:spPr/>
      <dgm:t>
        <a:bodyPr/>
        <a:lstStyle/>
        <a:p>
          <a:endParaRPr lang="en-US"/>
        </a:p>
      </dgm:t>
    </dgm:pt>
    <dgm:pt modelId="{3FB11CC4-B57E-4CF3-B106-158FAFE394DE}" type="sibTrans" cxnId="{51F6729A-BA93-4B98-97B2-6C943D62D6F4}">
      <dgm:prSet/>
      <dgm:spPr/>
      <dgm:t>
        <a:bodyPr/>
        <a:lstStyle/>
        <a:p>
          <a:endParaRPr lang="en-US"/>
        </a:p>
      </dgm:t>
    </dgm:pt>
    <dgm:pt modelId="{9D2828F4-6704-4478-AC36-0BAD48BEEFA3}" type="pres">
      <dgm:prSet presAssocID="{5327340D-461F-4FC1-9657-316FC440234C}" presName="diagram" presStyleCnt="0">
        <dgm:presLayoutVars>
          <dgm:dir/>
          <dgm:resizeHandles val="exact"/>
        </dgm:presLayoutVars>
      </dgm:prSet>
      <dgm:spPr/>
    </dgm:pt>
    <dgm:pt modelId="{38DB992B-80A7-4258-B8C9-6B0D1F3B544F}" type="pres">
      <dgm:prSet presAssocID="{F4FD4F8E-4E63-4E93-9318-9EE0C0A688B2}" presName="node" presStyleLbl="node1" presStyleIdx="0" presStyleCnt="7">
        <dgm:presLayoutVars>
          <dgm:bulletEnabled val="1"/>
        </dgm:presLayoutVars>
      </dgm:prSet>
      <dgm:spPr/>
    </dgm:pt>
    <dgm:pt modelId="{BE6A7D8D-2BA9-4C57-A04D-75B13576FAC4}" type="pres">
      <dgm:prSet presAssocID="{826CD543-2171-47A4-A540-B990381A8468}" presName="sibTrans" presStyleCnt="0"/>
      <dgm:spPr/>
    </dgm:pt>
    <dgm:pt modelId="{27173E75-D413-47DE-9865-CD4A88CC7ECE}" type="pres">
      <dgm:prSet presAssocID="{BB79E7AE-4430-4E64-B8D8-65ECC477D59B}" presName="node" presStyleLbl="node1" presStyleIdx="1" presStyleCnt="7">
        <dgm:presLayoutVars>
          <dgm:bulletEnabled val="1"/>
        </dgm:presLayoutVars>
      </dgm:prSet>
      <dgm:spPr/>
    </dgm:pt>
    <dgm:pt modelId="{6DCF1D05-AF4E-4C8D-AAE8-6E9C9C901D7B}" type="pres">
      <dgm:prSet presAssocID="{A9ACAFDA-FFE2-48C9-A472-47C1689AF81A}" presName="sibTrans" presStyleCnt="0"/>
      <dgm:spPr/>
    </dgm:pt>
    <dgm:pt modelId="{F69D161C-6FAC-4881-92C3-A197C89E64F7}" type="pres">
      <dgm:prSet presAssocID="{E386AAC5-D126-48CC-81B6-963F3A4DD3E1}" presName="node" presStyleLbl="node1" presStyleIdx="2" presStyleCnt="7">
        <dgm:presLayoutVars>
          <dgm:bulletEnabled val="1"/>
        </dgm:presLayoutVars>
      </dgm:prSet>
      <dgm:spPr/>
    </dgm:pt>
    <dgm:pt modelId="{470C44E6-FA7F-4F72-ACCF-EF841562BBDD}" type="pres">
      <dgm:prSet presAssocID="{2BD30070-DED0-4554-9D7A-3420949DFF8F}" presName="sibTrans" presStyleCnt="0"/>
      <dgm:spPr/>
    </dgm:pt>
    <dgm:pt modelId="{CB0F42DF-245F-4129-9396-A0BBFD210089}" type="pres">
      <dgm:prSet presAssocID="{51BE735C-35B2-478D-A7BF-61FF22F53B27}" presName="node" presStyleLbl="node1" presStyleIdx="3" presStyleCnt="7">
        <dgm:presLayoutVars>
          <dgm:bulletEnabled val="1"/>
        </dgm:presLayoutVars>
      </dgm:prSet>
      <dgm:spPr/>
    </dgm:pt>
    <dgm:pt modelId="{AF4FE96D-347B-4785-9F95-20605025ACDF}" type="pres">
      <dgm:prSet presAssocID="{557C035D-6F96-42EF-A8C5-B3D22CC8B799}" presName="sibTrans" presStyleCnt="0"/>
      <dgm:spPr/>
    </dgm:pt>
    <dgm:pt modelId="{792F7880-FCED-4E1E-82C2-6F0DA6737EF7}" type="pres">
      <dgm:prSet presAssocID="{0540BA04-700B-46C4-B096-4F3B77115B29}" presName="node" presStyleLbl="node1" presStyleIdx="4" presStyleCnt="7">
        <dgm:presLayoutVars>
          <dgm:bulletEnabled val="1"/>
        </dgm:presLayoutVars>
      </dgm:prSet>
      <dgm:spPr/>
    </dgm:pt>
    <dgm:pt modelId="{A0E4E5FF-C45A-4222-8D30-E65BF5767766}" type="pres">
      <dgm:prSet presAssocID="{0E5B3498-53B1-4C97-A54A-B522E4E08C22}" presName="sibTrans" presStyleCnt="0"/>
      <dgm:spPr/>
    </dgm:pt>
    <dgm:pt modelId="{7BF71701-676C-4262-B99E-01B56561F244}" type="pres">
      <dgm:prSet presAssocID="{D8DC7429-59D5-47DD-B7A4-2B0D85042A09}" presName="node" presStyleLbl="node1" presStyleIdx="5" presStyleCnt="7">
        <dgm:presLayoutVars>
          <dgm:bulletEnabled val="1"/>
        </dgm:presLayoutVars>
      </dgm:prSet>
      <dgm:spPr/>
    </dgm:pt>
    <dgm:pt modelId="{8FA69E14-1A83-4E19-8575-F11999803901}" type="pres">
      <dgm:prSet presAssocID="{7E229D1C-D3A8-438B-82AF-E4B6A189DCF5}" presName="sibTrans" presStyleCnt="0"/>
      <dgm:spPr/>
    </dgm:pt>
    <dgm:pt modelId="{3DB3AB17-D356-4E7E-9C3E-A700C74637A6}" type="pres">
      <dgm:prSet presAssocID="{E20C15CC-3E3F-4F5F-B2F4-349DE3C22F63}" presName="node" presStyleLbl="node1" presStyleIdx="6" presStyleCnt="7">
        <dgm:presLayoutVars>
          <dgm:bulletEnabled val="1"/>
        </dgm:presLayoutVars>
      </dgm:prSet>
      <dgm:spPr/>
    </dgm:pt>
  </dgm:ptLst>
  <dgm:cxnLst>
    <dgm:cxn modelId="{55A73007-A090-4A20-BD63-4473F2F928D6}" srcId="{5327340D-461F-4FC1-9657-316FC440234C}" destId="{51BE735C-35B2-478D-A7BF-61FF22F53B27}" srcOrd="3" destOrd="0" parTransId="{12395351-8C64-458A-9E2F-41F2D24D1D3A}" sibTransId="{557C035D-6F96-42EF-A8C5-B3D22CC8B799}"/>
    <dgm:cxn modelId="{A7A71218-9FF5-4205-A8D1-4027097D9498}" type="presOf" srcId="{E386AAC5-D126-48CC-81B6-963F3A4DD3E1}" destId="{F69D161C-6FAC-4881-92C3-A197C89E64F7}" srcOrd="0" destOrd="0" presId="urn:microsoft.com/office/officeart/2005/8/layout/default"/>
    <dgm:cxn modelId="{06E2131F-3FD6-4D58-9501-9F4210E0FDB4}" type="presOf" srcId="{5327340D-461F-4FC1-9657-316FC440234C}" destId="{9D2828F4-6704-4478-AC36-0BAD48BEEFA3}" srcOrd="0" destOrd="0" presId="urn:microsoft.com/office/officeart/2005/8/layout/default"/>
    <dgm:cxn modelId="{DC8F4125-A9CC-4887-962A-0EC7D3B95913}" type="presOf" srcId="{51BE735C-35B2-478D-A7BF-61FF22F53B27}" destId="{CB0F42DF-245F-4129-9396-A0BBFD210089}" srcOrd="0" destOrd="0" presId="urn:microsoft.com/office/officeart/2005/8/layout/default"/>
    <dgm:cxn modelId="{B8776F2A-3BA7-4F3C-A7D0-564E99475CAC}" type="presOf" srcId="{BB79E7AE-4430-4E64-B8D8-65ECC477D59B}" destId="{27173E75-D413-47DE-9865-CD4A88CC7ECE}" srcOrd="0" destOrd="0" presId="urn:microsoft.com/office/officeart/2005/8/layout/default"/>
    <dgm:cxn modelId="{8ACDA82B-E8D6-4F83-BC2E-EE9FDF16C7A1}" type="presOf" srcId="{F4FD4F8E-4E63-4E93-9318-9EE0C0A688B2}" destId="{38DB992B-80A7-4258-B8C9-6B0D1F3B544F}" srcOrd="0" destOrd="0" presId="urn:microsoft.com/office/officeart/2005/8/layout/default"/>
    <dgm:cxn modelId="{1B1CC161-B276-4A41-8717-022FE0EA4C97}" srcId="{5327340D-461F-4FC1-9657-316FC440234C}" destId="{D8DC7429-59D5-47DD-B7A4-2B0D85042A09}" srcOrd="5" destOrd="0" parTransId="{93CC018F-0F9D-4E39-863E-CA176CE9ED92}" sibTransId="{7E229D1C-D3A8-438B-82AF-E4B6A189DCF5}"/>
    <dgm:cxn modelId="{B7234F68-69D2-4AD3-855C-BB23A747E9C2}" type="presOf" srcId="{E20C15CC-3E3F-4F5F-B2F4-349DE3C22F63}" destId="{3DB3AB17-D356-4E7E-9C3E-A700C74637A6}" srcOrd="0" destOrd="0" presId="urn:microsoft.com/office/officeart/2005/8/layout/default"/>
    <dgm:cxn modelId="{6E25936B-6D32-4697-86F8-9579B3D5EBA4}" type="presOf" srcId="{0540BA04-700B-46C4-B096-4F3B77115B29}" destId="{792F7880-FCED-4E1E-82C2-6F0DA6737EF7}" srcOrd="0" destOrd="0" presId="urn:microsoft.com/office/officeart/2005/8/layout/default"/>
    <dgm:cxn modelId="{B7E7DD4E-96F5-434B-A154-657706EDDD11}" srcId="{5327340D-461F-4FC1-9657-316FC440234C}" destId="{E386AAC5-D126-48CC-81B6-963F3A4DD3E1}" srcOrd="2" destOrd="0" parTransId="{968DD276-7E05-4B97-BD6F-8BA93DCB1A93}" sibTransId="{2BD30070-DED0-4554-9D7A-3420949DFF8F}"/>
    <dgm:cxn modelId="{FA556570-B371-4271-AB34-B74A2DA0A1BE}" srcId="{5327340D-461F-4FC1-9657-316FC440234C}" destId="{F4FD4F8E-4E63-4E93-9318-9EE0C0A688B2}" srcOrd="0" destOrd="0" parTransId="{8830ED6D-AF49-48EB-8814-074ADEC6D7A4}" sibTransId="{826CD543-2171-47A4-A540-B990381A8468}"/>
    <dgm:cxn modelId="{FCEF1D53-E1E6-4088-B8F5-994FFE38F671}" type="presOf" srcId="{D8DC7429-59D5-47DD-B7A4-2B0D85042A09}" destId="{7BF71701-676C-4262-B99E-01B56561F244}" srcOrd="0" destOrd="0" presId="urn:microsoft.com/office/officeart/2005/8/layout/default"/>
    <dgm:cxn modelId="{51F6729A-BA93-4B98-97B2-6C943D62D6F4}" srcId="{5327340D-461F-4FC1-9657-316FC440234C}" destId="{E20C15CC-3E3F-4F5F-B2F4-349DE3C22F63}" srcOrd="6" destOrd="0" parTransId="{823D7427-AC8A-43F2-A4A9-664E83D6BCE2}" sibTransId="{3FB11CC4-B57E-4CF3-B106-158FAFE394DE}"/>
    <dgm:cxn modelId="{1CB9DFA9-32D6-44CF-A8B1-DF6C7DD707C1}" srcId="{5327340D-461F-4FC1-9657-316FC440234C}" destId="{0540BA04-700B-46C4-B096-4F3B77115B29}" srcOrd="4" destOrd="0" parTransId="{9F7E825A-05E4-4D2D-AF9E-C95C8CEAC61B}" sibTransId="{0E5B3498-53B1-4C97-A54A-B522E4E08C22}"/>
    <dgm:cxn modelId="{2564F1CC-16E4-4CD1-93DB-D76164B8E441}" srcId="{5327340D-461F-4FC1-9657-316FC440234C}" destId="{BB79E7AE-4430-4E64-B8D8-65ECC477D59B}" srcOrd="1" destOrd="0" parTransId="{C7E85334-52F4-4F23-8120-271C688EC14E}" sibTransId="{A9ACAFDA-FFE2-48C9-A472-47C1689AF81A}"/>
    <dgm:cxn modelId="{2BABC7DC-83BF-40E5-8D9E-20F5D481A3C6}" type="presParOf" srcId="{9D2828F4-6704-4478-AC36-0BAD48BEEFA3}" destId="{38DB992B-80A7-4258-B8C9-6B0D1F3B544F}" srcOrd="0" destOrd="0" presId="urn:microsoft.com/office/officeart/2005/8/layout/default"/>
    <dgm:cxn modelId="{1E8CDD86-09ED-4D87-870D-60F76E2802B5}" type="presParOf" srcId="{9D2828F4-6704-4478-AC36-0BAD48BEEFA3}" destId="{BE6A7D8D-2BA9-4C57-A04D-75B13576FAC4}" srcOrd="1" destOrd="0" presId="urn:microsoft.com/office/officeart/2005/8/layout/default"/>
    <dgm:cxn modelId="{69D1609C-00A3-4716-B773-3F06BC689117}" type="presParOf" srcId="{9D2828F4-6704-4478-AC36-0BAD48BEEFA3}" destId="{27173E75-D413-47DE-9865-CD4A88CC7ECE}" srcOrd="2" destOrd="0" presId="urn:microsoft.com/office/officeart/2005/8/layout/default"/>
    <dgm:cxn modelId="{8D1C44EF-C465-4559-BFE8-2310017F0C0F}" type="presParOf" srcId="{9D2828F4-6704-4478-AC36-0BAD48BEEFA3}" destId="{6DCF1D05-AF4E-4C8D-AAE8-6E9C9C901D7B}" srcOrd="3" destOrd="0" presId="urn:microsoft.com/office/officeart/2005/8/layout/default"/>
    <dgm:cxn modelId="{E326B765-A328-4EF3-BBE0-646E82264D4E}" type="presParOf" srcId="{9D2828F4-6704-4478-AC36-0BAD48BEEFA3}" destId="{F69D161C-6FAC-4881-92C3-A197C89E64F7}" srcOrd="4" destOrd="0" presId="urn:microsoft.com/office/officeart/2005/8/layout/default"/>
    <dgm:cxn modelId="{B5319DD8-8195-4255-88BC-A93634874C61}" type="presParOf" srcId="{9D2828F4-6704-4478-AC36-0BAD48BEEFA3}" destId="{470C44E6-FA7F-4F72-ACCF-EF841562BBDD}" srcOrd="5" destOrd="0" presId="urn:microsoft.com/office/officeart/2005/8/layout/default"/>
    <dgm:cxn modelId="{B72FD54A-AF57-43E8-8B25-D5CA260721EB}" type="presParOf" srcId="{9D2828F4-6704-4478-AC36-0BAD48BEEFA3}" destId="{CB0F42DF-245F-4129-9396-A0BBFD210089}" srcOrd="6" destOrd="0" presId="urn:microsoft.com/office/officeart/2005/8/layout/default"/>
    <dgm:cxn modelId="{A6DD0C58-B9D2-4DB2-BE40-30C7FF544167}" type="presParOf" srcId="{9D2828F4-6704-4478-AC36-0BAD48BEEFA3}" destId="{AF4FE96D-347B-4785-9F95-20605025ACDF}" srcOrd="7" destOrd="0" presId="urn:microsoft.com/office/officeart/2005/8/layout/default"/>
    <dgm:cxn modelId="{AB4DF68E-1241-43EC-97F0-C61EF5C6B8D2}" type="presParOf" srcId="{9D2828F4-6704-4478-AC36-0BAD48BEEFA3}" destId="{792F7880-FCED-4E1E-82C2-6F0DA6737EF7}" srcOrd="8" destOrd="0" presId="urn:microsoft.com/office/officeart/2005/8/layout/default"/>
    <dgm:cxn modelId="{0FE42AD2-FBBA-4D9B-B575-07B5F444185F}" type="presParOf" srcId="{9D2828F4-6704-4478-AC36-0BAD48BEEFA3}" destId="{A0E4E5FF-C45A-4222-8D30-E65BF5767766}" srcOrd="9" destOrd="0" presId="urn:microsoft.com/office/officeart/2005/8/layout/default"/>
    <dgm:cxn modelId="{92D1E0C1-865A-4FD7-97DC-5F5F522FA09A}" type="presParOf" srcId="{9D2828F4-6704-4478-AC36-0BAD48BEEFA3}" destId="{7BF71701-676C-4262-B99E-01B56561F244}" srcOrd="10" destOrd="0" presId="urn:microsoft.com/office/officeart/2005/8/layout/default"/>
    <dgm:cxn modelId="{F8A52D13-828B-46F8-8510-D60FF0AF85F5}" type="presParOf" srcId="{9D2828F4-6704-4478-AC36-0BAD48BEEFA3}" destId="{8FA69E14-1A83-4E19-8575-F11999803901}" srcOrd="11" destOrd="0" presId="urn:microsoft.com/office/officeart/2005/8/layout/default"/>
    <dgm:cxn modelId="{98C6E663-F816-4F49-AC23-6D62F100340C}" type="presParOf" srcId="{9D2828F4-6704-4478-AC36-0BAD48BEEFA3}" destId="{3DB3AB17-D356-4E7E-9C3E-A700C74637A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8F3F5-17BE-4EA1-9AAA-3B8CAA14F5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D1269-71D7-452A-BEA3-6D8C7A51A11E}">
      <dgm:prSet/>
      <dgm:spPr/>
      <dgm:t>
        <a:bodyPr/>
        <a:lstStyle/>
        <a:p>
          <a:r>
            <a:rPr lang="en-GB" b="1"/>
            <a:t>Happiness </a:t>
          </a:r>
          <a:r>
            <a:rPr lang="en-GB"/>
            <a:t>– play is designed to create a happy safe place, leading to happy children</a:t>
          </a:r>
          <a:endParaRPr lang="en-US"/>
        </a:p>
      </dgm:t>
    </dgm:pt>
    <dgm:pt modelId="{BDCC7250-F52C-4C08-B894-6DF204E3E10B}" type="parTrans" cxnId="{C6B6ECD2-25C9-412B-AF20-090318D66419}">
      <dgm:prSet/>
      <dgm:spPr/>
      <dgm:t>
        <a:bodyPr/>
        <a:lstStyle/>
        <a:p>
          <a:endParaRPr lang="en-US"/>
        </a:p>
      </dgm:t>
    </dgm:pt>
    <dgm:pt modelId="{53E623D7-EB29-4F4C-8359-9806E68BD755}" type="sibTrans" cxnId="{C6B6ECD2-25C9-412B-AF20-090318D66419}">
      <dgm:prSet/>
      <dgm:spPr/>
      <dgm:t>
        <a:bodyPr/>
        <a:lstStyle/>
        <a:p>
          <a:endParaRPr lang="en-US"/>
        </a:p>
      </dgm:t>
    </dgm:pt>
    <dgm:pt modelId="{210A5433-24A6-42ED-9C4B-4BCF90023DEF}">
      <dgm:prSet/>
      <dgm:spPr/>
      <dgm:t>
        <a:bodyPr/>
        <a:lstStyle/>
        <a:p>
          <a:r>
            <a:rPr lang="en-GB" b="1"/>
            <a:t>Developing the brain </a:t>
          </a:r>
          <a:r>
            <a:rPr lang="en-GB"/>
            <a:t>– it builds IQ, deep thinking and higher concentration as well as empathy,  self-control and a strong sense of self</a:t>
          </a:r>
          <a:endParaRPr lang="en-US"/>
        </a:p>
      </dgm:t>
    </dgm:pt>
    <dgm:pt modelId="{AD7474A6-AC35-46D1-A988-D635222F089B}" type="parTrans" cxnId="{92F4B47B-6C17-4BB3-9250-5B0E6C40D0CD}">
      <dgm:prSet/>
      <dgm:spPr/>
      <dgm:t>
        <a:bodyPr/>
        <a:lstStyle/>
        <a:p>
          <a:endParaRPr lang="en-US"/>
        </a:p>
      </dgm:t>
    </dgm:pt>
    <dgm:pt modelId="{4FA934CF-D07B-4B62-9D9D-1F6253D371DF}" type="sibTrans" cxnId="{92F4B47B-6C17-4BB3-9250-5B0E6C40D0CD}">
      <dgm:prSet/>
      <dgm:spPr/>
      <dgm:t>
        <a:bodyPr/>
        <a:lstStyle/>
        <a:p>
          <a:endParaRPr lang="en-US"/>
        </a:p>
      </dgm:t>
    </dgm:pt>
    <dgm:pt modelId="{B25395BB-0084-4CB0-A963-5A30FA7774EE}">
      <dgm:prSet/>
      <dgm:spPr/>
      <dgm:t>
        <a:bodyPr/>
        <a:lstStyle/>
        <a:p>
          <a:r>
            <a:rPr lang="en-GB" b="1"/>
            <a:t>Practising regulating emotions </a:t>
          </a:r>
          <a:r>
            <a:rPr lang="en-GB"/>
            <a:t>– emotions can be ‘played’ and ways to explore them and find ways to regulate them in a safe way</a:t>
          </a:r>
          <a:endParaRPr lang="en-US"/>
        </a:p>
      </dgm:t>
    </dgm:pt>
    <dgm:pt modelId="{2C30F61D-3D9E-4F8F-B697-3F5968D43813}" type="parTrans" cxnId="{411D5F83-EEBE-4953-808B-54ECC283E837}">
      <dgm:prSet/>
      <dgm:spPr/>
      <dgm:t>
        <a:bodyPr/>
        <a:lstStyle/>
        <a:p>
          <a:endParaRPr lang="en-US"/>
        </a:p>
      </dgm:t>
    </dgm:pt>
    <dgm:pt modelId="{D8639B3E-96AD-42EF-9991-D4580F06AA82}" type="sibTrans" cxnId="{411D5F83-EEBE-4953-808B-54ECC283E837}">
      <dgm:prSet/>
      <dgm:spPr/>
      <dgm:t>
        <a:bodyPr/>
        <a:lstStyle/>
        <a:p>
          <a:endParaRPr lang="en-US"/>
        </a:p>
      </dgm:t>
    </dgm:pt>
    <dgm:pt modelId="{433F4A08-FFC2-4BF6-A235-40E9F0B9569D}">
      <dgm:prSet/>
      <dgm:spPr/>
      <dgm:t>
        <a:bodyPr/>
        <a:lstStyle/>
        <a:p>
          <a:r>
            <a:rPr lang="en-GB" b="1"/>
            <a:t>Social development </a:t>
          </a:r>
          <a:r>
            <a:rPr lang="en-GB"/>
            <a:t>– it takes two to tango and sometimes many more, leading to negotiation, cooperation and self control. This builds trusting relationships and allows the children to know what a friendship/relationship should feel like</a:t>
          </a:r>
          <a:endParaRPr lang="en-US"/>
        </a:p>
      </dgm:t>
    </dgm:pt>
    <dgm:pt modelId="{9DC686EE-C4EA-4250-8DB1-5C909B8CF80F}" type="parTrans" cxnId="{84BA067A-73C6-4D96-958C-C4F0DB7EAD34}">
      <dgm:prSet/>
      <dgm:spPr/>
      <dgm:t>
        <a:bodyPr/>
        <a:lstStyle/>
        <a:p>
          <a:endParaRPr lang="en-US"/>
        </a:p>
      </dgm:t>
    </dgm:pt>
    <dgm:pt modelId="{7FCE5866-F2FE-4729-BB0E-A6ADB93DF2B0}" type="sibTrans" cxnId="{84BA067A-73C6-4D96-958C-C4F0DB7EAD34}">
      <dgm:prSet/>
      <dgm:spPr/>
      <dgm:t>
        <a:bodyPr/>
        <a:lstStyle/>
        <a:p>
          <a:endParaRPr lang="en-US"/>
        </a:p>
      </dgm:t>
    </dgm:pt>
    <dgm:pt modelId="{A1497986-8753-4C4F-83CD-44FB58628C7E}">
      <dgm:prSet/>
      <dgm:spPr/>
      <dgm:t>
        <a:bodyPr/>
        <a:lstStyle/>
        <a:p>
          <a:r>
            <a:rPr lang="en-GB" b="1"/>
            <a:t>A way to communicate </a:t>
          </a:r>
          <a:r>
            <a:rPr lang="en-GB"/>
            <a:t>– body language, subtle changes to the game, rules being set as well as explanations and feelings shared can help all children to communicate better</a:t>
          </a:r>
          <a:endParaRPr lang="en-US"/>
        </a:p>
      </dgm:t>
    </dgm:pt>
    <dgm:pt modelId="{C8C3E49B-3453-42C2-B576-3EFD1E95FCB9}" type="parTrans" cxnId="{8255A9BC-6FF4-4F75-AA52-CF77B7F48C70}">
      <dgm:prSet/>
      <dgm:spPr/>
      <dgm:t>
        <a:bodyPr/>
        <a:lstStyle/>
        <a:p>
          <a:endParaRPr lang="en-US"/>
        </a:p>
      </dgm:t>
    </dgm:pt>
    <dgm:pt modelId="{2420F3FA-4DBF-4301-B413-D07D34EEEF5A}" type="sibTrans" cxnId="{8255A9BC-6FF4-4F75-AA52-CF77B7F48C70}">
      <dgm:prSet/>
      <dgm:spPr/>
      <dgm:t>
        <a:bodyPr/>
        <a:lstStyle/>
        <a:p>
          <a:endParaRPr lang="en-US"/>
        </a:p>
      </dgm:t>
    </dgm:pt>
    <dgm:pt modelId="{2846AEEA-853C-4AE3-AD2D-03DF4BAEB6C1}">
      <dgm:prSet/>
      <dgm:spPr/>
      <dgm:t>
        <a:bodyPr/>
        <a:lstStyle/>
        <a:p>
          <a:r>
            <a:rPr lang="en-GB" b="1"/>
            <a:t>A way to collect vocabulary </a:t>
          </a:r>
          <a:r>
            <a:rPr lang="en-GB"/>
            <a:t>– every child brings thousands of words to the game, some made up and some from life experiences which are shared</a:t>
          </a:r>
          <a:endParaRPr lang="en-US"/>
        </a:p>
      </dgm:t>
    </dgm:pt>
    <dgm:pt modelId="{F0841CFA-F4B8-4595-B555-594512D68F04}" type="parTrans" cxnId="{3D546B5C-6A06-403C-BE11-F60769111798}">
      <dgm:prSet/>
      <dgm:spPr/>
      <dgm:t>
        <a:bodyPr/>
        <a:lstStyle/>
        <a:p>
          <a:endParaRPr lang="en-US"/>
        </a:p>
      </dgm:t>
    </dgm:pt>
    <dgm:pt modelId="{1C3AD697-6A31-45FA-84FF-A951110DE829}" type="sibTrans" cxnId="{3D546B5C-6A06-403C-BE11-F60769111798}">
      <dgm:prSet/>
      <dgm:spPr/>
      <dgm:t>
        <a:bodyPr/>
        <a:lstStyle/>
        <a:p>
          <a:endParaRPr lang="en-US"/>
        </a:p>
      </dgm:t>
    </dgm:pt>
    <dgm:pt modelId="{2FD02FD7-B468-40E4-9DCB-DB128ED0CE19}">
      <dgm:prSet/>
      <dgm:spPr/>
      <dgm:t>
        <a:bodyPr/>
        <a:lstStyle/>
        <a:p>
          <a:r>
            <a:rPr lang="en-GB" b="1"/>
            <a:t>Builds IQ </a:t>
          </a:r>
          <a:r>
            <a:rPr lang="en-GB"/>
            <a:t>– problems, conflict and creative thinking is proven to have raised the IQ of 3 year olds</a:t>
          </a:r>
          <a:endParaRPr lang="en-US"/>
        </a:p>
      </dgm:t>
    </dgm:pt>
    <dgm:pt modelId="{267B08BB-C88D-4EE5-BE98-FC146C4EA9F6}" type="parTrans" cxnId="{D069C638-B150-4090-B6EB-AB67F2A18BB4}">
      <dgm:prSet/>
      <dgm:spPr/>
      <dgm:t>
        <a:bodyPr/>
        <a:lstStyle/>
        <a:p>
          <a:endParaRPr lang="en-US"/>
        </a:p>
      </dgm:t>
    </dgm:pt>
    <dgm:pt modelId="{BB8AD6B3-93C5-467A-A261-9E210F3D2DFB}" type="sibTrans" cxnId="{D069C638-B150-4090-B6EB-AB67F2A18BB4}">
      <dgm:prSet/>
      <dgm:spPr/>
      <dgm:t>
        <a:bodyPr/>
        <a:lstStyle/>
        <a:p>
          <a:endParaRPr lang="en-US"/>
        </a:p>
      </dgm:t>
    </dgm:pt>
    <dgm:pt modelId="{68CCA21D-F21D-4E64-BB6E-999B43A8D8AF}">
      <dgm:prSet/>
      <dgm:spPr/>
      <dgm:t>
        <a:bodyPr/>
        <a:lstStyle/>
        <a:p>
          <a:r>
            <a:rPr lang="en-GB" b="1"/>
            <a:t>A sense of adventure </a:t>
          </a:r>
          <a:r>
            <a:rPr lang="en-GB"/>
            <a:t>– in play you can be anyone, anywhere experiencing anything!</a:t>
          </a:r>
          <a:endParaRPr lang="en-US"/>
        </a:p>
      </dgm:t>
    </dgm:pt>
    <dgm:pt modelId="{4E96401B-2F6A-4448-B387-60EEA4DDCCFD}" type="parTrans" cxnId="{53E0C0B3-6FD5-45B5-AFC8-EE323DD0EB43}">
      <dgm:prSet/>
      <dgm:spPr/>
      <dgm:t>
        <a:bodyPr/>
        <a:lstStyle/>
        <a:p>
          <a:endParaRPr lang="en-US"/>
        </a:p>
      </dgm:t>
    </dgm:pt>
    <dgm:pt modelId="{193462DB-A0D6-4C89-9108-B71A595B4CF2}" type="sibTrans" cxnId="{53E0C0B3-6FD5-45B5-AFC8-EE323DD0EB43}">
      <dgm:prSet/>
      <dgm:spPr/>
      <dgm:t>
        <a:bodyPr/>
        <a:lstStyle/>
        <a:p>
          <a:endParaRPr lang="en-US"/>
        </a:p>
      </dgm:t>
    </dgm:pt>
    <dgm:pt modelId="{AC91AA83-EA99-43A4-9514-DC4C5BA57FAF}" type="pres">
      <dgm:prSet presAssocID="{04D8F3F5-17BE-4EA1-9AAA-3B8CAA14F536}" presName="diagram" presStyleCnt="0">
        <dgm:presLayoutVars>
          <dgm:dir/>
          <dgm:resizeHandles val="exact"/>
        </dgm:presLayoutVars>
      </dgm:prSet>
      <dgm:spPr/>
    </dgm:pt>
    <dgm:pt modelId="{CDAD7DBF-E913-47C5-8007-F4DB23E2F117}" type="pres">
      <dgm:prSet presAssocID="{26CD1269-71D7-452A-BEA3-6D8C7A51A11E}" presName="node" presStyleLbl="node1" presStyleIdx="0" presStyleCnt="8">
        <dgm:presLayoutVars>
          <dgm:bulletEnabled val="1"/>
        </dgm:presLayoutVars>
      </dgm:prSet>
      <dgm:spPr/>
    </dgm:pt>
    <dgm:pt modelId="{FAF28731-B323-43E2-98FB-50B853BD4CB7}" type="pres">
      <dgm:prSet presAssocID="{53E623D7-EB29-4F4C-8359-9806E68BD755}" presName="sibTrans" presStyleCnt="0"/>
      <dgm:spPr/>
    </dgm:pt>
    <dgm:pt modelId="{B505742E-987D-4F28-B273-8FFCF38920CB}" type="pres">
      <dgm:prSet presAssocID="{210A5433-24A6-42ED-9C4B-4BCF90023DEF}" presName="node" presStyleLbl="node1" presStyleIdx="1" presStyleCnt="8">
        <dgm:presLayoutVars>
          <dgm:bulletEnabled val="1"/>
        </dgm:presLayoutVars>
      </dgm:prSet>
      <dgm:spPr/>
    </dgm:pt>
    <dgm:pt modelId="{D88AACCA-5AC2-4C9A-88F3-878CF05ACA0C}" type="pres">
      <dgm:prSet presAssocID="{4FA934CF-D07B-4B62-9D9D-1F6253D371DF}" presName="sibTrans" presStyleCnt="0"/>
      <dgm:spPr/>
    </dgm:pt>
    <dgm:pt modelId="{79B77A91-1C96-4FAE-8477-200D26346B8B}" type="pres">
      <dgm:prSet presAssocID="{B25395BB-0084-4CB0-A963-5A30FA7774EE}" presName="node" presStyleLbl="node1" presStyleIdx="2" presStyleCnt="8">
        <dgm:presLayoutVars>
          <dgm:bulletEnabled val="1"/>
        </dgm:presLayoutVars>
      </dgm:prSet>
      <dgm:spPr/>
    </dgm:pt>
    <dgm:pt modelId="{E699B779-6F1F-4705-BCBD-C8579AFFF24E}" type="pres">
      <dgm:prSet presAssocID="{D8639B3E-96AD-42EF-9991-D4580F06AA82}" presName="sibTrans" presStyleCnt="0"/>
      <dgm:spPr/>
    </dgm:pt>
    <dgm:pt modelId="{1A68C9F8-9685-48A3-AC85-C73AFD3B2410}" type="pres">
      <dgm:prSet presAssocID="{433F4A08-FFC2-4BF6-A235-40E9F0B9569D}" presName="node" presStyleLbl="node1" presStyleIdx="3" presStyleCnt="8">
        <dgm:presLayoutVars>
          <dgm:bulletEnabled val="1"/>
        </dgm:presLayoutVars>
      </dgm:prSet>
      <dgm:spPr/>
    </dgm:pt>
    <dgm:pt modelId="{C2686F11-D090-4A12-A868-5FC32493B5A8}" type="pres">
      <dgm:prSet presAssocID="{7FCE5866-F2FE-4729-BB0E-A6ADB93DF2B0}" presName="sibTrans" presStyleCnt="0"/>
      <dgm:spPr/>
    </dgm:pt>
    <dgm:pt modelId="{42C411FE-5B5D-469C-8868-B92A3E3DDAAF}" type="pres">
      <dgm:prSet presAssocID="{A1497986-8753-4C4F-83CD-44FB58628C7E}" presName="node" presStyleLbl="node1" presStyleIdx="4" presStyleCnt="8">
        <dgm:presLayoutVars>
          <dgm:bulletEnabled val="1"/>
        </dgm:presLayoutVars>
      </dgm:prSet>
      <dgm:spPr/>
    </dgm:pt>
    <dgm:pt modelId="{4810E828-FA67-4F8C-AFD6-83BC6494FB1B}" type="pres">
      <dgm:prSet presAssocID="{2420F3FA-4DBF-4301-B413-D07D34EEEF5A}" presName="sibTrans" presStyleCnt="0"/>
      <dgm:spPr/>
    </dgm:pt>
    <dgm:pt modelId="{27D9F4EB-CEE7-4351-B2B7-DE6439D4DE0B}" type="pres">
      <dgm:prSet presAssocID="{2846AEEA-853C-4AE3-AD2D-03DF4BAEB6C1}" presName="node" presStyleLbl="node1" presStyleIdx="5" presStyleCnt="8">
        <dgm:presLayoutVars>
          <dgm:bulletEnabled val="1"/>
        </dgm:presLayoutVars>
      </dgm:prSet>
      <dgm:spPr/>
    </dgm:pt>
    <dgm:pt modelId="{3AF36181-2A6E-4F8F-8F58-6D3E378094EE}" type="pres">
      <dgm:prSet presAssocID="{1C3AD697-6A31-45FA-84FF-A951110DE829}" presName="sibTrans" presStyleCnt="0"/>
      <dgm:spPr/>
    </dgm:pt>
    <dgm:pt modelId="{6FE7F4B3-EF9B-4F0D-871C-A2907BA7552D}" type="pres">
      <dgm:prSet presAssocID="{2FD02FD7-B468-40E4-9DCB-DB128ED0CE19}" presName="node" presStyleLbl="node1" presStyleIdx="6" presStyleCnt="8">
        <dgm:presLayoutVars>
          <dgm:bulletEnabled val="1"/>
        </dgm:presLayoutVars>
      </dgm:prSet>
      <dgm:spPr/>
    </dgm:pt>
    <dgm:pt modelId="{92FD3D81-3661-47FD-9E47-D6D94AC63D6C}" type="pres">
      <dgm:prSet presAssocID="{BB8AD6B3-93C5-467A-A261-9E210F3D2DFB}" presName="sibTrans" presStyleCnt="0"/>
      <dgm:spPr/>
    </dgm:pt>
    <dgm:pt modelId="{2062F09D-F9C1-49CA-A94D-6527CEC52B0C}" type="pres">
      <dgm:prSet presAssocID="{68CCA21D-F21D-4E64-BB6E-999B43A8D8AF}" presName="node" presStyleLbl="node1" presStyleIdx="7" presStyleCnt="8">
        <dgm:presLayoutVars>
          <dgm:bulletEnabled val="1"/>
        </dgm:presLayoutVars>
      </dgm:prSet>
      <dgm:spPr/>
    </dgm:pt>
  </dgm:ptLst>
  <dgm:cxnLst>
    <dgm:cxn modelId="{D8212D05-C187-4939-8F05-C38D50F83927}" type="presOf" srcId="{433F4A08-FFC2-4BF6-A235-40E9F0B9569D}" destId="{1A68C9F8-9685-48A3-AC85-C73AFD3B2410}" srcOrd="0" destOrd="0" presId="urn:microsoft.com/office/officeart/2005/8/layout/default"/>
    <dgm:cxn modelId="{D9CCF01F-C5AF-4573-8D9D-8F1FE326B0AA}" type="presOf" srcId="{A1497986-8753-4C4F-83CD-44FB58628C7E}" destId="{42C411FE-5B5D-469C-8868-B92A3E3DDAAF}" srcOrd="0" destOrd="0" presId="urn:microsoft.com/office/officeart/2005/8/layout/default"/>
    <dgm:cxn modelId="{67CCCF2E-F1B1-4140-A3BC-D6B4B788D283}" type="presOf" srcId="{B25395BB-0084-4CB0-A963-5A30FA7774EE}" destId="{79B77A91-1C96-4FAE-8477-200D26346B8B}" srcOrd="0" destOrd="0" presId="urn:microsoft.com/office/officeart/2005/8/layout/default"/>
    <dgm:cxn modelId="{7D63A72F-BF5F-45AF-B3A2-A33D85F6BE52}" type="presOf" srcId="{04D8F3F5-17BE-4EA1-9AAA-3B8CAA14F536}" destId="{AC91AA83-EA99-43A4-9514-DC4C5BA57FAF}" srcOrd="0" destOrd="0" presId="urn:microsoft.com/office/officeart/2005/8/layout/default"/>
    <dgm:cxn modelId="{D069C638-B150-4090-B6EB-AB67F2A18BB4}" srcId="{04D8F3F5-17BE-4EA1-9AAA-3B8CAA14F536}" destId="{2FD02FD7-B468-40E4-9DCB-DB128ED0CE19}" srcOrd="6" destOrd="0" parTransId="{267B08BB-C88D-4EE5-BE98-FC146C4EA9F6}" sibTransId="{BB8AD6B3-93C5-467A-A261-9E210F3D2DFB}"/>
    <dgm:cxn modelId="{5560783B-B90D-45D5-86ED-6DE5D9DC9435}" type="presOf" srcId="{2FD02FD7-B468-40E4-9DCB-DB128ED0CE19}" destId="{6FE7F4B3-EF9B-4F0D-871C-A2907BA7552D}" srcOrd="0" destOrd="0" presId="urn:microsoft.com/office/officeart/2005/8/layout/default"/>
    <dgm:cxn modelId="{3D546B5C-6A06-403C-BE11-F60769111798}" srcId="{04D8F3F5-17BE-4EA1-9AAA-3B8CAA14F536}" destId="{2846AEEA-853C-4AE3-AD2D-03DF4BAEB6C1}" srcOrd="5" destOrd="0" parTransId="{F0841CFA-F4B8-4595-B555-594512D68F04}" sibTransId="{1C3AD697-6A31-45FA-84FF-A951110DE829}"/>
    <dgm:cxn modelId="{E4A5755C-5B10-4F67-B029-E23F1D2EE3B1}" type="presOf" srcId="{210A5433-24A6-42ED-9C4B-4BCF90023DEF}" destId="{B505742E-987D-4F28-B273-8FFCF38920CB}" srcOrd="0" destOrd="0" presId="urn:microsoft.com/office/officeart/2005/8/layout/default"/>
    <dgm:cxn modelId="{6C95D14D-97E6-4C2A-A3CC-11C7964C73D4}" type="presOf" srcId="{68CCA21D-F21D-4E64-BB6E-999B43A8D8AF}" destId="{2062F09D-F9C1-49CA-A94D-6527CEC52B0C}" srcOrd="0" destOrd="0" presId="urn:microsoft.com/office/officeart/2005/8/layout/default"/>
    <dgm:cxn modelId="{84BA067A-73C6-4D96-958C-C4F0DB7EAD34}" srcId="{04D8F3F5-17BE-4EA1-9AAA-3B8CAA14F536}" destId="{433F4A08-FFC2-4BF6-A235-40E9F0B9569D}" srcOrd="3" destOrd="0" parTransId="{9DC686EE-C4EA-4250-8DB1-5C909B8CF80F}" sibTransId="{7FCE5866-F2FE-4729-BB0E-A6ADB93DF2B0}"/>
    <dgm:cxn modelId="{92F4B47B-6C17-4BB3-9250-5B0E6C40D0CD}" srcId="{04D8F3F5-17BE-4EA1-9AAA-3B8CAA14F536}" destId="{210A5433-24A6-42ED-9C4B-4BCF90023DEF}" srcOrd="1" destOrd="0" parTransId="{AD7474A6-AC35-46D1-A988-D635222F089B}" sibTransId="{4FA934CF-D07B-4B62-9D9D-1F6253D371DF}"/>
    <dgm:cxn modelId="{9FF5D97C-E8E5-4B31-AD1B-B574586C37B9}" type="presOf" srcId="{2846AEEA-853C-4AE3-AD2D-03DF4BAEB6C1}" destId="{27D9F4EB-CEE7-4351-B2B7-DE6439D4DE0B}" srcOrd="0" destOrd="0" presId="urn:microsoft.com/office/officeart/2005/8/layout/default"/>
    <dgm:cxn modelId="{411D5F83-EEBE-4953-808B-54ECC283E837}" srcId="{04D8F3F5-17BE-4EA1-9AAA-3B8CAA14F536}" destId="{B25395BB-0084-4CB0-A963-5A30FA7774EE}" srcOrd="2" destOrd="0" parTransId="{2C30F61D-3D9E-4F8F-B697-3F5968D43813}" sibTransId="{D8639B3E-96AD-42EF-9991-D4580F06AA82}"/>
    <dgm:cxn modelId="{03125488-6B53-497D-9374-ECA0CB8A488B}" type="presOf" srcId="{26CD1269-71D7-452A-BEA3-6D8C7A51A11E}" destId="{CDAD7DBF-E913-47C5-8007-F4DB23E2F117}" srcOrd="0" destOrd="0" presId="urn:microsoft.com/office/officeart/2005/8/layout/default"/>
    <dgm:cxn modelId="{53E0C0B3-6FD5-45B5-AFC8-EE323DD0EB43}" srcId="{04D8F3F5-17BE-4EA1-9AAA-3B8CAA14F536}" destId="{68CCA21D-F21D-4E64-BB6E-999B43A8D8AF}" srcOrd="7" destOrd="0" parTransId="{4E96401B-2F6A-4448-B387-60EEA4DDCCFD}" sibTransId="{193462DB-A0D6-4C89-9108-B71A595B4CF2}"/>
    <dgm:cxn modelId="{8255A9BC-6FF4-4F75-AA52-CF77B7F48C70}" srcId="{04D8F3F5-17BE-4EA1-9AAA-3B8CAA14F536}" destId="{A1497986-8753-4C4F-83CD-44FB58628C7E}" srcOrd="4" destOrd="0" parTransId="{C8C3E49B-3453-42C2-B576-3EFD1E95FCB9}" sibTransId="{2420F3FA-4DBF-4301-B413-D07D34EEEF5A}"/>
    <dgm:cxn modelId="{C6B6ECD2-25C9-412B-AF20-090318D66419}" srcId="{04D8F3F5-17BE-4EA1-9AAA-3B8CAA14F536}" destId="{26CD1269-71D7-452A-BEA3-6D8C7A51A11E}" srcOrd="0" destOrd="0" parTransId="{BDCC7250-F52C-4C08-B894-6DF204E3E10B}" sibTransId="{53E623D7-EB29-4F4C-8359-9806E68BD755}"/>
    <dgm:cxn modelId="{EC4FE752-25E8-41C0-A674-FB01BF984F18}" type="presParOf" srcId="{AC91AA83-EA99-43A4-9514-DC4C5BA57FAF}" destId="{CDAD7DBF-E913-47C5-8007-F4DB23E2F117}" srcOrd="0" destOrd="0" presId="urn:microsoft.com/office/officeart/2005/8/layout/default"/>
    <dgm:cxn modelId="{A97CF984-D8AF-490A-8A9C-6A507718AFA3}" type="presParOf" srcId="{AC91AA83-EA99-43A4-9514-DC4C5BA57FAF}" destId="{FAF28731-B323-43E2-98FB-50B853BD4CB7}" srcOrd="1" destOrd="0" presId="urn:microsoft.com/office/officeart/2005/8/layout/default"/>
    <dgm:cxn modelId="{1F5137AB-8B9B-4D32-8A8C-D6D1DD87218F}" type="presParOf" srcId="{AC91AA83-EA99-43A4-9514-DC4C5BA57FAF}" destId="{B505742E-987D-4F28-B273-8FFCF38920CB}" srcOrd="2" destOrd="0" presId="urn:microsoft.com/office/officeart/2005/8/layout/default"/>
    <dgm:cxn modelId="{34A45983-AAE9-4DBF-B5E6-483232547CF3}" type="presParOf" srcId="{AC91AA83-EA99-43A4-9514-DC4C5BA57FAF}" destId="{D88AACCA-5AC2-4C9A-88F3-878CF05ACA0C}" srcOrd="3" destOrd="0" presId="urn:microsoft.com/office/officeart/2005/8/layout/default"/>
    <dgm:cxn modelId="{3806AF32-C952-44E0-AE61-B87A01124D71}" type="presParOf" srcId="{AC91AA83-EA99-43A4-9514-DC4C5BA57FAF}" destId="{79B77A91-1C96-4FAE-8477-200D26346B8B}" srcOrd="4" destOrd="0" presId="urn:microsoft.com/office/officeart/2005/8/layout/default"/>
    <dgm:cxn modelId="{24190D3A-199E-4BBC-AAF9-9E9138CD3C3B}" type="presParOf" srcId="{AC91AA83-EA99-43A4-9514-DC4C5BA57FAF}" destId="{E699B779-6F1F-4705-BCBD-C8579AFFF24E}" srcOrd="5" destOrd="0" presId="urn:microsoft.com/office/officeart/2005/8/layout/default"/>
    <dgm:cxn modelId="{6C82C858-83AE-455B-BE31-37F6A20A136F}" type="presParOf" srcId="{AC91AA83-EA99-43A4-9514-DC4C5BA57FAF}" destId="{1A68C9F8-9685-48A3-AC85-C73AFD3B2410}" srcOrd="6" destOrd="0" presId="urn:microsoft.com/office/officeart/2005/8/layout/default"/>
    <dgm:cxn modelId="{7B2A5685-93D6-4212-A205-D04F3FF13BEE}" type="presParOf" srcId="{AC91AA83-EA99-43A4-9514-DC4C5BA57FAF}" destId="{C2686F11-D090-4A12-A868-5FC32493B5A8}" srcOrd="7" destOrd="0" presId="urn:microsoft.com/office/officeart/2005/8/layout/default"/>
    <dgm:cxn modelId="{FD1160C4-B5EC-4583-8E29-041E46B3A655}" type="presParOf" srcId="{AC91AA83-EA99-43A4-9514-DC4C5BA57FAF}" destId="{42C411FE-5B5D-469C-8868-B92A3E3DDAAF}" srcOrd="8" destOrd="0" presId="urn:microsoft.com/office/officeart/2005/8/layout/default"/>
    <dgm:cxn modelId="{A3BB28F4-6CF7-4A39-97BF-619139CE9DEB}" type="presParOf" srcId="{AC91AA83-EA99-43A4-9514-DC4C5BA57FAF}" destId="{4810E828-FA67-4F8C-AFD6-83BC6494FB1B}" srcOrd="9" destOrd="0" presId="urn:microsoft.com/office/officeart/2005/8/layout/default"/>
    <dgm:cxn modelId="{B1E0E02C-2F8D-4E84-9B2A-0AC0EABC980E}" type="presParOf" srcId="{AC91AA83-EA99-43A4-9514-DC4C5BA57FAF}" destId="{27D9F4EB-CEE7-4351-B2B7-DE6439D4DE0B}" srcOrd="10" destOrd="0" presId="urn:microsoft.com/office/officeart/2005/8/layout/default"/>
    <dgm:cxn modelId="{A34F8EDF-61EA-4518-A3A5-E7AB6D56F39A}" type="presParOf" srcId="{AC91AA83-EA99-43A4-9514-DC4C5BA57FAF}" destId="{3AF36181-2A6E-4F8F-8F58-6D3E378094EE}" srcOrd="11" destOrd="0" presId="urn:microsoft.com/office/officeart/2005/8/layout/default"/>
    <dgm:cxn modelId="{DE98BD70-1F40-4B0D-A482-D2DE94A8F2C3}" type="presParOf" srcId="{AC91AA83-EA99-43A4-9514-DC4C5BA57FAF}" destId="{6FE7F4B3-EF9B-4F0D-871C-A2907BA7552D}" srcOrd="12" destOrd="0" presId="urn:microsoft.com/office/officeart/2005/8/layout/default"/>
    <dgm:cxn modelId="{FBF091F3-E23B-4426-A04D-48F5F7A1B1FA}" type="presParOf" srcId="{AC91AA83-EA99-43A4-9514-DC4C5BA57FAF}" destId="{92FD3D81-3661-47FD-9E47-D6D94AC63D6C}" srcOrd="13" destOrd="0" presId="urn:microsoft.com/office/officeart/2005/8/layout/default"/>
    <dgm:cxn modelId="{5A52DD12-9509-4447-8591-D2A93C6B085E}" type="presParOf" srcId="{AC91AA83-EA99-43A4-9514-DC4C5BA57FAF}" destId="{2062F09D-F9C1-49CA-A94D-6527CEC52B0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B992B-80A7-4258-B8C9-6B0D1F3B544F}">
      <dsp:nvSpPr>
        <dsp:cNvPr id="0" name=""/>
        <dsp:cNvSpPr/>
      </dsp:nvSpPr>
      <dsp:spPr>
        <a:xfrm>
          <a:off x="325838" y="2111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Real life practise </a:t>
          </a:r>
          <a:r>
            <a:rPr lang="en-GB" sz="1500" kern="1200"/>
            <a:t>– a child mimics what they see and can learn how situations unfold, how characters in the play might feel and is independently creating a social story. </a:t>
          </a:r>
          <a:endParaRPr lang="en-US" sz="1500" kern="1200"/>
        </a:p>
      </dsp:txBody>
      <dsp:txXfrm>
        <a:off x="325838" y="2111"/>
        <a:ext cx="2692691" cy="1615614"/>
      </dsp:txXfrm>
    </dsp:sp>
    <dsp:sp modelId="{27173E75-D413-47DE-9865-CD4A88CC7ECE}">
      <dsp:nvSpPr>
        <dsp:cNvPr id="0" name=""/>
        <dsp:cNvSpPr/>
      </dsp:nvSpPr>
      <dsp:spPr>
        <a:xfrm>
          <a:off x="3287798" y="2111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Inquiry based learning /active learning</a:t>
          </a:r>
          <a:r>
            <a:rPr lang="en-GB" sz="1500" kern="1200"/>
            <a:t>– a child can learn about their world around them, about themselves and about others through play by exploring, questioning and practising situations and behaviours.</a:t>
          </a:r>
          <a:endParaRPr lang="en-US" sz="1500" kern="1200"/>
        </a:p>
      </dsp:txBody>
      <dsp:txXfrm>
        <a:off x="3287798" y="2111"/>
        <a:ext cx="2692691" cy="1615614"/>
      </dsp:txXfrm>
    </dsp:sp>
    <dsp:sp modelId="{F69D161C-6FAC-4881-92C3-A197C89E64F7}">
      <dsp:nvSpPr>
        <dsp:cNvPr id="0" name=""/>
        <dsp:cNvSpPr/>
      </dsp:nvSpPr>
      <dsp:spPr>
        <a:xfrm>
          <a:off x="6249758" y="2111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Blue sky thinking </a:t>
          </a:r>
          <a:r>
            <a:rPr lang="en-GB" sz="1500" kern="1200" dirty="0"/>
            <a:t>– In play, there is no right or wrong, no inhibitions and no ceiling to what can happen.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Innovation and tomorrow’s entrepreneurs </a:t>
          </a:r>
          <a:endParaRPr lang="en-US" sz="1500" kern="1200" dirty="0"/>
        </a:p>
      </dsp:txBody>
      <dsp:txXfrm>
        <a:off x="6249758" y="2111"/>
        <a:ext cx="2692691" cy="1615614"/>
      </dsp:txXfrm>
    </dsp:sp>
    <dsp:sp modelId="{CB0F42DF-245F-4129-9396-A0BBFD210089}">
      <dsp:nvSpPr>
        <dsp:cNvPr id="0" name=""/>
        <dsp:cNvSpPr/>
      </dsp:nvSpPr>
      <dsp:spPr>
        <a:xfrm>
          <a:off x="325838" y="1886995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Problem solving </a:t>
          </a:r>
          <a:r>
            <a:rPr lang="en-GB" sz="1500" kern="1200"/>
            <a:t>– where other children or adults join in, problems can be created and in a safe environment the child learns how to find a solution</a:t>
          </a:r>
          <a:endParaRPr lang="en-US" sz="1500" kern="1200"/>
        </a:p>
      </dsp:txBody>
      <dsp:txXfrm>
        <a:off x="325838" y="1886995"/>
        <a:ext cx="2692691" cy="1615614"/>
      </dsp:txXfrm>
    </dsp:sp>
    <dsp:sp modelId="{792F7880-FCED-4E1E-82C2-6F0DA6737EF7}">
      <dsp:nvSpPr>
        <dsp:cNvPr id="0" name=""/>
        <dsp:cNvSpPr/>
      </dsp:nvSpPr>
      <dsp:spPr>
        <a:xfrm>
          <a:off x="3287798" y="1886995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Creative thinking </a:t>
          </a:r>
          <a:r>
            <a:rPr lang="en-GB" sz="1500" kern="1200"/>
            <a:t>– Anything is possible! You can be who you want in a world of your choice.</a:t>
          </a:r>
          <a:endParaRPr lang="en-US" sz="1500" kern="1200"/>
        </a:p>
      </dsp:txBody>
      <dsp:txXfrm>
        <a:off x="3287798" y="1886995"/>
        <a:ext cx="2692691" cy="1615614"/>
      </dsp:txXfrm>
    </dsp:sp>
    <dsp:sp modelId="{7BF71701-676C-4262-B99E-01B56561F244}">
      <dsp:nvSpPr>
        <dsp:cNvPr id="0" name=""/>
        <dsp:cNvSpPr/>
      </dsp:nvSpPr>
      <dsp:spPr>
        <a:xfrm>
          <a:off x="6249758" y="1886995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Character development </a:t>
          </a:r>
          <a:r>
            <a:rPr lang="en-GB" sz="1500" kern="1200"/>
            <a:t>– the child will create character traits they will want to explore which they have seen in others. It is a safe environment to see if they want to adopt the characteristic.</a:t>
          </a:r>
          <a:endParaRPr lang="en-US" sz="1500" kern="1200"/>
        </a:p>
      </dsp:txBody>
      <dsp:txXfrm>
        <a:off x="6249758" y="1886995"/>
        <a:ext cx="2692691" cy="1615614"/>
      </dsp:txXfrm>
    </dsp:sp>
    <dsp:sp modelId="{3DB3AB17-D356-4E7E-9C3E-A700C74637A6}">
      <dsp:nvSpPr>
        <dsp:cNvPr id="0" name=""/>
        <dsp:cNvSpPr/>
      </dsp:nvSpPr>
      <dsp:spPr>
        <a:xfrm>
          <a:off x="3287798" y="3771878"/>
          <a:ext cx="2692691" cy="161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Physical</a:t>
          </a:r>
          <a:r>
            <a:rPr lang="en-GB" sz="1500" kern="1200" dirty="0"/>
            <a:t> – normally in play there is much movement, closeness, intimate at times which is good for happy hormones to swim around the body and keep us healthy</a:t>
          </a:r>
          <a:endParaRPr lang="en-US" sz="1500" kern="1200" dirty="0"/>
        </a:p>
      </dsp:txBody>
      <dsp:txXfrm>
        <a:off x="3287798" y="3771878"/>
        <a:ext cx="2692691" cy="1615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D7DBF-E913-47C5-8007-F4DB23E2F117}">
      <dsp:nvSpPr>
        <dsp:cNvPr id="0" name=""/>
        <dsp:cNvSpPr/>
      </dsp:nvSpPr>
      <dsp:spPr>
        <a:xfrm>
          <a:off x="0" y="20055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Happiness </a:t>
          </a:r>
          <a:r>
            <a:rPr lang="en-GB" sz="1300" kern="1200"/>
            <a:t>– play is designed to create a happy safe place, leading to happy children</a:t>
          </a:r>
          <a:endParaRPr lang="en-US" sz="1300" kern="1200"/>
        </a:p>
      </dsp:txBody>
      <dsp:txXfrm>
        <a:off x="0" y="20055"/>
        <a:ext cx="2626223" cy="1575734"/>
      </dsp:txXfrm>
    </dsp:sp>
    <dsp:sp modelId="{B505742E-987D-4F28-B273-8FFCF38920CB}">
      <dsp:nvSpPr>
        <dsp:cNvPr id="0" name=""/>
        <dsp:cNvSpPr/>
      </dsp:nvSpPr>
      <dsp:spPr>
        <a:xfrm>
          <a:off x="2888845" y="20055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Developing the brain </a:t>
          </a:r>
          <a:r>
            <a:rPr lang="en-GB" sz="1300" kern="1200"/>
            <a:t>– it builds IQ, deep thinking and higher concentration as well as empathy,  self-control and a strong sense of self</a:t>
          </a:r>
          <a:endParaRPr lang="en-US" sz="1300" kern="1200"/>
        </a:p>
      </dsp:txBody>
      <dsp:txXfrm>
        <a:off x="2888845" y="20055"/>
        <a:ext cx="2626223" cy="1575734"/>
      </dsp:txXfrm>
    </dsp:sp>
    <dsp:sp modelId="{79B77A91-1C96-4FAE-8477-200D26346B8B}">
      <dsp:nvSpPr>
        <dsp:cNvPr id="0" name=""/>
        <dsp:cNvSpPr/>
      </dsp:nvSpPr>
      <dsp:spPr>
        <a:xfrm>
          <a:off x="5777691" y="20055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Practising regulating emotions </a:t>
          </a:r>
          <a:r>
            <a:rPr lang="en-GB" sz="1300" kern="1200"/>
            <a:t>– emotions can be ‘played’ and ways to explore them and find ways to regulate them in a safe way</a:t>
          </a:r>
          <a:endParaRPr lang="en-US" sz="1300" kern="1200"/>
        </a:p>
      </dsp:txBody>
      <dsp:txXfrm>
        <a:off x="5777691" y="20055"/>
        <a:ext cx="2626223" cy="1575734"/>
      </dsp:txXfrm>
    </dsp:sp>
    <dsp:sp modelId="{1A68C9F8-9685-48A3-AC85-C73AFD3B2410}">
      <dsp:nvSpPr>
        <dsp:cNvPr id="0" name=""/>
        <dsp:cNvSpPr/>
      </dsp:nvSpPr>
      <dsp:spPr>
        <a:xfrm>
          <a:off x="0" y="1858411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Social development </a:t>
          </a:r>
          <a:r>
            <a:rPr lang="en-GB" sz="1300" kern="1200"/>
            <a:t>– it takes two to tango and sometimes many more, leading to negotiation, cooperation and self control. This builds trusting relationships and allows the children to know what a friendship/relationship should feel like</a:t>
          </a:r>
          <a:endParaRPr lang="en-US" sz="1300" kern="1200"/>
        </a:p>
      </dsp:txBody>
      <dsp:txXfrm>
        <a:off x="0" y="1858411"/>
        <a:ext cx="2626223" cy="1575734"/>
      </dsp:txXfrm>
    </dsp:sp>
    <dsp:sp modelId="{42C411FE-5B5D-469C-8868-B92A3E3DDAAF}">
      <dsp:nvSpPr>
        <dsp:cNvPr id="0" name=""/>
        <dsp:cNvSpPr/>
      </dsp:nvSpPr>
      <dsp:spPr>
        <a:xfrm>
          <a:off x="2888845" y="1858411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A way to communicate </a:t>
          </a:r>
          <a:r>
            <a:rPr lang="en-GB" sz="1300" kern="1200"/>
            <a:t>– body language, subtle changes to the game, rules being set as well as explanations and feelings shared can help all children to communicate better</a:t>
          </a:r>
          <a:endParaRPr lang="en-US" sz="1300" kern="1200"/>
        </a:p>
      </dsp:txBody>
      <dsp:txXfrm>
        <a:off x="2888845" y="1858411"/>
        <a:ext cx="2626223" cy="1575734"/>
      </dsp:txXfrm>
    </dsp:sp>
    <dsp:sp modelId="{27D9F4EB-CEE7-4351-B2B7-DE6439D4DE0B}">
      <dsp:nvSpPr>
        <dsp:cNvPr id="0" name=""/>
        <dsp:cNvSpPr/>
      </dsp:nvSpPr>
      <dsp:spPr>
        <a:xfrm>
          <a:off x="5777691" y="1858411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A way to collect vocabulary </a:t>
          </a:r>
          <a:r>
            <a:rPr lang="en-GB" sz="1300" kern="1200"/>
            <a:t>– every child brings thousands of words to the game, some made up and some from life experiences which are shared</a:t>
          </a:r>
          <a:endParaRPr lang="en-US" sz="1300" kern="1200"/>
        </a:p>
      </dsp:txBody>
      <dsp:txXfrm>
        <a:off x="5777691" y="1858411"/>
        <a:ext cx="2626223" cy="1575734"/>
      </dsp:txXfrm>
    </dsp:sp>
    <dsp:sp modelId="{6FE7F4B3-EF9B-4F0D-871C-A2907BA7552D}">
      <dsp:nvSpPr>
        <dsp:cNvPr id="0" name=""/>
        <dsp:cNvSpPr/>
      </dsp:nvSpPr>
      <dsp:spPr>
        <a:xfrm>
          <a:off x="1444422" y="3696768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Builds IQ </a:t>
          </a:r>
          <a:r>
            <a:rPr lang="en-GB" sz="1300" kern="1200"/>
            <a:t>– problems, conflict and creative thinking is proven to have raised the IQ of 3 year olds</a:t>
          </a:r>
          <a:endParaRPr lang="en-US" sz="1300" kern="1200"/>
        </a:p>
      </dsp:txBody>
      <dsp:txXfrm>
        <a:off x="1444422" y="3696768"/>
        <a:ext cx="2626223" cy="1575734"/>
      </dsp:txXfrm>
    </dsp:sp>
    <dsp:sp modelId="{2062F09D-F9C1-49CA-A94D-6527CEC52B0C}">
      <dsp:nvSpPr>
        <dsp:cNvPr id="0" name=""/>
        <dsp:cNvSpPr/>
      </dsp:nvSpPr>
      <dsp:spPr>
        <a:xfrm>
          <a:off x="4333268" y="3696768"/>
          <a:ext cx="2626223" cy="157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A sense of adventure </a:t>
          </a:r>
          <a:r>
            <a:rPr lang="en-GB" sz="1300" kern="1200"/>
            <a:t>– in play you can be anyone, anywhere experiencing anything!</a:t>
          </a:r>
          <a:endParaRPr lang="en-US" sz="1300" kern="1200"/>
        </a:p>
      </dsp:txBody>
      <dsp:txXfrm>
        <a:off x="4333268" y="3696768"/>
        <a:ext cx="2626223" cy="157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5923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532" y="0"/>
            <a:ext cx="4341442" cy="345923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5A4CB21-DE4E-40C6-AFE7-A057C956118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165"/>
            <a:ext cx="8014970" cy="271158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0653"/>
            <a:ext cx="4341442" cy="345922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532" y="6540653"/>
            <a:ext cx="4341442" cy="345922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C55D622-DE78-401C-AE95-69BFD7B21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5D622-DE78-401C-AE95-69BFD7B213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5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5D622-DE78-401C-AE95-69BFD7B213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8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5DA6-DA71-438F-A759-2AA20E5B7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3485A-BEA1-4270-A24F-C91D14878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24B5-046B-4A0A-936E-C893BA5E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F9A3-DEC5-451F-A7CD-3475525E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55E1-BED0-4A9E-8678-1EB77BE1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BA7E-0A43-461A-BCF0-E8620323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6DAAB-9094-43F5-81D4-4CCC891CB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278D0-CF32-420E-86B2-99C76B52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2B23-E568-43F7-A2F7-96144D7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773CF-60A1-42E8-9AFC-6056B0FE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C2B8A-7FAD-4C46-958D-34235F0CF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8ACCB-A86E-420D-BD3F-3A5005351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850C-7853-4C8D-A1FB-4F77EBE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A997-7554-421F-861E-AFCE84D0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E1D7-737D-4BDA-BDD5-EFEBF28C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780-B902-4B50-87FF-5942B76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054B-7014-4AF2-B3F2-748AF0D9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CD6E-74B0-4214-89D7-90261483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8CF5-7663-4ED6-9B51-4DA60A37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A250-38B0-43C3-89A3-75AC8F18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0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733D-2511-4E00-A638-ED2DC024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A7F47-92CF-4046-BF86-C4562223A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7CA9-6617-4C43-8A8F-C08E5525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5934-2A64-4019-954B-B6CE1CB3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8AFA-6492-4E6B-B901-6FFD9C7B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94F6-E19E-4DB8-A9DD-436D226C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5ADF-64D6-4C52-AB55-D9983E82D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BF25F-8DB7-4F34-887B-B9DF7C6AA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B5313-3374-4095-85B1-1DA99F4C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4AFFF-C7A2-4166-9C12-631908FD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F6248-6075-410D-8839-27463533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990D-99C2-41AA-B3C4-CA661BF1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B1621-A9A2-4464-8FD9-961C9CB0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4FA25-91C0-4DDD-93BF-22420D04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44489-2ACA-4F0A-ABB9-C24368162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B10BA-A9F0-44C1-944A-9AC5CBBCD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5055C-F85A-44AA-80D0-FBB0580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38CE0-3535-4ACA-BBF6-98185DBA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70D2D-A3EA-4909-A81E-23F104F4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6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2590-9908-4EC6-ACD1-51D26996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2C4FB-C9E0-4CE7-A568-ACC26723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019F0-63B5-4069-91C0-12A99E92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A7623-7E8A-4645-8BD9-E1EB73B5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3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AE94D-D7BA-4B02-A85C-7B4BBC45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F8DE4-64C4-4688-85E5-7D3A352D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6072-3EDB-4AB6-8907-FD39864F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DADE-6A64-4415-AB1B-EFE89E46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CEE50-37E7-452E-97EE-68F51B6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72B3E-90E4-42EE-99B2-64830EE51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CA3D6-98EA-4F9E-8DCF-83A684C1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1A334-CFBF-49A7-89E8-BBEB189E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CA6E-BA56-4136-A31B-E053D886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1AE-A81F-4249-B2F6-CB3A9C68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D7DF-0212-4D16-AF6B-61763B50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CD8-D4BC-46D6-A036-992CB27BA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511B5-16FD-4E47-92D0-DA37C534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72CCA-5558-4C8E-9375-547988E6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974D1-4338-4B30-A033-67FF1E9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B16EF-596D-4A8A-9A3C-4B18C0A8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885C7-125A-4596-8279-1E93D1DB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E990-A186-4922-8C00-50C20CDD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5471-49A5-4EBB-A900-68D21964B339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5F23-6806-4077-B949-FD679F537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8283-0C43-4FB7-83C4-94DF7A555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553B-1C1D-4ECD-B777-30C513357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4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parentingforbrain.com/benefits-play-learning-activities-early-childhood/" TargetMode="External"/><Relationship Id="rId7" Type="http://schemas.openxmlformats.org/officeDocument/2006/relationships/hyperlink" Target="https://academy.schooleducationgateway.eu/documents/1508261/0/power+of+play/ec599a0c-c9e5-405d-9c0c-c65872fe1e21" TargetMode="External"/><Relationship Id="rId2" Type="http://schemas.openxmlformats.org/officeDocument/2006/relationships/hyperlink" Target="https://www.unicef.org/sites/default/files/2018-12/UNICEF-Lego-Foundation-Learning-through-Play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thought.com/learning/innovation-imagination-12-benefits-creativity/" TargetMode="External"/><Relationship Id="rId5" Type="http://schemas.openxmlformats.org/officeDocument/2006/relationships/hyperlink" Target="https://pediatrics.aappublications.org/content/119/1/182" TargetMode="External"/><Relationship Id="rId4" Type="http://schemas.openxmlformats.org/officeDocument/2006/relationships/hyperlink" Target="https://www.familylives.org.uk/advice/early-years-development/learning-and-play/why-play-matt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C77E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D7DC4C-78CF-4A0C-8ADE-65C9DE12F24E}"/>
              </a:ext>
            </a:extLst>
          </p:cNvPr>
          <p:cNvSpPr txBox="1"/>
          <p:nvPr/>
        </p:nvSpPr>
        <p:spPr>
          <a:xfrm>
            <a:off x="159798" y="632702"/>
            <a:ext cx="1187832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Julie Norman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Executive Primary Lead for Quantock Education Trust</a:t>
            </a:r>
          </a:p>
          <a:p>
            <a:pPr algn="ctr"/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Director for Schools Omega Solutions</a:t>
            </a:r>
          </a:p>
          <a:p>
            <a:pPr algn="ctr"/>
            <a:endParaRPr lang="en-GB" sz="3200">
              <a:solidFill>
                <a:srgbClr val="000000"/>
              </a:solidFill>
              <a:effectLst/>
              <a:latin typeface="Bradley Hand ITC" panose="03070402050302030203" pitchFamily="66" charset="0"/>
              <a:ea typeface="Times New Roman" panose="02020603050405020304" pitchFamily="18" charset="0"/>
            </a:endParaRPr>
          </a:p>
          <a:p>
            <a:pPr algn="ctr"/>
            <a:r>
              <a:rPr lang="en-GB" sz="3200">
                <a:solidFill>
                  <a:srgbClr val="0000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The power of imagination, creativity and play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AD16A-FE57-4B06-AA10-0D43FE4E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828" y="6173711"/>
            <a:ext cx="1283293" cy="591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9333E-384A-4135-8891-1CCC6EBA182A}"/>
              </a:ext>
            </a:extLst>
          </p:cNvPr>
          <p:cNvSpPr txBox="1"/>
          <p:nvPr/>
        </p:nvSpPr>
        <p:spPr>
          <a:xfrm>
            <a:off x="3086470" y="3071673"/>
            <a:ext cx="6019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latin typeface="Comic Sans MS" panose="030F0702030302020204" pitchFamily="66" charset="0"/>
              </a:rPr>
              <a:t>Today we will look at :</a:t>
            </a:r>
          </a:p>
          <a:p>
            <a:pPr algn="ctr"/>
            <a:endParaRPr lang="en-GB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What is play and why is it important?</a:t>
            </a:r>
          </a:p>
          <a:p>
            <a:pPr algn="ctr"/>
            <a:endParaRPr lang="en-GB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Where does wellbeing come into this?</a:t>
            </a:r>
          </a:p>
          <a:p>
            <a:pPr algn="ctr"/>
            <a:endParaRPr lang="en-GB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Comic Sans MS" panose="030F0702030302020204" pitchFamily="66" charset="0"/>
              </a:rPr>
              <a:t>What age do we stop this expectation?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ED74D-C8A2-4B00-9F03-94034BA3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2" y="2702647"/>
            <a:ext cx="2956816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0213E-EA79-4F21-875B-F91709D914C3}"/>
              </a:ext>
            </a:extLst>
          </p:cNvPr>
          <p:cNvSpPr txBox="1"/>
          <p:nvPr/>
        </p:nvSpPr>
        <p:spPr>
          <a:xfrm>
            <a:off x="161925" y="4476750"/>
            <a:ext cx="11458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References:</a:t>
            </a:r>
          </a:p>
          <a:p>
            <a:r>
              <a:rPr lang="en-GB" dirty="0">
                <a:hlinkClick r:id="rId2"/>
              </a:rPr>
              <a:t>https://www.unicef.org/sites/default/files/2018-12/UNICEF-Lego-Foundation-Learning-through-Play.pdf</a:t>
            </a:r>
            <a:endParaRPr lang="en-GB" dirty="0"/>
          </a:p>
          <a:p>
            <a:r>
              <a:rPr lang="en-GB" dirty="0">
                <a:hlinkClick r:id="rId3"/>
              </a:rPr>
              <a:t>https://www.parentingforbrain.com/benefits-play-learning-activities-early-childhood/</a:t>
            </a:r>
            <a:endParaRPr lang="en-GB" dirty="0"/>
          </a:p>
          <a:p>
            <a:r>
              <a:rPr lang="en-GB" dirty="0">
                <a:hlinkClick r:id="rId4"/>
              </a:rPr>
              <a:t>https://www.familylives.org.uk/advice/early-years-development/learning-and-play/why-play-matters</a:t>
            </a:r>
            <a:endParaRPr lang="en-GB" dirty="0"/>
          </a:p>
          <a:p>
            <a:r>
              <a:rPr lang="en-GB" dirty="0">
                <a:hlinkClick r:id="rId5"/>
              </a:rPr>
              <a:t>https://pediatrics.aappublications.org/content/119/1/182</a:t>
            </a:r>
            <a:endParaRPr lang="en-GB" dirty="0"/>
          </a:p>
          <a:p>
            <a:r>
              <a:rPr lang="en-GB" dirty="0">
                <a:hlinkClick r:id="rId6"/>
              </a:rPr>
              <a:t>https://www.teachthought.com/learning/innovation-imagination-12-benefits-creativity/</a:t>
            </a:r>
            <a:endParaRPr lang="en-GB" dirty="0"/>
          </a:p>
          <a:p>
            <a:r>
              <a:rPr lang="en-GB" dirty="0">
                <a:hlinkClick r:id="rId7"/>
              </a:rPr>
              <a:t>https://academy.schooleducationgateway.eu/documents/1508261/0/power+of+play/ec599a0c-c9e5-405d-9c0c-c65872fe1e21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EED44-3C47-4A21-85F4-AC3CF20296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28" t="14723" r="46640" b="19028"/>
          <a:stretch/>
        </p:blipFill>
        <p:spPr>
          <a:xfrm>
            <a:off x="3076575" y="195262"/>
            <a:ext cx="60388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EDA-48B5-4B7B-BC67-260C40CF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27" y="1289050"/>
            <a:ext cx="9144000" cy="2387600"/>
          </a:xfrm>
        </p:spPr>
        <p:txBody>
          <a:bodyPr/>
          <a:lstStyle/>
          <a:p>
            <a:r>
              <a:rPr lang="en-GB" dirty="0"/>
              <a:t>What is play?</a:t>
            </a:r>
          </a:p>
        </p:txBody>
      </p:sp>
      <p:pic>
        <p:nvPicPr>
          <p:cNvPr id="5" name="Picture 4" descr="Wondering Max The Husky">
            <a:extLst>
              <a:ext uri="{FF2B5EF4-FFF2-40B4-BE49-F238E27FC236}">
                <a16:creationId xmlns:a16="http://schemas.microsoft.com/office/drawing/2014/main" id="{E89BBB35-4EA8-4021-AB0C-27236F71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7716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8266B1-527F-4A6E-96FB-EC05C5C295E9}"/>
              </a:ext>
            </a:extLst>
          </p:cNvPr>
          <p:cNvGrpSpPr/>
          <p:nvPr/>
        </p:nvGrpSpPr>
        <p:grpSpPr>
          <a:xfrm>
            <a:off x="3088839" y="2625719"/>
            <a:ext cx="5877017" cy="1003176"/>
            <a:chOff x="3364637" y="1944210"/>
            <a:chExt cx="5877017" cy="1003176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B08A3591-786F-4DC2-B3BA-7F9D99B1B28F}"/>
                </a:ext>
              </a:extLst>
            </p:cNvPr>
            <p:cNvSpPr/>
            <p:nvPr/>
          </p:nvSpPr>
          <p:spPr>
            <a:xfrm>
              <a:off x="3364637" y="1944210"/>
              <a:ext cx="5877017" cy="100317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69CF9F-96A9-4FE4-A04D-031BE853EB84}"/>
                </a:ext>
              </a:extLst>
            </p:cNvPr>
            <p:cNvSpPr txBox="1"/>
            <p:nvPr/>
          </p:nvSpPr>
          <p:spPr>
            <a:xfrm>
              <a:off x="5274562" y="2234985"/>
              <a:ext cx="231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6600"/>
                  </a:solidFill>
                  <a:latin typeface="Bradley Hand ITC" panose="03070402050302030203" pitchFamily="66" charset="0"/>
                </a:rPr>
                <a:t>What is play?</a:t>
              </a:r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38FD8DF-64B6-4E7D-9825-6F56DB5855B5}"/>
              </a:ext>
            </a:extLst>
          </p:cNvPr>
          <p:cNvSpPr/>
          <p:nvPr/>
        </p:nvSpPr>
        <p:spPr>
          <a:xfrm>
            <a:off x="5168030" y="1173686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CA7191A-88DC-4E1A-9440-872F8280AB1A}"/>
              </a:ext>
            </a:extLst>
          </p:cNvPr>
          <p:cNvSpPr/>
          <p:nvPr/>
        </p:nvSpPr>
        <p:spPr>
          <a:xfrm>
            <a:off x="2712244" y="549754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731423E-D4DA-4644-BEDF-8FEB412D9BC3}"/>
              </a:ext>
            </a:extLst>
          </p:cNvPr>
          <p:cNvSpPr/>
          <p:nvPr/>
        </p:nvSpPr>
        <p:spPr>
          <a:xfrm>
            <a:off x="213804" y="278167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E6A8DF5-D73C-4699-853A-AAB66AB1235D}"/>
              </a:ext>
            </a:extLst>
          </p:cNvPr>
          <p:cNvSpPr/>
          <p:nvPr/>
        </p:nvSpPr>
        <p:spPr>
          <a:xfrm>
            <a:off x="8137863" y="1325447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8E007B-F61A-4606-823A-D55E93C35B72}"/>
              </a:ext>
            </a:extLst>
          </p:cNvPr>
          <p:cNvSpPr/>
          <p:nvPr/>
        </p:nvSpPr>
        <p:spPr>
          <a:xfrm>
            <a:off x="6867302" y="41204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1355755-B664-44D4-B6C4-42943AADC4AF}"/>
              </a:ext>
            </a:extLst>
          </p:cNvPr>
          <p:cNvSpPr/>
          <p:nvPr/>
        </p:nvSpPr>
        <p:spPr>
          <a:xfrm>
            <a:off x="9924693" y="379814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6329703-AFF7-4D16-87CC-C3E40E4F8807}"/>
              </a:ext>
            </a:extLst>
          </p:cNvPr>
          <p:cNvSpPr/>
          <p:nvPr/>
        </p:nvSpPr>
        <p:spPr>
          <a:xfrm>
            <a:off x="1297404" y="3923747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C1089A1-123C-4CE6-9EB8-3A71E74EB5A5}"/>
              </a:ext>
            </a:extLst>
          </p:cNvPr>
          <p:cNvSpPr/>
          <p:nvPr/>
        </p:nvSpPr>
        <p:spPr>
          <a:xfrm>
            <a:off x="4101797" y="5464620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42F1369-528E-4943-8B6A-285298358252}"/>
              </a:ext>
            </a:extLst>
          </p:cNvPr>
          <p:cNvSpPr/>
          <p:nvPr/>
        </p:nvSpPr>
        <p:spPr>
          <a:xfrm>
            <a:off x="288272" y="2461789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C07C88B-4034-4152-80CE-A23FD20B2497}"/>
              </a:ext>
            </a:extLst>
          </p:cNvPr>
          <p:cNvSpPr/>
          <p:nvPr/>
        </p:nvSpPr>
        <p:spPr>
          <a:xfrm>
            <a:off x="403574" y="5510177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04279CE8-B040-4E08-BBF9-E1D2A6AA9759}"/>
              </a:ext>
            </a:extLst>
          </p:cNvPr>
          <p:cNvSpPr/>
          <p:nvPr/>
        </p:nvSpPr>
        <p:spPr>
          <a:xfrm>
            <a:off x="6894872" y="5378984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4892E264-D9D5-4433-9E56-13B4EE0EE23D}"/>
              </a:ext>
            </a:extLst>
          </p:cNvPr>
          <p:cNvSpPr/>
          <p:nvPr/>
        </p:nvSpPr>
        <p:spPr>
          <a:xfrm rot="1664282">
            <a:off x="10096989" y="2660492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B534467F-83A4-4086-AE6B-B6F56B09F5E2}"/>
              </a:ext>
            </a:extLst>
          </p:cNvPr>
          <p:cNvSpPr/>
          <p:nvPr/>
        </p:nvSpPr>
        <p:spPr>
          <a:xfrm rot="2179852">
            <a:off x="8422813" y="3942548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BDC9EEE6-F5E2-44E3-93A2-E56C8B90216A}"/>
              </a:ext>
            </a:extLst>
          </p:cNvPr>
          <p:cNvSpPr/>
          <p:nvPr/>
        </p:nvSpPr>
        <p:spPr>
          <a:xfrm rot="1431379">
            <a:off x="10274422" y="4885613"/>
            <a:ext cx="1828800" cy="1136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4BDAE7-F524-46DE-968E-F41B78D2032C}"/>
              </a:ext>
            </a:extLst>
          </p:cNvPr>
          <p:cNvSpPr txBox="1"/>
          <p:nvPr/>
        </p:nvSpPr>
        <p:spPr>
          <a:xfrm>
            <a:off x="5314543" y="1398248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Building good mental health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C7FACF-0BC2-44CB-A7FA-575C395A9E77}"/>
              </a:ext>
            </a:extLst>
          </p:cNvPr>
          <p:cNvSpPr txBox="1"/>
          <p:nvPr/>
        </p:nvSpPr>
        <p:spPr>
          <a:xfrm>
            <a:off x="2768933" y="878241"/>
            <a:ext cx="18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A48A05-6491-4317-B53D-9CA9D235423F}"/>
              </a:ext>
            </a:extLst>
          </p:cNvPr>
          <p:cNvSpPr txBox="1"/>
          <p:nvPr/>
        </p:nvSpPr>
        <p:spPr>
          <a:xfrm>
            <a:off x="403574" y="2778711"/>
            <a:ext cx="168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child’s right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51A339-F302-4E65-9791-6DE4950B07DF}"/>
              </a:ext>
            </a:extLst>
          </p:cNvPr>
          <p:cNvSpPr txBox="1"/>
          <p:nvPr/>
        </p:nvSpPr>
        <p:spPr>
          <a:xfrm>
            <a:off x="634000" y="5663226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Meeting a Global goal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E4ACF9-D85C-47B9-9C0E-B064188250F6}"/>
              </a:ext>
            </a:extLst>
          </p:cNvPr>
          <p:cNvSpPr txBox="1"/>
          <p:nvPr/>
        </p:nvSpPr>
        <p:spPr>
          <a:xfrm>
            <a:off x="4351017" y="5623989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F0452D-F271-4B23-B09B-61BF79825799}"/>
              </a:ext>
            </a:extLst>
          </p:cNvPr>
          <p:cNvSpPr txBox="1"/>
          <p:nvPr/>
        </p:nvSpPr>
        <p:spPr>
          <a:xfrm>
            <a:off x="7205074" y="5510177"/>
            <a:ext cx="168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to regulate emotions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C9086-35AB-4884-9DD3-F669787F9B2F}"/>
              </a:ext>
            </a:extLst>
          </p:cNvPr>
          <p:cNvSpPr txBox="1"/>
          <p:nvPr/>
        </p:nvSpPr>
        <p:spPr>
          <a:xfrm>
            <a:off x="10358915" y="2782669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Physical development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989AAD-03A6-4944-8778-B63A438764E1}"/>
              </a:ext>
            </a:extLst>
          </p:cNvPr>
          <p:cNvSpPr txBox="1"/>
          <p:nvPr/>
        </p:nvSpPr>
        <p:spPr>
          <a:xfrm>
            <a:off x="10317779" y="579602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Character growth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7BD80C-8D01-4ABB-818E-19C898216F7B}"/>
              </a:ext>
            </a:extLst>
          </p:cNvPr>
          <p:cNvSpPr txBox="1"/>
          <p:nvPr/>
        </p:nvSpPr>
        <p:spPr>
          <a:xfrm>
            <a:off x="7038177" y="365088"/>
            <a:ext cx="168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Acquiring skills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D41B7-5E58-4E73-B459-85821CA0ED49}"/>
              </a:ext>
            </a:extLst>
          </p:cNvPr>
          <p:cNvSpPr txBox="1"/>
          <p:nvPr/>
        </p:nvSpPr>
        <p:spPr>
          <a:xfrm>
            <a:off x="8277578" y="1648140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Gaining a Sense of self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EF3FAF-384E-4AC9-8380-556068523FDD}"/>
              </a:ext>
            </a:extLst>
          </p:cNvPr>
          <p:cNvSpPr txBox="1"/>
          <p:nvPr/>
        </p:nvSpPr>
        <p:spPr>
          <a:xfrm>
            <a:off x="8721389" y="4118662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Wellbeing &amp; happiness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1111CB-E7ED-4BDD-81FC-781E56A2EAE7}"/>
              </a:ext>
            </a:extLst>
          </p:cNvPr>
          <p:cNvSpPr txBox="1"/>
          <p:nvPr/>
        </p:nvSpPr>
        <p:spPr>
          <a:xfrm>
            <a:off x="10565807" y="5102471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 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FAB2C5-4E5A-44A4-9B04-2AB67887F507}"/>
              </a:ext>
            </a:extLst>
          </p:cNvPr>
          <p:cNvSpPr txBox="1"/>
          <p:nvPr/>
        </p:nvSpPr>
        <p:spPr>
          <a:xfrm>
            <a:off x="452862" y="477480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Language development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C35D79-E6B8-4CEF-9873-91A3EB9E9405}"/>
              </a:ext>
            </a:extLst>
          </p:cNvPr>
          <p:cNvSpPr txBox="1"/>
          <p:nvPr/>
        </p:nvSpPr>
        <p:spPr>
          <a:xfrm>
            <a:off x="1593638" y="4139110"/>
            <a:ext cx="16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Improving intelligence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E3D9E7D-FC53-48D5-A4FC-E49DCEBC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47" y="3708403"/>
            <a:ext cx="3124200" cy="14668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AC0BA9-12F9-4F10-87AF-D05BCBD0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093" y="6219644"/>
            <a:ext cx="12863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C04E80-4F8D-4DB0-8166-A14C8F6B2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71692"/>
              </p:ext>
            </p:extLst>
          </p:nvPr>
        </p:nvGraphicFramePr>
        <p:xfrm>
          <a:off x="160006" y="90438"/>
          <a:ext cx="10195587" cy="60074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54932">
                  <a:extLst>
                    <a:ext uri="{9D8B030D-6E8A-4147-A177-3AD203B41FA5}">
                      <a16:colId xmlns:a16="http://schemas.microsoft.com/office/drawing/2014/main" val="1137562915"/>
                    </a:ext>
                  </a:extLst>
                </a:gridCol>
                <a:gridCol w="1860164">
                  <a:extLst>
                    <a:ext uri="{9D8B030D-6E8A-4147-A177-3AD203B41FA5}">
                      <a16:colId xmlns:a16="http://schemas.microsoft.com/office/drawing/2014/main" val="4248225275"/>
                    </a:ext>
                  </a:extLst>
                </a:gridCol>
                <a:gridCol w="2070432">
                  <a:extLst>
                    <a:ext uri="{9D8B030D-6E8A-4147-A177-3AD203B41FA5}">
                      <a16:colId xmlns:a16="http://schemas.microsoft.com/office/drawing/2014/main" val="1248764910"/>
                    </a:ext>
                  </a:extLst>
                </a:gridCol>
                <a:gridCol w="1649895">
                  <a:extLst>
                    <a:ext uri="{9D8B030D-6E8A-4147-A177-3AD203B41FA5}">
                      <a16:colId xmlns:a16="http://schemas.microsoft.com/office/drawing/2014/main" val="894069740"/>
                    </a:ext>
                  </a:extLst>
                </a:gridCol>
                <a:gridCol w="1860164">
                  <a:extLst>
                    <a:ext uri="{9D8B030D-6E8A-4147-A177-3AD203B41FA5}">
                      <a16:colId xmlns:a16="http://schemas.microsoft.com/office/drawing/2014/main" val="1266020285"/>
                    </a:ext>
                  </a:extLst>
                </a:gridCol>
              </a:tblGrid>
              <a:tr h="1748400">
                <a:tc>
                  <a:txBody>
                    <a:bodyPr/>
                    <a:lstStyle/>
                    <a:p>
                      <a:r>
                        <a:rPr lang="en-GB" b="0" dirty="0"/>
                        <a:t>Social development</a:t>
                      </a:r>
                    </a:p>
                    <a:p>
                      <a:r>
                        <a:rPr lang="en-GB" sz="1100" b="0" dirty="0"/>
                        <a:t>Social competence</a:t>
                      </a:r>
                    </a:p>
                    <a:p>
                      <a:r>
                        <a:rPr lang="en-GB" sz="1100" b="0" dirty="0"/>
                        <a:t>Empathy</a:t>
                      </a:r>
                    </a:p>
                    <a:p>
                      <a:r>
                        <a:rPr lang="en-GB" sz="1100" b="0" dirty="0"/>
                        <a:t>Negotiations</a:t>
                      </a:r>
                    </a:p>
                    <a:p>
                      <a:r>
                        <a:rPr lang="en-GB" sz="1100" b="0" dirty="0"/>
                        <a:t>Cooperation</a:t>
                      </a:r>
                    </a:p>
                    <a:p>
                      <a:r>
                        <a:rPr lang="en-GB" sz="1100" b="0" dirty="0"/>
                        <a:t>Follow rules</a:t>
                      </a:r>
                    </a:p>
                    <a:p>
                      <a:r>
                        <a:rPr lang="en-GB" sz="1100" b="0" dirty="0"/>
                        <a:t>Self control</a:t>
                      </a:r>
                    </a:p>
                    <a:p>
                      <a:r>
                        <a:rPr lang="en-GB" sz="1100" b="0" dirty="0"/>
                        <a:t>Get along with others</a:t>
                      </a:r>
                    </a:p>
                    <a:p>
                      <a:r>
                        <a:rPr lang="en-GB" sz="1100" b="0" dirty="0"/>
                        <a:t>Sense of others</a:t>
                      </a:r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Relationships</a:t>
                      </a:r>
                    </a:p>
                    <a:p>
                      <a:r>
                        <a:rPr lang="en-GB" sz="1100" b="0" dirty="0"/>
                        <a:t>Trust</a:t>
                      </a:r>
                    </a:p>
                    <a:p>
                      <a:r>
                        <a:rPr lang="en-GB" sz="1100" b="0" dirty="0"/>
                        <a:t>Friendships</a:t>
                      </a:r>
                    </a:p>
                    <a:p>
                      <a:r>
                        <a:rPr lang="en-GB" sz="1100" b="0" dirty="0"/>
                        <a:t>Bonds</a:t>
                      </a:r>
                    </a:p>
                    <a:p>
                      <a:r>
                        <a:rPr lang="en-GB" sz="1100" b="0" dirty="0"/>
                        <a:t>Love</a:t>
                      </a:r>
                    </a:p>
                    <a:p>
                      <a:r>
                        <a:rPr lang="en-GB" sz="1100" b="0" dirty="0"/>
                        <a:t>Forgiveness</a:t>
                      </a:r>
                    </a:p>
                    <a:p>
                      <a:r>
                        <a:rPr lang="en-GB" sz="1100" b="0" dirty="0"/>
                        <a:t>Care</a:t>
                      </a:r>
                    </a:p>
                    <a:p>
                      <a:r>
                        <a:rPr lang="en-GB" sz="1100" b="0" dirty="0"/>
                        <a:t>Affection</a:t>
                      </a:r>
                    </a:p>
                    <a:p>
                      <a:r>
                        <a:rPr lang="en-GB" sz="1100" b="0" dirty="0"/>
                        <a:t>Compliments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Communication</a:t>
                      </a:r>
                    </a:p>
                    <a:p>
                      <a:r>
                        <a:rPr lang="en-GB" sz="1100" b="0" dirty="0"/>
                        <a:t>Body language learned</a:t>
                      </a:r>
                    </a:p>
                    <a:p>
                      <a:r>
                        <a:rPr lang="en-GB" sz="1100" b="0" dirty="0"/>
                        <a:t>Verbal language and meanings </a:t>
                      </a:r>
                    </a:p>
                    <a:p>
                      <a:r>
                        <a:rPr lang="en-GB" sz="1100" b="0" dirty="0"/>
                        <a:t>Reciprocate language practised</a:t>
                      </a:r>
                    </a:p>
                    <a:p>
                      <a:r>
                        <a:rPr lang="en-GB" sz="1100" b="0" dirty="0"/>
                        <a:t>Agreements</a:t>
                      </a:r>
                    </a:p>
                    <a:p>
                      <a:r>
                        <a:rPr lang="en-GB" sz="1100" b="0" dirty="0"/>
                        <a:t>Musical/singing</a:t>
                      </a:r>
                    </a:p>
                    <a:p>
                      <a:r>
                        <a:rPr lang="en-GB" sz="1100" b="0" dirty="0"/>
                        <a:t>Subtle and explicit shared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Brain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Cerebral cortex more developed leading to high cognitive ability and potential</a:t>
                      </a:r>
                    </a:p>
                    <a:p>
                      <a:endParaRPr lang="en-GB" sz="10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/>
                        <a:t>Regulate emotions</a:t>
                      </a:r>
                    </a:p>
                    <a:p>
                      <a:r>
                        <a:rPr lang="en-GB" sz="1100" b="0"/>
                        <a:t>Self regulation – essential</a:t>
                      </a:r>
                    </a:p>
                    <a:p>
                      <a:r>
                        <a:rPr lang="en-GB" sz="1100" b="0"/>
                        <a:t>Resilience</a:t>
                      </a:r>
                    </a:p>
                    <a:p>
                      <a:r>
                        <a:rPr lang="en-GB" sz="1100" b="0"/>
                        <a:t>Co-regulate other children</a:t>
                      </a:r>
                    </a:p>
                    <a:p>
                      <a:r>
                        <a:rPr lang="en-GB" sz="1100" b="0"/>
                        <a:t>Helps to make and keep friends</a:t>
                      </a:r>
                    </a:p>
                    <a:p>
                      <a:r>
                        <a:rPr lang="en-GB" sz="1100" b="0"/>
                        <a:t>Can cope with disappointment</a:t>
                      </a:r>
                      <a:endParaRPr lang="en-GB" sz="11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43053"/>
                  </a:ext>
                </a:extLst>
              </a:tr>
              <a:tr h="1877427">
                <a:tc>
                  <a:txBody>
                    <a:bodyPr/>
                    <a:lstStyle/>
                    <a:p>
                      <a:r>
                        <a:rPr lang="en-GB" b="0" dirty="0"/>
                        <a:t>Language development</a:t>
                      </a:r>
                    </a:p>
                    <a:p>
                      <a:r>
                        <a:rPr lang="en-GB" sz="1100" b="0" dirty="0"/>
                        <a:t>Higher number of vocabulary acquired</a:t>
                      </a:r>
                    </a:p>
                    <a:p>
                      <a:r>
                        <a:rPr lang="en-GB" sz="1100" b="0" dirty="0"/>
                        <a:t>Higher tier of vocabulary being used</a:t>
                      </a:r>
                    </a:p>
                    <a:p>
                      <a:r>
                        <a:rPr lang="en-GB" sz="1100" b="0" dirty="0"/>
                        <a:t>Better understanding of words</a:t>
                      </a:r>
                    </a:p>
                    <a:p>
                      <a:r>
                        <a:rPr lang="en-GB" sz="1100" b="0" dirty="0"/>
                        <a:t>Better comprehension in context</a:t>
                      </a:r>
                    </a:p>
                    <a:p>
                      <a:r>
                        <a:rPr lang="en-GB" sz="1100" b="0" dirty="0"/>
                        <a:t>Leads to great readers and writers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Mental health</a:t>
                      </a:r>
                    </a:p>
                    <a:p>
                      <a:r>
                        <a:rPr lang="en-GB" sz="1100" b="0" dirty="0"/>
                        <a:t>Growth in resilience</a:t>
                      </a:r>
                    </a:p>
                    <a:p>
                      <a:r>
                        <a:rPr lang="en-GB" sz="1100" b="0" dirty="0"/>
                        <a:t>Positive outlook on life</a:t>
                      </a:r>
                    </a:p>
                    <a:p>
                      <a:r>
                        <a:rPr lang="en-GB" sz="1100" b="0" dirty="0"/>
                        <a:t>Better mindset when facing problems</a:t>
                      </a:r>
                    </a:p>
                    <a:p>
                      <a:r>
                        <a:rPr lang="en-GB" sz="1100" b="0" dirty="0"/>
                        <a:t>Can do attitude</a:t>
                      </a:r>
                    </a:p>
                    <a:p>
                      <a:r>
                        <a:rPr lang="en-GB" sz="1100" b="0" dirty="0"/>
                        <a:t>Comfortable asking for help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Improved intelligence</a:t>
                      </a:r>
                    </a:p>
                    <a:p>
                      <a:r>
                        <a:rPr lang="en-GB" sz="1100" b="0" dirty="0"/>
                        <a:t>Deeper level thinking – blooms taxonomy</a:t>
                      </a:r>
                    </a:p>
                    <a:p>
                      <a:r>
                        <a:rPr lang="en-GB" sz="1100" b="0" dirty="0"/>
                        <a:t>By 3 children who play have a higher IQ</a:t>
                      </a:r>
                    </a:p>
                    <a:p>
                      <a:r>
                        <a:rPr lang="en-GB" sz="1100" b="0" dirty="0"/>
                        <a:t>Problems solving as part of a group – high level of intelligence here practised daily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Sense of self</a:t>
                      </a:r>
                    </a:p>
                    <a:p>
                      <a:r>
                        <a:rPr lang="en-GB" sz="1100" b="0" dirty="0"/>
                        <a:t>Self belief in abilities</a:t>
                      </a:r>
                    </a:p>
                    <a:p>
                      <a:r>
                        <a:rPr lang="en-GB" sz="1100" b="0" dirty="0"/>
                        <a:t>Good knowledge of own strengths</a:t>
                      </a:r>
                    </a:p>
                    <a:p>
                      <a:r>
                        <a:rPr lang="en-GB" sz="1100" b="0" dirty="0"/>
                        <a:t>Good knowledge of own weaknesses</a:t>
                      </a:r>
                    </a:p>
                    <a:p>
                      <a:r>
                        <a:rPr lang="en-GB" sz="1100" b="0" dirty="0"/>
                        <a:t>Self worth and value</a:t>
                      </a:r>
                    </a:p>
                    <a:p>
                      <a:r>
                        <a:rPr lang="en-GB" sz="1100" b="0" dirty="0"/>
                        <a:t>Sense of adventure</a:t>
                      </a:r>
                    </a:p>
                    <a:p>
                      <a:endParaRPr lang="en-GB" sz="11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Global goal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It is now a Global goal that all children under 8 have the opportunity to learn through play</a:t>
                      </a:r>
                    </a:p>
                    <a:p>
                      <a:endParaRPr lang="en-GB" sz="10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75804"/>
                  </a:ext>
                </a:extLst>
              </a:tr>
              <a:tr h="1910017">
                <a:tc>
                  <a:txBody>
                    <a:bodyPr/>
                    <a:lstStyle/>
                    <a:p>
                      <a:r>
                        <a:rPr lang="en-GB" b="0" dirty="0"/>
                        <a:t>Skills</a:t>
                      </a:r>
                    </a:p>
                    <a:p>
                      <a:r>
                        <a:rPr lang="en-GB" sz="1100" b="0" dirty="0"/>
                        <a:t>Cognitive development</a:t>
                      </a:r>
                    </a:p>
                    <a:p>
                      <a:r>
                        <a:rPr lang="en-GB" sz="1100" b="0" dirty="0"/>
                        <a:t>Problem solving </a:t>
                      </a:r>
                    </a:p>
                    <a:p>
                      <a:r>
                        <a:rPr lang="en-GB" sz="1100" b="0" dirty="0"/>
                        <a:t>Rehearse life skills/problems</a:t>
                      </a:r>
                    </a:p>
                    <a:p>
                      <a:r>
                        <a:rPr lang="en-GB" sz="1100" b="0" dirty="0"/>
                        <a:t>Team innovation</a:t>
                      </a:r>
                    </a:p>
                    <a:p>
                      <a:r>
                        <a:rPr lang="en-GB" sz="1100" b="0" dirty="0"/>
                        <a:t>Higher concentration</a:t>
                      </a:r>
                    </a:p>
                    <a:p>
                      <a:r>
                        <a:rPr lang="en-GB" sz="1100" b="0" dirty="0"/>
                        <a:t>Out of the box thinking – blue sky</a:t>
                      </a:r>
                    </a:p>
                    <a:p>
                      <a:r>
                        <a:rPr lang="en-GB" sz="1100" b="0" dirty="0"/>
                        <a:t>Creative thinking – divergent thinking </a:t>
                      </a:r>
                    </a:p>
                    <a:p>
                      <a:r>
                        <a:rPr lang="en-GB" sz="1100" b="0" dirty="0"/>
                        <a:t>Better memory</a:t>
                      </a:r>
                    </a:p>
                    <a:p>
                      <a:r>
                        <a:rPr lang="en-GB" sz="1100" b="0" dirty="0"/>
                        <a:t>Good logic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Happiness and wellbeing</a:t>
                      </a:r>
                    </a:p>
                    <a:p>
                      <a:r>
                        <a:rPr lang="en-GB" sz="1100" b="0" dirty="0"/>
                        <a:t>Happy children!</a:t>
                      </a:r>
                    </a:p>
                    <a:p>
                      <a:r>
                        <a:rPr lang="en-GB" sz="1100" b="0" dirty="0"/>
                        <a:t>Well adjusted</a:t>
                      </a:r>
                    </a:p>
                    <a:p>
                      <a:r>
                        <a:rPr lang="en-GB" sz="1100" b="0" dirty="0"/>
                        <a:t>More cooperative</a:t>
                      </a:r>
                    </a:p>
                    <a:p>
                      <a:r>
                        <a:rPr lang="en-GB" sz="1100" b="0" dirty="0"/>
                        <a:t>Open to new ideas</a:t>
                      </a:r>
                    </a:p>
                    <a:p>
                      <a:r>
                        <a:rPr lang="en-GB" sz="1100" b="0" dirty="0"/>
                        <a:t>More popular</a:t>
                      </a:r>
                    </a:p>
                    <a:p>
                      <a:r>
                        <a:rPr lang="en-GB" sz="1100" b="0" dirty="0"/>
                        <a:t>A magnet to others</a:t>
                      </a:r>
                    </a:p>
                    <a:p>
                      <a:r>
                        <a:rPr lang="en-GB" sz="1100" b="0" dirty="0"/>
                        <a:t>Positive mindset</a:t>
                      </a:r>
                    </a:p>
                    <a:p>
                      <a:r>
                        <a:rPr lang="en-GB" sz="1100" b="0" dirty="0"/>
                        <a:t>More empathy</a:t>
                      </a:r>
                    </a:p>
                    <a:p>
                      <a:r>
                        <a:rPr lang="en-GB" sz="1100" b="0" dirty="0"/>
                        <a:t>Healthier overall</a:t>
                      </a:r>
                    </a:p>
                    <a:p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Character growth</a:t>
                      </a:r>
                    </a:p>
                    <a:p>
                      <a:r>
                        <a:rPr lang="en-GB" sz="1100" b="0" dirty="0"/>
                        <a:t>Listener</a:t>
                      </a:r>
                    </a:p>
                    <a:p>
                      <a:r>
                        <a:rPr lang="en-GB" sz="1100" b="0" dirty="0"/>
                        <a:t>Determination</a:t>
                      </a:r>
                    </a:p>
                    <a:p>
                      <a:r>
                        <a:rPr lang="en-GB" sz="1100" b="0" dirty="0"/>
                        <a:t>Resilience</a:t>
                      </a:r>
                    </a:p>
                    <a:p>
                      <a:r>
                        <a:rPr lang="en-GB" sz="1100" b="0" dirty="0"/>
                        <a:t>Confidence</a:t>
                      </a:r>
                    </a:p>
                    <a:p>
                      <a:r>
                        <a:rPr lang="en-GB" sz="1100" b="0" dirty="0"/>
                        <a:t>sense of self</a:t>
                      </a:r>
                    </a:p>
                    <a:p>
                      <a:r>
                        <a:rPr lang="en-GB" sz="1100" b="0" dirty="0"/>
                        <a:t>Team player</a:t>
                      </a:r>
                    </a:p>
                    <a:p>
                      <a:r>
                        <a:rPr lang="en-GB" sz="1100" b="0" dirty="0"/>
                        <a:t>Compassionate</a:t>
                      </a:r>
                    </a:p>
                    <a:p>
                      <a:r>
                        <a:rPr lang="en-GB" sz="1100" b="0" dirty="0"/>
                        <a:t>Has perspective - understanding</a:t>
                      </a:r>
                    </a:p>
                    <a:p>
                      <a:r>
                        <a:rPr lang="en-GB" sz="1100" b="0" dirty="0"/>
                        <a:t>Abstract thinker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Physical development</a:t>
                      </a:r>
                    </a:p>
                    <a:p>
                      <a:r>
                        <a:rPr lang="en-GB" sz="1100" b="0" dirty="0"/>
                        <a:t>Core strength</a:t>
                      </a:r>
                    </a:p>
                    <a:p>
                      <a:r>
                        <a:rPr lang="en-GB" sz="1100" b="0" dirty="0"/>
                        <a:t>Coordination</a:t>
                      </a:r>
                    </a:p>
                    <a:p>
                      <a:r>
                        <a:rPr lang="en-GB" sz="1100" b="0" dirty="0"/>
                        <a:t>Fine motor skills</a:t>
                      </a:r>
                    </a:p>
                    <a:p>
                      <a:r>
                        <a:rPr lang="en-GB" sz="1100" b="0" dirty="0"/>
                        <a:t>Gross motor skills</a:t>
                      </a:r>
                    </a:p>
                    <a:p>
                      <a:r>
                        <a:rPr lang="en-GB" sz="1100" b="0" dirty="0"/>
                        <a:t>Leading to good handwriting</a:t>
                      </a:r>
                    </a:p>
                    <a:p>
                      <a:r>
                        <a:rPr lang="en-GB" sz="1100" b="0" dirty="0"/>
                        <a:t>Stamina</a:t>
                      </a:r>
                    </a:p>
                    <a:p>
                      <a:r>
                        <a:rPr lang="en-GB" sz="1100" b="0" dirty="0"/>
                        <a:t>Strength/endurance 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Rights of a child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It is now the right of a child to have the opportunity to play</a:t>
                      </a:r>
                    </a:p>
                    <a:p>
                      <a:endParaRPr lang="en-GB" sz="1000" b="0" dirty="0"/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934392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995D9CA-7A77-412C-B637-DD214E98E2BD}"/>
              </a:ext>
            </a:extLst>
          </p:cNvPr>
          <p:cNvSpPr/>
          <p:nvPr/>
        </p:nvSpPr>
        <p:spPr>
          <a:xfrm>
            <a:off x="8364869" y="4459515"/>
            <a:ext cx="3667125" cy="2076450"/>
          </a:xfrm>
          <a:prstGeom prst="wedgeEllipseCallout">
            <a:avLst>
              <a:gd name="adj1" fmla="val -47547"/>
              <a:gd name="adj2" fmla="val -37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85145-46FC-4901-9006-220D7489B44F}"/>
              </a:ext>
            </a:extLst>
          </p:cNvPr>
          <p:cNvSpPr txBox="1"/>
          <p:nvPr/>
        </p:nvSpPr>
        <p:spPr>
          <a:xfrm>
            <a:off x="8659523" y="4897576"/>
            <a:ext cx="322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Take time to think of some children  you know who don’t have these  attributes…..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What have they been missing?</a:t>
            </a:r>
          </a:p>
        </p:txBody>
      </p:sp>
    </p:spTree>
    <p:extLst>
      <p:ext uri="{BB962C8B-B14F-4D97-AF65-F5344CB8AC3E}">
        <p14:creationId xmlns:p14="http://schemas.microsoft.com/office/powerpoint/2010/main" val="8138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C77E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29D5CFC7-13FF-43BE-8F39-D0E2934E09E1}"/>
              </a:ext>
            </a:extLst>
          </p:cNvPr>
          <p:cNvSpPr/>
          <p:nvPr/>
        </p:nvSpPr>
        <p:spPr>
          <a:xfrm>
            <a:off x="4154749" y="100239"/>
            <a:ext cx="5877017" cy="1003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D7F85-FF8E-4D44-AEB2-9FA593D92DD2}"/>
              </a:ext>
            </a:extLst>
          </p:cNvPr>
          <p:cNvPicPr/>
          <p:nvPr/>
        </p:nvPicPr>
        <p:blipFill rotWithShape="1">
          <a:blip r:embed="rId3"/>
          <a:srcRect l="64559" t="12722" r="11813" b="27492"/>
          <a:stretch/>
        </p:blipFill>
        <p:spPr bwMode="auto">
          <a:xfrm>
            <a:off x="0" y="0"/>
            <a:ext cx="2560972" cy="4323425"/>
          </a:xfrm>
          <a:prstGeom prst="rect">
            <a:avLst/>
          </a:prstGeom>
          <a:ln>
            <a:noFill/>
          </a:ln>
          <a:effectLst>
            <a:softEdge rad="2159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A3055-9A95-4E2D-97AA-83CFA4047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794" y="6195039"/>
            <a:ext cx="1286367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03956-05AB-49A0-9576-A6CB4CDEF684}"/>
              </a:ext>
            </a:extLst>
          </p:cNvPr>
          <p:cNvSpPr txBox="1"/>
          <p:nvPr/>
        </p:nvSpPr>
        <p:spPr>
          <a:xfrm>
            <a:off x="4154749" y="34021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Bradley Hand ITC" panose="03070402050302030203" pitchFamily="66" charset="0"/>
              </a:rPr>
              <a:t>Why is it important?</a:t>
            </a:r>
          </a:p>
        </p:txBody>
      </p:sp>
      <p:graphicFrame>
        <p:nvGraphicFramePr>
          <p:cNvPr id="17" name="TextBox 5">
            <a:extLst>
              <a:ext uri="{FF2B5EF4-FFF2-40B4-BE49-F238E27FC236}">
                <a16:creationId xmlns:a16="http://schemas.microsoft.com/office/drawing/2014/main" id="{CD4002DA-1CC6-482B-9138-828079D57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32269"/>
              </p:ext>
            </p:extLst>
          </p:nvPr>
        </p:nvGraphicFramePr>
        <p:xfrm>
          <a:off x="2459114" y="1230269"/>
          <a:ext cx="9268288" cy="538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045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96699-75D1-456B-B2BA-40D0000A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45" y="-72748"/>
            <a:ext cx="2560542" cy="4322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C168F-F1AF-43EF-A183-F84E53FBB079}"/>
              </a:ext>
            </a:extLst>
          </p:cNvPr>
          <p:cNvSpPr txBox="1"/>
          <p:nvPr/>
        </p:nvSpPr>
        <p:spPr>
          <a:xfrm>
            <a:off x="1056443" y="5921406"/>
            <a:ext cx="780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radley Hand ITC" panose="03070402050302030203" pitchFamily="66" charset="0"/>
              </a:rPr>
              <a:t>Can you see why we do this from 0-5</a:t>
            </a:r>
            <a:r>
              <a:rPr lang="en-GB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835F6-B4B8-4FD6-98DE-1F3E4203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391" y="6183016"/>
            <a:ext cx="1286367" cy="591363"/>
          </a:xfrm>
          <a:prstGeom prst="rect">
            <a:avLst/>
          </a:prstGeom>
        </p:spPr>
      </p:pic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1F032883-8F62-4536-B3EF-B212BC1BF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6315"/>
              </p:ext>
            </p:extLst>
          </p:nvPr>
        </p:nvGraphicFramePr>
        <p:xfrm>
          <a:off x="2790825" y="628848"/>
          <a:ext cx="8403915" cy="529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292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AE03620-F186-4C27-879D-609D965B755A}"/>
              </a:ext>
            </a:extLst>
          </p:cNvPr>
          <p:cNvSpPr/>
          <p:nvPr/>
        </p:nvSpPr>
        <p:spPr>
          <a:xfrm>
            <a:off x="2343705" y="152347"/>
            <a:ext cx="6498454" cy="1160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616E-F2B0-45CD-A67C-3A0806E4C71A}"/>
              </a:ext>
            </a:extLst>
          </p:cNvPr>
          <p:cNvSpPr txBox="1"/>
          <p:nvPr/>
        </p:nvSpPr>
        <p:spPr>
          <a:xfrm>
            <a:off x="2545672" y="47107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Bradley Hand ITC" panose="03070402050302030203" pitchFamily="66" charset="0"/>
              </a:rPr>
              <a:t>What’s that got to do with wellbeing?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087262B-1A04-4682-8118-C5ABD3A47D2F}"/>
              </a:ext>
            </a:extLst>
          </p:cNvPr>
          <p:cNvSpPr/>
          <p:nvPr/>
        </p:nvSpPr>
        <p:spPr>
          <a:xfrm>
            <a:off x="3401719" y="1422142"/>
            <a:ext cx="4382426" cy="358426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505AC-4314-4057-B921-AD289650C08A}"/>
              </a:ext>
            </a:extLst>
          </p:cNvPr>
          <p:cNvSpPr txBox="1"/>
          <p:nvPr/>
        </p:nvSpPr>
        <p:spPr>
          <a:xfrm>
            <a:off x="3533314" y="2288708"/>
            <a:ext cx="4154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Relationships are formed leading to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needed/wanted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cared for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valued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loved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liked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C476E-1348-4A78-9F87-6FA8BC6244DB}"/>
              </a:ext>
            </a:extLst>
          </p:cNvPr>
          <p:cNvSpPr txBox="1"/>
          <p:nvPr/>
        </p:nvSpPr>
        <p:spPr>
          <a:xfrm>
            <a:off x="682841" y="1422142"/>
            <a:ext cx="37204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Staff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Praise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Happy to see child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Smile at child often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Wave to child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Thank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Apologise to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Nurture child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Be interested in what they say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Listen to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Value their opinion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Talk about them positively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Check in on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Celebrate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Reassure them when they make mistakes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Help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Trust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Maslow before Blooms!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985C5-8DDD-4DCC-AB9A-59B555B84740}"/>
              </a:ext>
            </a:extLst>
          </p:cNvPr>
          <p:cNvSpPr txBox="1"/>
          <p:nvPr/>
        </p:nvSpPr>
        <p:spPr>
          <a:xfrm>
            <a:off x="3283118" y="5186598"/>
            <a:ext cx="4619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Peers</a:t>
            </a:r>
          </a:p>
          <a:p>
            <a:pPr algn="ctr"/>
            <a:endParaRPr lang="en-GB" b="1" u="sng" dirty="0"/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Loyalty, friendship, challenge, forgiveness, accountability, compromise, debate, equality, laughter, fun.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C6F17-D9A0-4890-ADBF-3A40E21D720A}"/>
              </a:ext>
            </a:extLst>
          </p:cNvPr>
          <p:cNvSpPr txBox="1"/>
          <p:nvPr/>
        </p:nvSpPr>
        <p:spPr>
          <a:xfrm>
            <a:off x="8724899" y="1562101"/>
            <a:ext cx="27146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Parents</a:t>
            </a:r>
          </a:p>
          <a:p>
            <a:endParaRPr lang="en-GB" b="1" u="sng" dirty="0"/>
          </a:p>
          <a:p>
            <a:r>
              <a:rPr lang="en-GB" sz="1600" dirty="0">
                <a:latin typeface="Comic Sans MS" panose="030F0702030302020204" pitchFamily="66" charset="0"/>
              </a:rPr>
              <a:t>Unconditional love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Forgiveness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Know their gifts/talents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Understand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Reassure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Listen to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Champion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Praise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Like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Talk about them positively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Nurture them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Basic needs met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71173-ABE9-4260-977B-1508B7A0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341" y="6183578"/>
            <a:ext cx="12863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6FB59E5-3F78-4882-907A-B24216E0FE35}"/>
              </a:ext>
            </a:extLst>
          </p:cNvPr>
          <p:cNvSpPr/>
          <p:nvPr/>
        </p:nvSpPr>
        <p:spPr>
          <a:xfrm>
            <a:off x="2343704" y="152347"/>
            <a:ext cx="7164279" cy="1160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CC2F5-B663-47BE-975D-8576B4526A99}"/>
              </a:ext>
            </a:extLst>
          </p:cNvPr>
          <p:cNvSpPr txBox="1"/>
          <p:nvPr/>
        </p:nvSpPr>
        <p:spPr>
          <a:xfrm>
            <a:off x="2545672" y="471073"/>
            <a:ext cx="6811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Bradley Hand ITC" panose="03070402050302030203" pitchFamily="66" charset="0"/>
              </a:rPr>
              <a:t>When do we stop teaching through play?</a:t>
            </a:r>
          </a:p>
        </p:txBody>
      </p:sp>
      <p:pic>
        <p:nvPicPr>
          <p:cNvPr id="6" name="Picture 5" descr="Confused Bee">
            <a:extLst>
              <a:ext uri="{FF2B5EF4-FFF2-40B4-BE49-F238E27FC236}">
                <a16:creationId xmlns:a16="http://schemas.microsoft.com/office/drawing/2014/main" id="{F53B5AA1-1CE9-4867-B0CF-DA65DED80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25" y="1925715"/>
            <a:ext cx="4932285" cy="4932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1448C-371B-4305-B3FC-40882A95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66" y="6133693"/>
            <a:ext cx="1286367" cy="591363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FB85C6-7A92-4160-8AD5-82381061FAEF}"/>
              </a:ext>
            </a:extLst>
          </p:cNvPr>
          <p:cNvSpPr/>
          <p:nvPr/>
        </p:nvSpPr>
        <p:spPr>
          <a:xfrm>
            <a:off x="581579" y="2205627"/>
            <a:ext cx="3524250" cy="1852023"/>
          </a:xfrm>
          <a:prstGeom prst="wedgeEllipseCallout">
            <a:avLst>
              <a:gd name="adj1" fmla="val 63762"/>
              <a:gd name="adj2" fmla="val 2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With all those benefits….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why would you want to?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31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C01B-AF8D-4E01-A7A1-7AB28DF0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Early Years to Primary to adulthood…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3EFB4-B24A-40D5-A668-A539CDF94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0169" r="80882" b="21269"/>
          <a:stretch/>
        </p:blipFill>
        <p:spPr>
          <a:xfrm>
            <a:off x="4504080" y="1538288"/>
            <a:ext cx="3183840" cy="36124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0CB03E-ED80-4B15-9E1D-C832A297E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344" t="39842" r="70820" b="36956"/>
          <a:stretch/>
        </p:blipFill>
        <p:spPr>
          <a:xfrm>
            <a:off x="8803235" y="1538288"/>
            <a:ext cx="3052764" cy="36124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593641-9C06-4BCC-86BE-17D3AEE61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391" y="6197193"/>
            <a:ext cx="1286367" cy="591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C886A-FE2A-448E-987F-B3FC7CEFE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" t="39722" r="81641" b="21666"/>
          <a:stretch/>
        </p:blipFill>
        <p:spPr>
          <a:xfrm>
            <a:off x="490291" y="1538288"/>
            <a:ext cx="2930567" cy="36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10801</TotalTime>
  <Words>1113</Words>
  <Application>Microsoft Office PowerPoint</Application>
  <PresentationFormat>Widescreen</PresentationFormat>
  <Paragraphs>202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Comic Sans MS</vt:lpstr>
      <vt:lpstr>Office Theme</vt:lpstr>
      <vt:lpstr>PowerPoint Presentation</vt:lpstr>
      <vt:lpstr>What is play?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Early Years to Primary to adulthood…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Norman</dc:creator>
  <cp:lastModifiedBy>Julie norman</cp:lastModifiedBy>
  <cp:revision>54</cp:revision>
  <cp:lastPrinted>2020-11-24T12:33:56Z</cp:lastPrinted>
  <dcterms:created xsi:type="dcterms:W3CDTF">2020-11-17T13:35:05Z</dcterms:created>
  <dcterms:modified xsi:type="dcterms:W3CDTF">2022-03-02T20:23:04Z</dcterms:modified>
</cp:coreProperties>
</file>