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60" r:id="rId4"/>
    <p:sldId id="261" r:id="rId5"/>
    <p:sldId id="262" r:id="rId6"/>
    <p:sldId id="263" r:id="rId7"/>
    <p:sldId id="264" r:id="rId8"/>
    <p:sldId id="265" r:id="rId9"/>
  </p:sldIdLst>
  <p:sldSz cx="12192000" cy="6858000"/>
  <p:notesSz cx="10018713" cy="68865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9C77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58" y="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41442" cy="345923"/>
          </a:xfrm>
          <a:prstGeom prst="rect">
            <a:avLst/>
          </a:prstGeom>
        </p:spPr>
        <p:txBody>
          <a:bodyPr vert="horz" lIns="96597" tIns="48299" rIns="96597" bIns="48299" rtlCol="0"/>
          <a:lstStyle>
            <a:lvl1pPr algn="l">
              <a:defRPr sz="1300"/>
            </a:lvl1pPr>
          </a:lstStyle>
          <a:p>
            <a:endParaRPr lang="en-GB"/>
          </a:p>
        </p:txBody>
      </p:sp>
      <p:sp>
        <p:nvSpPr>
          <p:cNvPr id="3" name="Date Placeholder 2"/>
          <p:cNvSpPr>
            <a:spLocks noGrp="1"/>
          </p:cNvSpPr>
          <p:nvPr>
            <p:ph type="dt" idx="1"/>
          </p:nvPr>
        </p:nvSpPr>
        <p:spPr>
          <a:xfrm>
            <a:off x="5675532" y="0"/>
            <a:ext cx="4341442" cy="345923"/>
          </a:xfrm>
          <a:prstGeom prst="rect">
            <a:avLst/>
          </a:prstGeom>
        </p:spPr>
        <p:txBody>
          <a:bodyPr vert="horz" lIns="96597" tIns="48299" rIns="96597" bIns="48299" rtlCol="0"/>
          <a:lstStyle>
            <a:lvl1pPr algn="r">
              <a:defRPr sz="1300"/>
            </a:lvl1pPr>
          </a:lstStyle>
          <a:p>
            <a:fld id="{35A4CB21-DE4E-40C6-AFE7-A057C9561183}" type="datetimeFigureOut">
              <a:rPr lang="en-GB" smtClean="0"/>
              <a:t>24/11/2020</a:t>
            </a:fld>
            <a:endParaRPr lang="en-GB"/>
          </a:p>
        </p:txBody>
      </p:sp>
      <p:sp>
        <p:nvSpPr>
          <p:cNvPr id="4" name="Slide Image Placeholder 3"/>
          <p:cNvSpPr>
            <a:spLocks noGrp="1" noRot="1" noChangeAspect="1"/>
          </p:cNvSpPr>
          <p:nvPr>
            <p:ph type="sldImg" idx="2"/>
          </p:nvPr>
        </p:nvSpPr>
        <p:spPr>
          <a:xfrm>
            <a:off x="2943225" y="860425"/>
            <a:ext cx="4132263" cy="2324100"/>
          </a:xfrm>
          <a:prstGeom prst="rect">
            <a:avLst/>
          </a:prstGeom>
          <a:noFill/>
          <a:ln w="12700">
            <a:solidFill>
              <a:prstClr val="black"/>
            </a:solidFill>
          </a:ln>
        </p:spPr>
        <p:txBody>
          <a:bodyPr vert="horz" lIns="96597" tIns="48299" rIns="96597" bIns="48299" rtlCol="0" anchor="ctr"/>
          <a:lstStyle/>
          <a:p>
            <a:endParaRPr lang="en-GB"/>
          </a:p>
        </p:txBody>
      </p:sp>
      <p:sp>
        <p:nvSpPr>
          <p:cNvPr id="5" name="Notes Placeholder 4"/>
          <p:cNvSpPr>
            <a:spLocks noGrp="1"/>
          </p:cNvSpPr>
          <p:nvPr>
            <p:ph type="body" sz="quarter" idx="3"/>
          </p:nvPr>
        </p:nvSpPr>
        <p:spPr>
          <a:xfrm>
            <a:off x="1001872" y="3314165"/>
            <a:ext cx="8014970" cy="2711588"/>
          </a:xfrm>
          <a:prstGeom prst="rect">
            <a:avLst/>
          </a:prstGeom>
        </p:spPr>
        <p:txBody>
          <a:bodyPr vert="horz" lIns="96597" tIns="48299" rIns="96597" bIns="4829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540653"/>
            <a:ext cx="4341442" cy="345922"/>
          </a:xfrm>
          <a:prstGeom prst="rect">
            <a:avLst/>
          </a:prstGeom>
        </p:spPr>
        <p:txBody>
          <a:bodyPr vert="horz" lIns="96597" tIns="48299" rIns="96597" bIns="48299" rtlCol="0" anchor="b"/>
          <a:lstStyle>
            <a:lvl1pPr algn="l">
              <a:defRPr sz="1300"/>
            </a:lvl1pPr>
          </a:lstStyle>
          <a:p>
            <a:endParaRPr lang="en-GB"/>
          </a:p>
        </p:txBody>
      </p:sp>
      <p:sp>
        <p:nvSpPr>
          <p:cNvPr id="7" name="Slide Number Placeholder 6"/>
          <p:cNvSpPr>
            <a:spLocks noGrp="1"/>
          </p:cNvSpPr>
          <p:nvPr>
            <p:ph type="sldNum" sz="quarter" idx="5"/>
          </p:nvPr>
        </p:nvSpPr>
        <p:spPr>
          <a:xfrm>
            <a:off x="5675532" y="6540653"/>
            <a:ext cx="4341442" cy="345922"/>
          </a:xfrm>
          <a:prstGeom prst="rect">
            <a:avLst/>
          </a:prstGeom>
        </p:spPr>
        <p:txBody>
          <a:bodyPr vert="horz" lIns="96597" tIns="48299" rIns="96597" bIns="48299" rtlCol="0" anchor="b"/>
          <a:lstStyle>
            <a:lvl1pPr algn="r">
              <a:defRPr sz="1300"/>
            </a:lvl1pPr>
          </a:lstStyle>
          <a:p>
            <a:fld id="{2C55D622-DE78-401C-AE95-69BFD7B21374}" type="slidenum">
              <a:rPr lang="en-GB" smtClean="0"/>
              <a:t>‹#›</a:t>
            </a:fld>
            <a:endParaRPr lang="en-GB"/>
          </a:p>
        </p:txBody>
      </p:sp>
    </p:spTree>
    <p:extLst>
      <p:ext uri="{BB962C8B-B14F-4D97-AF65-F5344CB8AC3E}">
        <p14:creationId xmlns:p14="http://schemas.microsoft.com/office/powerpoint/2010/main" val="34775831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C55D622-DE78-401C-AE95-69BFD7B21374}" type="slidenum">
              <a:rPr lang="en-GB" smtClean="0"/>
              <a:t>1</a:t>
            </a:fld>
            <a:endParaRPr lang="en-GB"/>
          </a:p>
        </p:txBody>
      </p:sp>
    </p:spTree>
    <p:extLst>
      <p:ext uri="{BB962C8B-B14F-4D97-AF65-F5344CB8AC3E}">
        <p14:creationId xmlns:p14="http://schemas.microsoft.com/office/powerpoint/2010/main" val="1480356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C55D622-DE78-401C-AE95-69BFD7B21374}" type="slidenum">
              <a:rPr lang="en-GB" smtClean="0"/>
              <a:t>2</a:t>
            </a:fld>
            <a:endParaRPr lang="en-GB"/>
          </a:p>
        </p:txBody>
      </p:sp>
    </p:spTree>
    <p:extLst>
      <p:ext uri="{BB962C8B-B14F-4D97-AF65-F5344CB8AC3E}">
        <p14:creationId xmlns:p14="http://schemas.microsoft.com/office/powerpoint/2010/main" val="24405831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C55D622-DE78-401C-AE95-69BFD7B21374}" type="slidenum">
              <a:rPr lang="en-GB" smtClean="0"/>
              <a:t>3</a:t>
            </a:fld>
            <a:endParaRPr lang="en-GB"/>
          </a:p>
        </p:txBody>
      </p:sp>
    </p:spTree>
    <p:extLst>
      <p:ext uri="{BB962C8B-B14F-4D97-AF65-F5344CB8AC3E}">
        <p14:creationId xmlns:p14="http://schemas.microsoft.com/office/powerpoint/2010/main" val="1556872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C55D622-DE78-401C-AE95-69BFD7B21374}" type="slidenum">
              <a:rPr lang="en-GB" smtClean="0"/>
              <a:t>4</a:t>
            </a:fld>
            <a:endParaRPr lang="en-GB"/>
          </a:p>
        </p:txBody>
      </p:sp>
    </p:spTree>
    <p:extLst>
      <p:ext uri="{BB962C8B-B14F-4D97-AF65-F5344CB8AC3E}">
        <p14:creationId xmlns:p14="http://schemas.microsoft.com/office/powerpoint/2010/main" val="7500189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C55D622-DE78-401C-AE95-69BFD7B21374}" type="slidenum">
              <a:rPr lang="en-GB" smtClean="0"/>
              <a:t>5</a:t>
            </a:fld>
            <a:endParaRPr lang="en-GB"/>
          </a:p>
        </p:txBody>
      </p:sp>
    </p:spTree>
    <p:extLst>
      <p:ext uri="{BB962C8B-B14F-4D97-AF65-F5344CB8AC3E}">
        <p14:creationId xmlns:p14="http://schemas.microsoft.com/office/powerpoint/2010/main" val="11497573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C55D622-DE78-401C-AE95-69BFD7B21374}" type="slidenum">
              <a:rPr lang="en-GB" smtClean="0"/>
              <a:t>6</a:t>
            </a:fld>
            <a:endParaRPr lang="en-GB"/>
          </a:p>
        </p:txBody>
      </p:sp>
    </p:spTree>
    <p:extLst>
      <p:ext uri="{BB962C8B-B14F-4D97-AF65-F5344CB8AC3E}">
        <p14:creationId xmlns:p14="http://schemas.microsoft.com/office/powerpoint/2010/main" val="2902017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C55D622-DE78-401C-AE95-69BFD7B21374}" type="slidenum">
              <a:rPr lang="en-GB" smtClean="0"/>
              <a:t>7</a:t>
            </a:fld>
            <a:endParaRPr lang="en-GB"/>
          </a:p>
        </p:txBody>
      </p:sp>
    </p:spTree>
    <p:extLst>
      <p:ext uri="{BB962C8B-B14F-4D97-AF65-F5344CB8AC3E}">
        <p14:creationId xmlns:p14="http://schemas.microsoft.com/office/powerpoint/2010/main" val="2934210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C55D622-DE78-401C-AE95-69BFD7B21374}" type="slidenum">
              <a:rPr lang="en-GB" smtClean="0"/>
              <a:t>8</a:t>
            </a:fld>
            <a:endParaRPr lang="en-GB"/>
          </a:p>
        </p:txBody>
      </p:sp>
    </p:spTree>
    <p:extLst>
      <p:ext uri="{BB962C8B-B14F-4D97-AF65-F5344CB8AC3E}">
        <p14:creationId xmlns:p14="http://schemas.microsoft.com/office/powerpoint/2010/main" val="666166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15DA6-DA71-438F-A759-2AA20E5B7AA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153485A-BEA1-4270-A24F-C91D148785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E0624B5-046B-4A0A-936E-C893BA5E06D2}"/>
              </a:ext>
            </a:extLst>
          </p:cNvPr>
          <p:cNvSpPr>
            <a:spLocks noGrp="1"/>
          </p:cNvSpPr>
          <p:nvPr>
            <p:ph type="dt" sz="half" idx="10"/>
          </p:nvPr>
        </p:nvSpPr>
        <p:spPr/>
        <p:txBody>
          <a:bodyPr/>
          <a:lstStyle/>
          <a:p>
            <a:fld id="{15F05471-49A5-4EBB-A900-68D21964B339}" type="datetimeFigureOut">
              <a:rPr lang="en-GB" smtClean="0"/>
              <a:t>24/11/2020</a:t>
            </a:fld>
            <a:endParaRPr lang="en-GB"/>
          </a:p>
        </p:txBody>
      </p:sp>
      <p:sp>
        <p:nvSpPr>
          <p:cNvPr id="5" name="Footer Placeholder 4">
            <a:extLst>
              <a:ext uri="{FF2B5EF4-FFF2-40B4-BE49-F238E27FC236}">
                <a16:creationId xmlns:a16="http://schemas.microsoft.com/office/drawing/2014/main" id="{2537F9A3-DEC5-451F-A7CD-3475525E2E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0BB55E1-BED0-4A9E-8678-1EB77BE19FFE}"/>
              </a:ext>
            </a:extLst>
          </p:cNvPr>
          <p:cNvSpPr>
            <a:spLocks noGrp="1"/>
          </p:cNvSpPr>
          <p:nvPr>
            <p:ph type="sldNum" sz="quarter" idx="12"/>
          </p:nvPr>
        </p:nvSpPr>
        <p:spPr/>
        <p:txBody>
          <a:bodyPr/>
          <a:lstStyle/>
          <a:p>
            <a:fld id="{D840553B-1C1D-4ECD-B777-30C5133578B0}" type="slidenum">
              <a:rPr lang="en-GB" smtClean="0"/>
              <a:t>‹#›</a:t>
            </a:fld>
            <a:endParaRPr lang="en-GB"/>
          </a:p>
        </p:txBody>
      </p:sp>
    </p:spTree>
    <p:extLst>
      <p:ext uri="{BB962C8B-B14F-4D97-AF65-F5344CB8AC3E}">
        <p14:creationId xmlns:p14="http://schemas.microsoft.com/office/powerpoint/2010/main" val="89925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7BA7E-0A43-461A-BCF0-E8620323B65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506DAAB-9094-43F5-81D4-4CCC891CBB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9278D0-CF32-420E-86B2-99C76B52D5FE}"/>
              </a:ext>
            </a:extLst>
          </p:cNvPr>
          <p:cNvSpPr>
            <a:spLocks noGrp="1"/>
          </p:cNvSpPr>
          <p:nvPr>
            <p:ph type="dt" sz="half" idx="10"/>
          </p:nvPr>
        </p:nvSpPr>
        <p:spPr/>
        <p:txBody>
          <a:bodyPr/>
          <a:lstStyle/>
          <a:p>
            <a:fld id="{15F05471-49A5-4EBB-A900-68D21964B339}" type="datetimeFigureOut">
              <a:rPr lang="en-GB" smtClean="0"/>
              <a:t>24/11/2020</a:t>
            </a:fld>
            <a:endParaRPr lang="en-GB"/>
          </a:p>
        </p:txBody>
      </p:sp>
      <p:sp>
        <p:nvSpPr>
          <p:cNvPr id="5" name="Footer Placeholder 4">
            <a:extLst>
              <a:ext uri="{FF2B5EF4-FFF2-40B4-BE49-F238E27FC236}">
                <a16:creationId xmlns:a16="http://schemas.microsoft.com/office/drawing/2014/main" id="{7E6E2B23-E568-43F7-A2F7-96144D7F389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41773CF-60A1-42E8-9AFC-6056B0FEDDAC}"/>
              </a:ext>
            </a:extLst>
          </p:cNvPr>
          <p:cNvSpPr>
            <a:spLocks noGrp="1"/>
          </p:cNvSpPr>
          <p:nvPr>
            <p:ph type="sldNum" sz="quarter" idx="12"/>
          </p:nvPr>
        </p:nvSpPr>
        <p:spPr/>
        <p:txBody>
          <a:bodyPr/>
          <a:lstStyle/>
          <a:p>
            <a:fld id="{D840553B-1C1D-4ECD-B777-30C5133578B0}" type="slidenum">
              <a:rPr lang="en-GB" smtClean="0"/>
              <a:t>‹#›</a:t>
            </a:fld>
            <a:endParaRPr lang="en-GB"/>
          </a:p>
        </p:txBody>
      </p:sp>
    </p:spTree>
    <p:extLst>
      <p:ext uri="{BB962C8B-B14F-4D97-AF65-F5344CB8AC3E}">
        <p14:creationId xmlns:p14="http://schemas.microsoft.com/office/powerpoint/2010/main" val="685973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BC2B8A-7FAD-4C46-958D-34235F0CFAA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668ACCB-A86E-420D-BD3F-3A500535129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BA850C-7853-4C8D-A1FB-4F77EBE01E24}"/>
              </a:ext>
            </a:extLst>
          </p:cNvPr>
          <p:cNvSpPr>
            <a:spLocks noGrp="1"/>
          </p:cNvSpPr>
          <p:nvPr>
            <p:ph type="dt" sz="half" idx="10"/>
          </p:nvPr>
        </p:nvSpPr>
        <p:spPr/>
        <p:txBody>
          <a:bodyPr/>
          <a:lstStyle/>
          <a:p>
            <a:fld id="{15F05471-49A5-4EBB-A900-68D21964B339}" type="datetimeFigureOut">
              <a:rPr lang="en-GB" smtClean="0"/>
              <a:t>24/11/2020</a:t>
            </a:fld>
            <a:endParaRPr lang="en-GB"/>
          </a:p>
        </p:txBody>
      </p:sp>
      <p:sp>
        <p:nvSpPr>
          <p:cNvPr id="5" name="Footer Placeholder 4">
            <a:extLst>
              <a:ext uri="{FF2B5EF4-FFF2-40B4-BE49-F238E27FC236}">
                <a16:creationId xmlns:a16="http://schemas.microsoft.com/office/drawing/2014/main" id="{D844A997-7554-421F-861E-AFCE84D0CD6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FE4E1D7-737D-4BDA-BDD5-EFEBF28CAB42}"/>
              </a:ext>
            </a:extLst>
          </p:cNvPr>
          <p:cNvSpPr>
            <a:spLocks noGrp="1"/>
          </p:cNvSpPr>
          <p:nvPr>
            <p:ph type="sldNum" sz="quarter" idx="12"/>
          </p:nvPr>
        </p:nvSpPr>
        <p:spPr/>
        <p:txBody>
          <a:bodyPr/>
          <a:lstStyle/>
          <a:p>
            <a:fld id="{D840553B-1C1D-4ECD-B777-30C5133578B0}" type="slidenum">
              <a:rPr lang="en-GB" smtClean="0"/>
              <a:t>‹#›</a:t>
            </a:fld>
            <a:endParaRPr lang="en-GB"/>
          </a:p>
        </p:txBody>
      </p:sp>
    </p:spTree>
    <p:extLst>
      <p:ext uri="{BB962C8B-B14F-4D97-AF65-F5344CB8AC3E}">
        <p14:creationId xmlns:p14="http://schemas.microsoft.com/office/powerpoint/2010/main" val="785769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6F780-B902-4B50-87FF-5942B767AD9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E03054B-7014-4AF2-B3F2-748AF0D94E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344CD6E-74B0-4214-89D7-902614838FDD}"/>
              </a:ext>
            </a:extLst>
          </p:cNvPr>
          <p:cNvSpPr>
            <a:spLocks noGrp="1"/>
          </p:cNvSpPr>
          <p:nvPr>
            <p:ph type="dt" sz="half" idx="10"/>
          </p:nvPr>
        </p:nvSpPr>
        <p:spPr/>
        <p:txBody>
          <a:bodyPr/>
          <a:lstStyle/>
          <a:p>
            <a:fld id="{15F05471-49A5-4EBB-A900-68D21964B339}" type="datetimeFigureOut">
              <a:rPr lang="en-GB" smtClean="0"/>
              <a:t>24/11/2020</a:t>
            </a:fld>
            <a:endParaRPr lang="en-GB"/>
          </a:p>
        </p:txBody>
      </p:sp>
      <p:sp>
        <p:nvSpPr>
          <p:cNvPr id="5" name="Footer Placeholder 4">
            <a:extLst>
              <a:ext uri="{FF2B5EF4-FFF2-40B4-BE49-F238E27FC236}">
                <a16:creationId xmlns:a16="http://schemas.microsoft.com/office/drawing/2014/main" id="{74508CF5-7663-4ED6-9B51-4DA60A37D7A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A39A250-38B0-43C3-89A3-75AC8F18FE1A}"/>
              </a:ext>
            </a:extLst>
          </p:cNvPr>
          <p:cNvSpPr>
            <a:spLocks noGrp="1"/>
          </p:cNvSpPr>
          <p:nvPr>
            <p:ph type="sldNum" sz="quarter" idx="12"/>
          </p:nvPr>
        </p:nvSpPr>
        <p:spPr/>
        <p:txBody>
          <a:bodyPr/>
          <a:lstStyle/>
          <a:p>
            <a:fld id="{D840553B-1C1D-4ECD-B777-30C5133578B0}" type="slidenum">
              <a:rPr lang="en-GB" smtClean="0"/>
              <a:t>‹#›</a:t>
            </a:fld>
            <a:endParaRPr lang="en-GB"/>
          </a:p>
        </p:txBody>
      </p:sp>
    </p:spTree>
    <p:extLst>
      <p:ext uri="{BB962C8B-B14F-4D97-AF65-F5344CB8AC3E}">
        <p14:creationId xmlns:p14="http://schemas.microsoft.com/office/powerpoint/2010/main" val="2340800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0733D-2511-4E00-A638-ED2DC024859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A9A7F47-92CF-4046-BF86-C4562223A9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CB7CA9-6617-4C43-8A8F-C08E552573E7}"/>
              </a:ext>
            </a:extLst>
          </p:cNvPr>
          <p:cNvSpPr>
            <a:spLocks noGrp="1"/>
          </p:cNvSpPr>
          <p:nvPr>
            <p:ph type="dt" sz="half" idx="10"/>
          </p:nvPr>
        </p:nvSpPr>
        <p:spPr/>
        <p:txBody>
          <a:bodyPr/>
          <a:lstStyle/>
          <a:p>
            <a:fld id="{15F05471-49A5-4EBB-A900-68D21964B339}" type="datetimeFigureOut">
              <a:rPr lang="en-GB" smtClean="0"/>
              <a:t>24/11/2020</a:t>
            </a:fld>
            <a:endParaRPr lang="en-GB"/>
          </a:p>
        </p:txBody>
      </p:sp>
      <p:sp>
        <p:nvSpPr>
          <p:cNvPr id="5" name="Footer Placeholder 4">
            <a:extLst>
              <a:ext uri="{FF2B5EF4-FFF2-40B4-BE49-F238E27FC236}">
                <a16:creationId xmlns:a16="http://schemas.microsoft.com/office/drawing/2014/main" id="{C9CE5934-2A64-4019-954B-B6CE1CB308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908AFA-6492-4E6B-B901-6FFD9C7BC77F}"/>
              </a:ext>
            </a:extLst>
          </p:cNvPr>
          <p:cNvSpPr>
            <a:spLocks noGrp="1"/>
          </p:cNvSpPr>
          <p:nvPr>
            <p:ph type="sldNum" sz="quarter" idx="12"/>
          </p:nvPr>
        </p:nvSpPr>
        <p:spPr/>
        <p:txBody>
          <a:bodyPr/>
          <a:lstStyle/>
          <a:p>
            <a:fld id="{D840553B-1C1D-4ECD-B777-30C5133578B0}" type="slidenum">
              <a:rPr lang="en-GB" smtClean="0"/>
              <a:t>‹#›</a:t>
            </a:fld>
            <a:endParaRPr lang="en-GB"/>
          </a:p>
        </p:txBody>
      </p:sp>
    </p:spTree>
    <p:extLst>
      <p:ext uri="{BB962C8B-B14F-4D97-AF65-F5344CB8AC3E}">
        <p14:creationId xmlns:p14="http://schemas.microsoft.com/office/powerpoint/2010/main" val="3743083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C94F6-E19E-4DB8-A9DD-436D226C36A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FDB5ADF-64D6-4C52-AB55-D9983E82DFB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88BF25F-8DB7-4F34-887B-B9DF7C6AA04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7CB5313-3374-4095-85B1-1DA99F4C122B}"/>
              </a:ext>
            </a:extLst>
          </p:cNvPr>
          <p:cNvSpPr>
            <a:spLocks noGrp="1"/>
          </p:cNvSpPr>
          <p:nvPr>
            <p:ph type="dt" sz="half" idx="10"/>
          </p:nvPr>
        </p:nvSpPr>
        <p:spPr/>
        <p:txBody>
          <a:bodyPr/>
          <a:lstStyle/>
          <a:p>
            <a:fld id="{15F05471-49A5-4EBB-A900-68D21964B339}" type="datetimeFigureOut">
              <a:rPr lang="en-GB" smtClean="0"/>
              <a:t>24/11/2020</a:t>
            </a:fld>
            <a:endParaRPr lang="en-GB"/>
          </a:p>
        </p:txBody>
      </p:sp>
      <p:sp>
        <p:nvSpPr>
          <p:cNvPr id="6" name="Footer Placeholder 5">
            <a:extLst>
              <a:ext uri="{FF2B5EF4-FFF2-40B4-BE49-F238E27FC236}">
                <a16:creationId xmlns:a16="http://schemas.microsoft.com/office/drawing/2014/main" id="{E944AFFF-C7A2-4166-9C12-631908FD8E3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32F6248-6075-410D-8839-27463533B611}"/>
              </a:ext>
            </a:extLst>
          </p:cNvPr>
          <p:cNvSpPr>
            <a:spLocks noGrp="1"/>
          </p:cNvSpPr>
          <p:nvPr>
            <p:ph type="sldNum" sz="quarter" idx="12"/>
          </p:nvPr>
        </p:nvSpPr>
        <p:spPr/>
        <p:txBody>
          <a:bodyPr/>
          <a:lstStyle/>
          <a:p>
            <a:fld id="{D840553B-1C1D-4ECD-B777-30C5133578B0}" type="slidenum">
              <a:rPr lang="en-GB" smtClean="0"/>
              <a:t>‹#›</a:t>
            </a:fld>
            <a:endParaRPr lang="en-GB"/>
          </a:p>
        </p:txBody>
      </p:sp>
    </p:spTree>
    <p:extLst>
      <p:ext uri="{BB962C8B-B14F-4D97-AF65-F5344CB8AC3E}">
        <p14:creationId xmlns:p14="http://schemas.microsoft.com/office/powerpoint/2010/main" val="3287829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B990D-99C2-41AA-B3C4-CA661BF11CF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2CB1621-A9A2-4464-8FD9-961C9CB012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F4FA25-91C0-4DDD-93BF-22420D045F6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BC44489-2ACA-4F0A-ABB9-C24368162B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4B10BA-A9F0-44C1-944A-9AC5CBBCDF0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B55055C-F85A-44AA-80D0-FBB0580FEEEA}"/>
              </a:ext>
            </a:extLst>
          </p:cNvPr>
          <p:cNvSpPr>
            <a:spLocks noGrp="1"/>
          </p:cNvSpPr>
          <p:nvPr>
            <p:ph type="dt" sz="half" idx="10"/>
          </p:nvPr>
        </p:nvSpPr>
        <p:spPr/>
        <p:txBody>
          <a:bodyPr/>
          <a:lstStyle/>
          <a:p>
            <a:fld id="{15F05471-49A5-4EBB-A900-68D21964B339}" type="datetimeFigureOut">
              <a:rPr lang="en-GB" smtClean="0"/>
              <a:t>24/11/2020</a:t>
            </a:fld>
            <a:endParaRPr lang="en-GB"/>
          </a:p>
        </p:txBody>
      </p:sp>
      <p:sp>
        <p:nvSpPr>
          <p:cNvPr id="8" name="Footer Placeholder 7">
            <a:extLst>
              <a:ext uri="{FF2B5EF4-FFF2-40B4-BE49-F238E27FC236}">
                <a16:creationId xmlns:a16="http://schemas.microsoft.com/office/drawing/2014/main" id="{16238CE0-3535-4ACA-BBF6-98185DBA466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8F70D2D-A3EA-4909-A81E-23F104F40A96}"/>
              </a:ext>
            </a:extLst>
          </p:cNvPr>
          <p:cNvSpPr>
            <a:spLocks noGrp="1"/>
          </p:cNvSpPr>
          <p:nvPr>
            <p:ph type="sldNum" sz="quarter" idx="12"/>
          </p:nvPr>
        </p:nvSpPr>
        <p:spPr/>
        <p:txBody>
          <a:bodyPr/>
          <a:lstStyle/>
          <a:p>
            <a:fld id="{D840553B-1C1D-4ECD-B777-30C5133578B0}" type="slidenum">
              <a:rPr lang="en-GB" smtClean="0"/>
              <a:t>‹#›</a:t>
            </a:fld>
            <a:endParaRPr lang="en-GB"/>
          </a:p>
        </p:txBody>
      </p:sp>
    </p:spTree>
    <p:extLst>
      <p:ext uri="{BB962C8B-B14F-4D97-AF65-F5344CB8AC3E}">
        <p14:creationId xmlns:p14="http://schemas.microsoft.com/office/powerpoint/2010/main" val="3199063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B2590-9908-4EC6-ACD1-51D26996CEB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B42C4FB-C9E0-4CE7-A568-ACC267231E31}"/>
              </a:ext>
            </a:extLst>
          </p:cNvPr>
          <p:cNvSpPr>
            <a:spLocks noGrp="1"/>
          </p:cNvSpPr>
          <p:nvPr>
            <p:ph type="dt" sz="half" idx="10"/>
          </p:nvPr>
        </p:nvSpPr>
        <p:spPr/>
        <p:txBody>
          <a:bodyPr/>
          <a:lstStyle/>
          <a:p>
            <a:fld id="{15F05471-49A5-4EBB-A900-68D21964B339}" type="datetimeFigureOut">
              <a:rPr lang="en-GB" smtClean="0"/>
              <a:t>24/11/2020</a:t>
            </a:fld>
            <a:endParaRPr lang="en-GB"/>
          </a:p>
        </p:txBody>
      </p:sp>
      <p:sp>
        <p:nvSpPr>
          <p:cNvPr id="4" name="Footer Placeholder 3">
            <a:extLst>
              <a:ext uri="{FF2B5EF4-FFF2-40B4-BE49-F238E27FC236}">
                <a16:creationId xmlns:a16="http://schemas.microsoft.com/office/drawing/2014/main" id="{AEA019F0-63B5-4069-91C0-12A99E923B2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6DA7623-7E8A-4645-8BD9-E1EB73B5EA51}"/>
              </a:ext>
            </a:extLst>
          </p:cNvPr>
          <p:cNvSpPr>
            <a:spLocks noGrp="1"/>
          </p:cNvSpPr>
          <p:nvPr>
            <p:ph type="sldNum" sz="quarter" idx="12"/>
          </p:nvPr>
        </p:nvSpPr>
        <p:spPr/>
        <p:txBody>
          <a:bodyPr/>
          <a:lstStyle/>
          <a:p>
            <a:fld id="{D840553B-1C1D-4ECD-B777-30C5133578B0}" type="slidenum">
              <a:rPr lang="en-GB" smtClean="0"/>
              <a:t>‹#›</a:t>
            </a:fld>
            <a:endParaRPr lang="en-GB"/>
          </a:p>
        </p:txBody>
      </p:sp>
    </p:spTree>
    <p:extLst>
      <p:ext uri="{BB962C8B-B14F-4D97-AF65-F5344CB8AC3E}">
        <p14:creationId xmlns:p14="http://schemas.microsoft.com/office/powerpoint/2010/main" val="1246234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CAE94D-D7BA-4B02-A85C-7B4BBC452E0D}"/>
              </a:ext>
            </a:extLst>
          </p:cNvPr>
          <p:cNvSpPr>
            <a:spLocks noGrp="1"/>
          </p:cNvSpPr>
          <p:nvPr>
            <p:ph type="dt" sz="half" idx="10"/>
          </p:nvPr>
        </p:nvSpPr>
        <p:spPr/>
        <p:txBody>
          <a:bodyPr/>
          <a:lstStyle/>
          <a:p>
            <a:fld id="{15F05471-49A5-4EBB-A900-68D21964B339}" type="datetimeFigureOut">
              <a:rPr lang="en-GB" smtClean="0"/>
              <a:t>24/11/2020</a:t>
            </a:fld>
            <a:endParaRPr lang="en-GB"/>
          </a:p>
        </p:txBody>
      </p:sp>
      <p:sp>
        <p:nvSpPr>
          <p:cNvPr id="3" name="Footer Placeholder 2">
            <a:extLst>
              <a:ext uri="{FF2B5EF4-FFF2-40B4-BE49-F238E27FC236}">
                <a16:creationId xmlns:a16="http://schemas.microsoft.com/office/drawing/2014/main" id="{23CF8DE4-64C4-4688-85E5-7D3A352DC48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01F6072-3EDB-4AB6-8907-FD39864FDCFB}"/>
              </a:ext>
            </a:extLst>
          </p:cNvPr>
          <p:cNvSpPr>
            <a:spLocks noGrp="1"/>
          </p:cNvSpPr>
          <p:nvPr>
            <p:ph type="sldNum" sz="quarter" idx="12"/>
          </p:nvPr>
        </p:nvSpPr>
        <p:spPr/>
        <p:txBody>
          <a:bodyPr/>
          <a:lstStyle/>
          <a:p>
            <a:fld id="{D840553B-1C1D-4ECD-B777-30C5133578B0}" type="slidenum">
              <a:rPr lang="en-GB" smtClean="0"/>
              <a:t>‹#›</a:t>
            </a:fld>
            <a:endParaRPr lang="en-GB"/>
          </a:p>
        </p:txBody>
      </p:sp>
    </p:spTree>
    <p:extLst>
      <p:ext uri="{BB962C8B-B14F-4D97-AF65-F5344CB8AC3E}">
        <p14:creationId xmlns:p14="http://schemas.microsoft.com/office/powerpoint/2010/main" val="3687623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7DADE-6A64-4415-AB1B-EFE89E463B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FECEE50-37E7-452E-97EE-68F51B6C65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E572B3E-90E4-42EE-99B2-64830EE517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FCA3D6-98EA-4F9E-8DCF-83A684C14460}"/>
              </a:ext>
            </a:extLst>
          </p:cNvPr>
          <p:cNvSpPr>
            <a:spLocks noGrp="1"/>
          </p:cNvSpPr>
          <p:nvPr>
            <p:ph type="dt" sz="half" idx="10"/>
          </p:nvPr>
        </p:nvSpPr>
        <p:spPr/>
        <p:txBody>
          <a:bodyPr/>
          <a:lstStyle/>
          <a:p>
            <a:fld id="{15F05471-49A5-4EBB-A900-68D21964B339}" type="datetimeFigureOut">
              <a:rPr lang="en-GB" smtClean="0"/>
              <a:t>24/11/2020</a:t>
            </a:fld>
            <a:endParaRPr lang="en-GB"/>
          </a:p>
        </p:txBody>
      </p:sp>
      <p:sp>
        <p:nvSpPr>
          <p:cNvPr id="6" name="Footer Placeholder 5">
            <a:extLst>
              <a:ext uri="{FF2B5EF4-FFF2-40B4-BE49-F238E27FC236}">
                <a16:creationId xmlns:a16="http://schemas.microsoft.com/office/drawing/2014/main" id="{BAA1A334-CFBF-49A7-89E8-BBEB189EF11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FE9CA6E-BA56-4136-A31B-E053D8864C2A}"/>
              </a:ext>
            </a:extLst>
          </p:cNvPr>
          <p:cNvSpPr>
            <a:spLocks noGrp="1"/>
          </p:cNvSpPr>
          <p:nvPr>
            <p:ph type="sldNum" sz="quarter" idx="12"/>
          </p:nvPr>
        </p:nvSpPr>
        <p:spPr/>
        <p:txBody>
          <a:bodyPr/>
          <a:lstStyle/>
          <a:p>
            <a:fld id="{D840553B-1C1D-4ECD-B777-30C5133578B0}" type="slidenum">
              <a:rPr lang="en-GB" smtClean="0"/>
              <a:t>‹#›</a:t>
            </a:fld>
            <a:endParaRPr lang="en-GB"/>
          </a:p>
        </p:txBody>
      </p:sp>
    </p:spTree>
    <p:extLst>
      <p:ext uri="{BB962C8B-B14F-4D97-AF65-F5344CB8AC3E}">
        <p14:creationId xmlns:p14="http://schemas.microsoft.com/office/powerpoint/2010/main" val="3230965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3A1AE-A81F-4249-B2F6-CB3A9C68F6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C2BD7DF-0212-4D16-AF6B-61763B5049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5D4CCD8-D4BC-46D6-A036-992CB27BA3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3511B5-16FD-4E47-92D0-DA37C5342A90}"/>
              </a:ext>
            </a:extLst>
          </p:cNvPr>
          <p:cNvSpPr>
            <a:spLocks noGrp="1"/>
          </p:cNvSpPr>
          <p:nvPr>
            <p:ph type="dt" sz="half" idx="10"/>
          </p:nvPr>
        </p:nvSpPr>
        <p:spPr/>
        <p:txBody>
          <a:bodyPr/>
          <a:lstStyle/>
          <a:p>
            <a:fld id="{15F05471-49A5-4EBB-A900-68D21964B339}" type="datetimeFigureOut">
              <a:rPr lang="en-GB" smtClean="0"/>
              <a:t>24/11/2020</a:t>
            </a:fld>
            <a:endParaRPr lang="en-GB"/>
          </a:p>
        </p:txBody>
      </p:sp>
      <p:sp>
        <p:nvSpPr>
          <p:cNvPr id="6" name="Footer Placeholder 5">
            <a:extLst>
              <a:ext uri="{FF2B5EF4-FFF2-40B4-BE49-F238E27FC236}">
                <a16:creationId xmlns:a16="http://schemas.microsoft.com/office/drawing/2014/main" id="{4AE72CCA-5558-4C8E-9375-547988E68AB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974D1-4338-4B30-A033-67FF1E944DEA}"/>
              </a:ext>
            </a:extLst>
          </p:cNvPr>
          <p:cNvSpPr>
            <a:spLocks noGrp="1"/>
          </p:cNvSpPr>
          <p:nvPr>
            <p:ph type="sldNum" sz="quarter" idx="12"/>
          </p:nvPr>
        </p:nvSpPr>
        <p:spPr/>
        <p:txBody>
          <a:bodyPr/>
          <a:lstStyle/>
          <a:p>
            <a:fld id="{D840553B-1C1D-4ECD-B777-30C5133578B0}" type="slidenum">
              <a:rPr lang="en-GB" smtClean="0"/>
              <a:t>‹#›</a:t>
            </a:fld>
            <a:endParaRPr lang="en-GB"/>
          </a:p>
        </p:txBody>
      </p:sp>
    </p:spTree>
    <p:extLst>
      <p:ext uri="{BB962C8B-B14F-4D97-AF65-F5344CB8AC3E}">
        <p14:creationId xmlns:p14="http://schemas.microsoft.com/office/powerpoint/2010/main" val="1633255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92D050"/>
            </a:gs>
            <a:gs pos="100000">
              <a:srgbClr val="FFC000"/>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DB16EF-596D-4A8A-9A3C-4B18C0A8A5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F0885C7-125A-4596-8279-1E93D1DBF1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8BFE990-A186-4922-8C00-50C20CDD6E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05471-49A5-4EBB-A900-68D21964B339}" type="datetimeFigureOut">
              <a:rPr lang="en-GB" smtClean="0"/>
              <a:t>24/11/2020</a:t>
            </a:fld>
            <a:endParaRPr lang="en-GB"/>
          </a:p>
        </p:txBody>
      </p:sp>
      <p:sp>
        <p:nvSpPr>
          <p:cNvPr id="5" name="Footer Placeholder 4">
            <a:extLst>
              <a:ext uri="{FF2B5EF4-FFF2-40B4-BE49-F238E27FC236}">
                <a16:creationId xmlns:a16="http://schemas.microsoft.com/office/drawing/2014/main" id="{F74C5F23-6806-4077-B949-FD679F5373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81F8283-0C43-4FB7-83C4-94DF7A5557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40553B-1C1D-4ECD-B777-30C5133578B0}" type="slidenum">
              <a:rPr lang="en-GB" smtClean="0"/>
              <a:t>‹#›</a:t>
            </a:fld>
            <a:endParaRPr lang="en-GB"/>
          </a:p>
        </p:txBody>
      </p:sp>
    </p:spTree>
    <p:extLst>
      <p:ext uri="{BB962C8B-B14F-4D97-AF65-F5344CB8AC3E}">
        <p14:creationId xmlns:p14="http://schemas.microsoft.com/office/powerpoint/2010/main" val="3401741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9.xml"/><Relationship Id="rId5" Type="http://schemas.openxmlformats.org/officeDocument/2006/relationships/hyperlink" Target="http://www.schoolomegasolutions.co.uk/" TargetMode="Externa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9C77E"/>
            </a:gs>
            <a:gs pos="100000">
              <a:srgbClr val="FFC000"/>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D7DC4C-78CF-4A0C-8ADE-65C9DE12F24E}"/>
              </a:ext>
            </a:extLst>
          </p:cNvPr>
          <p:cNvSpPr txBox="1"/>
          <p:nvPr/>
        </p:nvSpPr>
        <p:spPr>
          <a:xfrm>
            <a:off x="1029810" y="614947"/>
            <a:ext cx="11008311" cy="5139869"/>
          </a:xfrm>
          <a:prstGeom prst="rect">
            <a:avLst/>
          </a:prstGeom>
          <a:noFill/>
        </p:spPr>
        <p:txBody>
          <a:bodyPr wrap="square">
            <a:spAutoFit/>
          </a:bodyPr>
          <a:lstStyle/>
          <a:p>
            <a:pPr algn="ctr"/>
            <a:r>
              <a:rPr lang="en-GB" sz="1800" dirty="0">
                <a:solidFill>
                  <a:srgbClr val="000000"/>
                </a:solidFill>
                <a:effectLst/>
                <a:latin typeface="Calibri" panose="020F0502020204030204" pitchFamily="34" charset="0"/>
                <a:ea typeface="Times New Roman" panose="02020603050405020304" pitchFamily="18" charset="0"/>
              </a:rPr>
              <a:t>Julie Norman</a:t>
            </a:r>
            <a:endParaRPr lang="en-GB" sz="1600" dirty="0">
              <a:effectLst/>
              <a:latin typeface="Calibri" panose="020F0502020204030204" pitchFamily="34" charset="0"/>
              <a:ea typeface="Calibri" panose="020F0502020204030204" pitchFamily="34" charset="0"/>
            </a:endParaRPr>
          </a:p>
          <a:p>
            <a:pPr algn="ctr"/>
            <a:r>
              <a:rPr lang="en-GB" sz="1800" dirty="0">
                <a:solidFill>
                  <a:srgbClr val="000000"/>
                </a:solidFill>
                <a:effectLst/>
                <a:latin typeface="Calibri" panose="020F0502020204030204" pitchFamily="34" charset="0"/>
                <a:ea typeface="Times New Roman" panose="02020603050405020304" pitchFamily="18" charset="0"/>
              </a:rPr>
              <a:t>Executive Primary Lead for Quantock Education Trust</a:t>
            </a:r>
          </a:p>
          <a:p>
            <a:pPr algn="ctr"/>
            <a:r>
              <a:rPr lang="en-GB" sz="1800" dirty="0">
                <a:solidFill>
                  <a:srgbClr val="000000"/>
                </a:solidFill>
                <a:effectLst/>
                <a:latin typeface="Calibri" panose="020F0502020204030204" pitchFamily="34" charset="0"/>
                <a:ea typeface="Times New Roman" panose="02020603050405020304" pitchFamily="18" charset="0"/>
              </a:rPr>
              <a:t> and Director for Schools Omega Solutions</a:t>
            </a:r>
          </a:p>
          <a:p>
            <a:pPr algn="ctr"/>
            <a:r>
              <a:rPr lang="en-GB" sz="1800" dirty="0">
                <a:solidFill>
                  <a:srgbClr val="000000"/>
                </a:solidFill>
                <a:effectLst/>
                <a:latin typeface="Calibri" panose="020F0502020204030204" pitchFamily="34" charset="0"/>
                <a:ea typeface="Times New Roman" panose="02020603050405020304" pitchFamily="18" charset="0"/>
              </a:rPr>
              <a:t>Relationships Education: Embedding the mental health &amp; wellbeing elements across the school</a:t>
            </a:r>
            <a:endParaRPr lang="en-GB" sz="1600" dirty="0">
              <a:effectLst/>
              <a:latin typeface="Calibri" panose="020F0502020204030204" pitchFamily="34" charset="0"/>
              <a:ea typeface="Calibri" panose="020F0502020204030204" pitchFamily="34" charset="0"/>
            </a:endParaRPr>
          </a:p>
          <a:p>
            <a:pPr algn="ctr"/>
            <a:r>
              <a:rPr lang="en-GB" sz="1800" dirty="0">
                <a:solidFill>
                  <a:srgbClr val="000000"/>
                </a:solidFill>
                <a:effectLst/>
                <a:latin typeface="Calibri" panose="020F0502020204030204" pitchFamily="34" charset="0"/>
                <a:ea typeface="Times New Roman" panose="02020603050405020304" pitchFamily="18" charset="0"/>
              </a:rPr>
              <a:t> </a:t>
            </a:r>
            <a:endParaRPr lang="en-GB" sz="1400" dirty="0">
              <a:solidFill>
                <a:srgbClr val="000000"/>
              </a:solidFill>
              <a:effectLst/>
              <a:latin typeface="Calibri" panose="020F0502020204030204" pitchFamily="34" charset="0"/>
              <a:ea typeface="Times New Roman" panose="02020603050405020304" pitchFamily="18" charset="0"/>
            </a:endParaRPr>
          </a:p>
          <a:p>
            <a:endParaRPr lang="en-GB" sz="1400" dirty="0">
              <a:solidFill>
                <a:srgbClr val="000000"/>
              </a:solidFill>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en-GB" sz="1400" dirty="0">
                <a:solidFill>
                  <a:srgbClr val="000000"/>
                </a:solidFill>
                <a:effectLst/>
                <a:latin typeface="Calibri" panose="020F0502020204030204" pitchFamily="34" charset="0"/>
                <a:ea typeface="Calibri" panose="020F0502020204030204" pitchFamily="34" charset="0"/>
              </a:rPr>
              <a:t>What is Wellbeing?</a:t>
            </a:r>
            <a:endParaRPr lang="en-GB" sz="1400" dirty="0">
              <a:effectLst/>
              <a:latin typeface="Calibri" panose="020F0502020204030204" pitchFamily="34" charset="0"/>
              <a:ea typeface="Calibri" panose="020F0502020204030204" pitchFamily="34" charset="0"/>
            </a:endParaRPr>
          </a:p>
          <a:p>
            <a:r>
              <a:rPr lang="en-GB" sz="1400" dirty="0">
                <a:solidFill>
                  <a:srgbClr val="000000"/>
                </a:solidFill>
                <a:effectLst/>
                <a:latin typeface="Calibri" panose="020F0502020204030204" pitchFamily="34" charset="0"/>
                <a:ea typeface="Times New Roman" panose="02020603050405020304" pitchFamily="18" charset="0"/>
              </a:rPr>
              <a:t>This workshop will look at what we consider to be ‘wellbeing’, how to achieve good mental health for children but also how these can be achieved through meaningful relationships in school along with a few changes to our curriculum, culture and ethos.</a:t>
            </a:r>
            <a:endParaRPr lang="en-GB" sz="1400" dirty="0">
              <a:effectLst/>
              <a:latin typeface="Calibri" panose="020F0502020204030204" pitchFamily="34" charset="0"/>
              <a:ea typeface="Calibri" panose="020F0502020204030204" pitchFamily="34" charset="0"/>
            </a:endParaRPr>
          </a:p>
          <a:p>
            <a:r>
              <a:rPr lang="en-GB" sz="1400" dirty="0">
                <a:solidFill>
                  <a:srgbClr val="000000"/>
                </a:solidFill>
                <a:effectLst/>
                <a:latin typeface="Calibri" panose="020F0502020204030204" pitchFamily="34" charset="0"/>
                <a:ea typeface="Times New Roman" panose="02020603050405020304" pitchFamily="18" charset="0"/>
              </a:rPr>
              <a:t> </a:t>
            </a:r>
          </a:p>
          <a:p>
            <a:pPr marL="285750" indent="-285750">
              <a:buFont typeface="Arial" panose="020B0604020202020204" pitchFamily="34" charset="0"/>
              <a:buChar char="•"/>
            </a:pPr>
            <a:r>
              <a:rPr lang="en-GB" sz="1400" dirty="0">
                <a:solidFill>
                  <a:srgbClr val="000000"/>
                </a:solidFill>
                <a:latin typeface="Calibri" panose="020F0502020204030204" pitchFamily="34" charset="0"/>
                <a:ea typeface="Calibri" panose="020F0502020204030204" pitchFamily="34" charset="0"/>
              </a:rPr>
              <a:t>What impact can it have?</a:t>
            </a:r>
            <a:endParaRPr lang="en-GB" sz="1400" dirty="0">
              <a:effectLst/>
              <a:latin typeface="Calibri" panose="020F0502020204030204" pitchFamily="34" charset="0"/>
              <a:ea typeface="Calibri" panose="020F0502020204030204" pitchFamily="34" charset="0"/>
            </a:endParaRPr>
          </a:p>
          <a:p>
            <a:r>
              <a:rPr lang="en-GB" sz="1400" dirty="0">
                <a:solidFill>
                  <a:srgbClr val="000000"/>
                </a:solidFill>
                <a:effectLst/>
                <a:latin typeface="Calibri" panose="020F0502020204030204" pitchFamily="34" charset="0"/>
                <a:ea typeface="Times New Roman" panose="02020603050405020304" pitchFamily="18" charset="0"/>
              </a:rPr>
              <a:t>A child who is loved, cared for, valued and nurtured are confident, happy and resilient. Happy children grow into happy adults, confident resilient children grow into successful adults who are ambitious and driven. Children who are happy and driven are less likely to suffer poor mental health.  </a:t>
            </a:r>
            <a:endParaRPr lang="en-GB" sz="1400" dirty="0">
              <a:effectLst/>
              <a:latin typeface="Calibri" panose="020F0502020204030204" pitchFamily="34" charset="0"/>
              <a:ea typeface="Calibri" panose="020F0502020204030204" pitchFamily="34" charset="0"/>
            </a:endParaRPr>
          </a:p>
          <a:p>
            <a:r>
              <a:rPr lang="en-GB" sz="1400" dirty="0">
                <a:solidFill>
                  <a:srgbClr val="000000"/>
                </a:solidFill>
                <a:effectLst/>
                <a:latin typeface="Calibri" panose="020F0502020204030204" pitchFamily="34" charset="0"/>
                <a:ea typeface="Times New Roman" panose="02020603050405020304" pitchFamily="18" charset="0"/>
              </a:rPr>
              <a:t> </a:t>
            </a:r>
            <a:endParaRPr lang="en-GB" sz="1400" dirty="0">
              <a:effectLst/>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en-GB" sz="1400" dirty="0">
                <a:solidFill>
                  <a:srgbClr val="000000"/>
                </a:solidFill>
                <a:effectLst/>
                <a:latin typeface="Calibri" panose="020F0502020204030204" pitchFamily="34" charset="0"/>
                <a:ea typeface="Times New Roman" panose="02020603050405020304" pitchFamily="18" charset="0"/>
              </a:rPr>
              <a:t>What can I do about it?</a:t>
            </a:r>
          </a:p>
          <a:p>
            <a:r>
              <a:rPr lang="en-GB" sz="1400" dirty="0">
                <a:solidFill>
                  <a:srgbClr val="000000"/>
                </a:solidFill>
                <a:effectLst/>
                <a:latin typeface="Calibri" panose="020F0502020204030204" pitchFamily="34" charset="0"/>
                <a:ea typeface="Times New Roman" panose="02020603050405020304" pitchFamily="18" charset="0"/>
              </a:rPr>
              <a:t>We will look at a few ideas to help nurture their purpose in school, self-care, belonging, lifestyle and relationships with their school community as well as their curriculum.</a:t>
            </a:r>
          </a:p>
          <a:p>
            <a:endParaRPr lang="en-GB" sz="1400" dirty="0">
              <a:solidFill>
                <a:srgbClr val="000000"/>
              </a:solidFill>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en-GB" sz="1400" dirty="0">
                <a:effectLst/>
                <a:latin typeface="Calibri" panose="020F0502020204030204" pitchFamily="34" charset="0"/>
                <a:ea typeface="Calibri" panose="020F0502020204030204" pitchFamily="34" charset="0"/>
              </a:rPr>
              <a:t>What is the desired outcome?</a:t>
            </a:r>
          </a:p>
          <a:p>
            <a:r>
              <a:rPr lang="en-GB" sz="1400" dirty="0">
                <a:solidFill>
                  <a:srgbClr val="000000"/>
                </a:solidFill>
                <a:effectLst/>
                <a:latin typeface="Calibri" panose="020F0502020204030204" pitchFamily="34" charset="0"/>
                <a:ea typeface="Times New Roman" panose="02020603050405020304" pitchFamily="18" charset="0"/>
              </a:rPr>
              <a:t>A child will only look for in life what they know. </a:t>
            </a:r>
            <a:endParaRPr lang="en-GB" sz="1400" dirty="0">
              <a:effectLst/>
              <a:latin typeface="Calibri" panose="020F0502020204030204" pitchFamily="34" charset="0"/>
              <a:ea typeface="Calibri" panose="020F0502020204030204" pitchFamily="34" charset="0"/>
            </a:endParaRPr>
          </a:p>
          <a:p>
            <a:r>
              <a:rPr lang="en-GB" sz="1400" dirty="0">
                <a:solidFill>
                  <a:srgbClr val="000000"/>
                </a:solidFill>
                <a:effectLst/>
                <a:latin typeface="Calibri" panose="020F0502020204030204" pitchFamily="34" charset="0"/>
                <a:ea typeface="Times New Roman" panose="02020603050405020304" pitchFamily="18" charset="0"/>
              </a:rPr>
              <a:t>Nurturing a child’s welling, mental health and healthy relationships comes from small but vital behaviours in school which I will offer you lots of ideas, what we did at my schools, but also how your curriculum, ethos and culture will achieve so much more than you ever thought possible. </a:t>
            </a:r>
            <a:endParaRPr lang="en-GB" sz="1400" dirty="0">
              <a:effectLst/>
              <a:latin typeface="Calibri" panose="020F0502020204030204" pitchFamily="34" charset="0"/>
              <a:ea typeface="Calibri" panose="020F0502020204030204" pitchFamily="34" charset="0"/>
            </a:endParaRPr>
          </a:p>
        </p:txBody>
      </p:sp>
      <p:pic>
        <p:nvPicPr>
          <p:cNvPr id="2" name="Picture 1">
            <a:extLst>
              <a:ext uri="{FF2B5EF4-FFF2-40B4-BE49-F238E27FC236}">
                <a16:creationId xmlns:a16="http://schemas.microsoft.com/office/drawing/2014/main" id="{397AD16A-FE57-4B06-AA10-0D43FE4ED6BE}"/>
              </a:ext>
            </a:extLst>
          </p:cNvPr>
          <p:cNvPicPr>
            <a:picLocks noChangeAspect="1"/>
          </p:cNvPicPr>
          <p:nvPr/>
        </p:nvPicPr>
        <p:blipFill>
          <a:blip r:embed="rId3"/>
          <a:stretch>
            <a:fillRect/>
          </a:stretch>
        </p:blipFill>
        <p:spPr>
          <a:xfrm>
            <a:off x="10754828" y="6173711"/>
            <a:ext cx="1283293" cy="591674"/>
          </a:xfrm>
          <a:prstGeom prst="rect">
            <a:avLst/>
          </a:prstGeom>
        </p:spPr>
      </p:pic>
    </p:spTree>
    <p:extLst>
      <p:ext uri="{BB962C8B-B14F-4D97-AF65-F5344CB8AC3E}">
        <p14:creationId xmlns:p14="http://schemas.microsoft.com/office/powerpoint/2010/main" val="3062351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9C77E"/>
            </a:gs>
            <a:gs pos="100000">
              <a:srgbClr val="FFC000"/>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A1D7F85-FF8E-4D44-AEB2-9FA593D92DD2}"/>
              </a:ext>
            </a:extLst>
          </p:cNvPr>
          <p:cNvPicPr/>
          <p:nvPr/>
        </p:nvPicPr>
        <p:blipFill rotWithShape="1">
          <a:blip r:embed="rId3"/>
          <a:srcRect l="64559" t="12722" r="11813" b="27492"/>
          <a:stretch/>
        </p:blipFill>
        <p:spPr bwMode="auto">
          <a:xfrm>
            <a:off x="2114552" y="1356995"/>
            <a:ext cx="3867150" cy="5501005"/>
          </a:xfrm>
          <a:prstGeom prst="rect">
            <a:avLst/>
          </a:prstGeom>
          <a:ln>
            <a:noFill/>
          </a:ln>
          <a:effectLst>
            <a:softEdge rad="215900"/>
          </a:effectLst>
          <a:extLst>
            <a:ext uri="{53640926-AAD7-44D8-BBD7-CCE9431645EC}">
              <a14:shadowObscured xmlns:a14="http://schemas.microsoft.com/office/drawing/2010/main"/>
            </a:ext>
          </a:extLst>
        </p:spPr>
      </p:pic>
      <p:sp>
        <p:nvSpPr>
          <p:cNvPr id="3" name="TextBox 2">
            <a:extLst>
              <a:ext uri="{FF2B5EF4-FFF2-40B4-BE49-F238E27FC236}">
                <a16:creationId xmlns:a16="http://schemas.microsoft.com/office/drawing/2014/main" id="{48734870-979E-4675-8B4A-BE8F21F48E2D}"/>
              </a:ext>
            </a:extLst>
          </p:cNvPr>
          <p:cNvSpPr txBox="1"/>
          <p:nvPr/>
        </p:nvSpPr>
        <p:spPr>
          <a:xfrm>
            <a:off x="247651" y="316547"/>
            <a:ext cx="2152650" cy="4801314"/>
          </a:xfrm>
          <a:prstGeom prst="rect">
            <a:avLst/>
          </a:prstGeom>
          <a:noFill/>
          <a:ln>
            <a:solidFill>
              <a:srgbClr val="00B050"/>
            </a:solidFill>
          </a:ln>
        </p:spPr>
        <p:txBody>
          <a:bodyPr wrap="square" rtlCol="0">
            <a:spAutoFit/>
          </a:bodyPr>
          <a:lstStyle/>
          <a:p>
            <a:r>
              <a:rPr lang="en-GB" dirty="0"/>
              <a:t>Meet Tom</a:t>
            </a:r>
          </a:p>
          <a:p>
            <a:r>
              <a:rPr lang="en-GB" dirty="0"/>
              <a:t>He is 4 and about to start school.</a:t>
            </a:r>
          </a:p>
          <a:p>
            <a:endParaRPr lang="en-GB" dirty="0"/>
          </a:p>
          <a:p>
            <a:r>
              <a:rPr lang="en-GB" dirty="0"/>
              <a:t>He wants to know what you will do in your school to help him to be the best he can be, get a great job in 2045 and help him to prepare for life!</a:t>
            </a:r>
          </a:p>
          <a:p>
            <a:endParaRPr lang="en-GB" dirty="0"/>
          </a:p>
          <a:p>
            <a:r>
              <a:rPr lang="en-GB" dirty="0"/>
              <a:t>He has dreams of who he wants to be in future…..</a:t>
            </a:r>
          </a:p>
          <a:p>
            <a:endParaRPr lang="en-GB" dirty="0"/>
          </a:p>
        </p:txBody>
      </p:sp>
      <p:sp>
        <p:nvSpPr>
          <p:cNvPr id="10" name="Cloud 9">
            <a:extLst>
              <a:ext uri="{FF2B5EF4-FFF2-40B4-BE49-F238E27FC236}">
                <a16:creationId xmlns:a16="http://schemas.microsoft.com/office/drawing/2014/main" id="{96CB365D-36D7-43FE-9D22-582BC18575DA}"/>
              </a:ext>
            </a:extLst>
          </p:cNvPr>
          <p:cNvSpPr/>
          <p:nvPr/>
        </p:nvSpPr>
        <p:spPr>
          <a:xfrm>
            <a:off x="5383761" y="1188317"/>
            <a:ext cx="847726" cy="85725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13">
            <a:extLst>
              <a:ext uri="{FF2B5EF4-FFF2-40B4-BE49-F238E27FC236}">
                <a16:creationId xmlns:a16="http://schemas.microsoft.com/office/drawing/2014/main" id="{2E80C6F5-E317-4666-92A4-3AA882EBCDBA}"/>
              </a:ext>
            </a:extLst>
          </p:cNvPr>
          <p:cNvPicPr>
            <a:picLocks noChangeAspect="1"/>
          </p:cNvPicPr>
          <p:nvPr/>
        </p:nvPicPr>
        <p:blipFill rotWithShape="1">
          <a:blip r:embed="rId4"/>
          <a:srcRect t="15276" b="2264"/>
          <a:stretch/>
        </p:blipFill>
        <p:spPr>
          <a:xfrm>
            <a:off x="7848603" y="71598"/>
            <a:ext cx="4167558" cy="4582014"/>
          </a:xfrm>
          <a:prstGeom prst="rect">
            <a:avLst/>
          </a:prstGeom>
          <a:effectLst>
            <a:softEdge rad="114300"/>
          </a:effectLst>
        </p:spPr>
      </p:pic>
      <p:sp>
        <p:nvSpPr>
          <p:cNvPr id="8" name="Cloud 7">
            <a:extLst>
              <a:ext uri="{FF2B5EF4-FFF2-40B4-BE49-F238E27FC236}">
                <a16:creationId xmlns:a16="http://schemas.microsoft.com/office/drawing/2014/main" id="{FBF376D5-E156-4D52-8F44-9EC56B70814A}"/>
              </a:ext>
            </a:extLst>
          </p:cNvPr>
          <p:cNvSpPr/>
          <p:nvPr/>
        </p:nvSpPr>
        <p:spPr>
          <a:xfrm>
            <a:off x="6898239" y="345123"/>
            <a:ext cx="1200149" cy="101187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D33A3055-9A95-4E2D-97AA-83CFA4047819}"/>
              </a:ext>
            </a:extLst>
          </p:cNvPr>
          <p:cNvPicPr>
            <a:picLocks noChangeAspect="1"/>
          </p:cNvPicPr>
          <p:nvPr/>
        </p:nvPicPr>
        <p:blipFill>
          <a:blip r:embed="rId5"/>
          <a:stretch>
            <a:fillRect/>
          </a:stretch>
        </p:blipFill>
        <p:spPr>
          <a:xfrm>
            <a:off x="10729794" y="6195039"/>
            <a:ext cx="1286367" cy="591363"/>
          </a:xfrm>
          <a:prstGeom prst="rect">
            <a:avLst/>
          </a:prstGeom>
        </p:spPr>
      </p:pic>
    </p:spTree>
    <p:extLst>
      <p:ext uri="{BB962C8B-B14F-4D97-AF65-F5344CB8AC3E}">
        <p14:creationId xmlns:p14="http://schemas.microsoft.com/office/powerpoint/2010/main" val="2720459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35000">
              <a:srgbClr val="59C77E"/>
            </a:gs>
            <a:gs pos="100000">
              <a:srgbClr val="FFC000"/>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DA86024-28A6-4B70-8B66-31F33E6F5F32}"/>
              </a:ext>
            </a:extLst>
          </p:cNvPr>
          <p:cNvPicPr>
            <a:picLocks noChangeAspect="1"/>
          </p:cNvPicPr>
          <p:nvPr/>
        </p:nvPicPr>
        <p:blipFill>
          <a:blip r:embed="rId3"/>
          <a:stretch>
            <a:fillRect/>
          </a:stretch>
        </p:blipFill>
        <p:spPr>
          <a:xfrm>
            <a:off x="139855" y="1977475"/>
            <a:ext cx="2174720" cy="2389753"/>
          </a:xfrm>
          <a:prstGeom prst="rect">
            <a:avLst/>
          </a:prstGeom>
        </p:spPr>
      </p:pic>
      <p:sp>
        <p:nvSpPr>
          <p:cNvPr id="5" name="Arrow: Left 4">
            <a:extLst>
              <a:ext uri="{FF2B5EF4-FFF2-40B4-BE49-F238E27FC236}">
                <a16:creationId xmlns:a16="http://schemas.microsoft.com/office/drawing/2014/main" id="{1FA4DBC8-D497-47F2-9A1E-C2F1D58921EA}"/>
              </a:ext>
            </a:extLst>
          </p:cNvPr>
          <p:cNvSpPr/>
          <p:nvPr/>
        </p:nvSpPr>
        <p:spPr>
          <a:xfrm>
            <a:off x="2371851" y="3105150"/>
            <a:ext cx="809625" cy="32385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062B7996-F9F2-41DC-A284-CE35C83E82D7}"/>
              </a:ext>
            </a:extLst>
          </p:cNvPr>
          <p:cNvSpPr txBox="1"/>
          <p:nvPr/>
        </p:nvSpPr>
        <p:spPr>
          <a:xfrm>
            <a:off x="3364915" y="992053"/>
            <a:ext cx="1543050" cy="523220"/>
          </a:xfrm>
          <a:prstGeom prst="rect">
            <a:avLst/>
          </a:prstGeom>
          <a:noFill/>
        </p:spPr>
        <p:txBody>
          <a:bodyPr wrap="square" rtlCol="0">
            <a:spAutoFit/>
          </a:bodyPr>
          <a:lstStyle/>
          <a:p>
            <a:r>
              <a:rPr lang="en-GB" sz="1400" dirty="0"/>
              <a:t>Social/emotional</a:t>
            </a:r>
          </a:p>
          <a:p>
            <a:r>
              <a:rPr lang="en-GB" sz="1400" dirty="0"/>
              <a:t>A sense of self</a:t>
            </a:r>
          </a:p>
        </p:txBody>
      </p:sp>
      <p:sp>
        <p:nvSpPr>
          <p:cNvPr id="8" name="TextBox 7">
            <a:extLst>
              <a:ext uri="{FF2B5EF4-FFF2-40B4-BE49-F238E27FC236}">
                <a16:creationId xmlns:a16="http://schemas.microsoft.com/office/drawing/2014/main" id="{04CC586F-CC95-4913-BD4C-96A696489601}"/>
              </a:ext>
            </a:extLst>
          </p:cNvPr>
          <p:cNvSpPr txBox="1"/>
          <p:nvPr/>
        </p:nvSpPr>
        <p:spPr>
          <a:xfrm>
            <a:off x="3364915" y="3017309"/>
            <a:ext cx="1543050" cy="523220"/>
          </a:xfrm>
          <a:prstGeom prst="rect">
            <a:avLst/>
          </a:prstGeom>
          <a:noFill/>
        </p:spPr>
        <p:txBody>
          <a:bodyPr wrap="square" rtlCol="0">
            <a:spAutoFit/>
          </a:bodyPr>
          <a:lstStyle/>
          <a:p>
            <a:r>
              <a:rPr lang="en-GB" sz="1400" dirty="0"/>
              <a:t>Culture</a:t>
            </a:r>
          </a:p>
          <a:p>
            <a:r>
              <a:rPr lang="en-GB" sz="1400" dirty="0"/>
              <a:t>A sense of others</a:t>
            </a:r>
          </a:p>
        </p:txBody>
      </p:sp>
      <p:sp>
        <p:nvSpPr>
          <p:cNvPr id="10" name="TextBox 9">
            <a:extLst>
              <a:ext uri="{FF2B5EF4-FFF2-40B4-BE49-F238E27FC236}">
                <a16:creationId xmlns:a16="http://schemas.microsoft.com/office/drawing/2014/main" id="{39B66010-AD26-4B08-96D9-284BFE17B0AD}"/>
              </a:ext>
            </a:extLst>
          </p:cNvPr>
          <p:cNvSpPr txBox="1"/>
          <p:nvPr/>
        </p:nvSpPr>
        <p:spPr>
          <a:xfrm>
            <a:off x="3364915" y="4685113"/>
            <a:ext cx="1838326" cy="523220"/>
          </a:xfrm>
          <a:prstGeom prst="rect">
            <a:avLst/>
          </a:prstGeom>
          <a:noFill/>
        </p:spPr>
        <p:txBody>
          <a:bodyPr wrap="square" rtlCol="0">
            <a:spAutoFit/>
          </a:bodyPr>
          <a:lstStyle/>
          <a:p>
            <a:r>
              <a:rPr lang="en-GB" sz="1400" dirty="0"/>
              <a:t>Curriculum</a:t>
            </a:r>
          </a:p>
          <a:p>
            <a:r>
              <a:rPr lang="en-GB" sz="1400" dirty="0"/>
              <a:t>A sense of the world</a:t>
            </a:r>
          </a:p>
        </p:txBody>
      </p:sp>
      <p:sp>
        <p:nvSpPr>
          <p:cNvPr id="12" name="Arrow: Left 11">
            <a:extLst>
              <a:ext uri="{FF2B5EF4-FFF2-40B4-BE49-F238E27FC236}">
                <a16:creationId xmlns:a16="http://schemas.microsoft.com/office/drawing/2014/main" id="{23B81A49-9D7E-42FE-8CF2-3DF4290500F1}"/>
              </a:ext>
            </a:extLst>
          </p:cNvPr>
          <p:cNvSpPr/>
          <p:nvPr/>
        </p:nvSpPr>
        <p:spPr>
          <a:xfrm>
            <a:off x="5534026" y="3171198"/>
            <a:ext cx="809625" cy="32385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30D53B45-38CE-42D2-A017-7512FF9A80A2}"/>
              </a:ext>
            </a:extLst>
          </p:cNvPr>
          <p:cNvSpPr/>
          <p:nvPr/>
        </p:nvSpPr>
        <p:spPr>
          <a:xfrm rot="16200000">
            <a:off x="4399151" y="2803938"/>
            <a:ext cx="5602909" cy="923330"/>
          </a:xfrm>
          <a:prstGeom prst="rect">
            <a:avLst/>
          </a:prstGeom>
          <a:noFill/>
        </p:spPr>
        <p:txBody>
          <a:bodyPr wrap="square" lIns="91440" tIns="45720" rIns="91440" bIns="45720">
            <a:spAutoFit/>
          </a:bodyPr>
          <a:lstStyle/>
          <a:p>
            <a:pPr algn="ctr"/>
            <a:r>
              <a:rPr lang="en-US"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Relationships</a:t>
            </a:r>
          </a:p>
        </p:txBody>
      </p:sp>
      <p:sp>
        <p:nvSpPr>
          <p:cNvPr id="15" name="Arrow: Left 14">
            <a:extLst>
              <a:ext uri="{FF2B5EF4-FFF2-40B4-BE49-F238E27FC236}">
                <a16:creationId xmlns:a16="http://schemas.microsoft.com/office/drawing/2014/main" id="{A3EE4483-6B61-4A35-8106-B1FD30FE22AF}"/>
              </a:ext>
            </a:extLst>
          </p:cNvPr>
          <p:cNvSpPr/>
          <p:nvPr/>
        </p:nvSpPr>
        <p:spPr>
          <a:xfrm>
            <a:off x="8349813" y="3198084"/>
            <a:ext cx="809625" cy="32385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a:extLst>
              <a:ext uri="{FF2B5EF4-FFF2-40B4-BE49-F238E27FC236}">
                <a16:creationId xmlns:a16="http://schemas.microsoft.com/office/drawing/2014/main" id="{2B197F18-BAE9-49F9-AF83-1FCEDD7970E7}"/>
              </a:ext>
            </a:extLst>
          </p:cNvPr>
          <p:cNvSpPr txBox="1"/>
          <p:nvPr/>
        </p:nvSpPr>
        <p:spPr>
          <a:xfrm>
            <a:off x="9399658" y="2320244"/>
            <a:ext cx="1543050" cy="307777"/>
          </a:xfrm>
          <a:prstGeom prst="rect">
            <a:avLst/>
          </a:prstGeom>
          <a:noFill/>
        </p:spPr>
        <p:txBody>
          <a:bodyPr wrap="square" rtlCol="0">
            <a:spAutoFit/>
          </a:bodyPr>
          <a:lstStyle/>
          <a:p>
            <a:r>
              <a:rPr lang="en-GB" sz="1400" dirty="0"/>
              <a:t>Family</a:t>
            </a:r>
          </a:p>
        </p:txBody>
      </p:sp>
      <p:sp>
        <p:nvSpPr>
          <p:cNvPr id="20" name="TextBox 19">
            <a:extLst>
              <a:ext uri="{FF2B5EF4-FFF2-40B4-BE49-F238E27FC236}">
                <a16:creationId xmlns:a16="http://schemas.microsoft.com/office/drawing/2014/main" id="{D139C2E7-DC2F-4B9F-AB3A-D5CA3C24067A}"/>
              </a:ext>
            </a:extLst>
          </p:cNvPr>
          <p:cNvSpPr txBox="1"/>
          <p:nvPr/>
        </p:nvSpPr>
        <p:spPr>
          <a:xfrm>
            <a:off x="9399658" y="4091998"/>
            <a:ext cx="1543050" cy="307777"/>
          </a:xfrm>
          <a:prstGeom prst="rect">
            <a:avLst/>
          </a:prstGeom>
          <a:noFill/>
        </p:spPr>
        <p:txBody>
          <a:bodyPr wrap="square" rtlCol="0">
            <a:spAutoFit/>
          </a:bodyPr>
          <a:lstStyle/>
          <a:p>
            <a:r>
              <a:rPr lang="en-GB" sz="1400" dirty="0"/>
              <a:t>Staff</a:t>
            </a:r>
          </a:p>
        </p:txBody>
      </p:sp>
      <p:sp>
        <p:nvSpPr>
          <p:cNvPr id="22" name="TextBox 21">
            <a:extLst>
              <a:ext uri="{FF2B5EF4-FFF2-40B4-BE49-F238E27FC236}">
                <a16:creationId xmlns:a16="http://schemas.microsoft.com/office/drawing/2014/main" id="{0149FBC6-C3B6-46D0-B934-C3B8A9C41440}"/>
              </a:ext>
            </a:extLst>
          </p:cNvPr>
          <p:cNvSpPr txBox="1"/>
          <p:nvPr/>
        </p:nvSpPr>
        <p:spPr>
          <a:xfrm>
            <a:off x="9399658" y="3231948"/>
            <a:ext cx="1543050" cy="307777"/>
          </a:xfrm>
          <a:prstGeom prst="rect">
            <a:avLst/>
          </a:prstGeom>
          <a:noFill/>
        </p:spPr>
        <p:txBody>
          <a:bodyPr wrap="square" rtlCol="0">
            <a:spAutoFit/>
          </a:bodyPr>
          <a:lstStyle/>
          <a:p>
            <a:r>
              <a:rPr lang="en-GB" sz="1400" dirty="0"/>
              <a:t>Peers</a:t>
            </a:r>
          </a:p>
        </p:txBody>
      </p:sp>
      <p:sp>
        <p:nvSpPr>
          <p:cNvPr id="23" name="Rectangle 22">
            <a:extLst>
              <a:ext uri="{FF2B5EF4-FFF2-40B4-BE49-F238E27FC236}">
                <a16:creationId xmlns:a16="http://schemas.microsoft.com/office/drawing/2014/main" id="{14E435E0-D492-4A14-AB98-D52FBF375D62}"/>
              </a:ext>
            </a:extLst>
          </p:cNvPr>
          <p:cNvSpPr/>
          <p:nvPr/>
        </p:nvSpPr>
        <p:spPr>
          <a:xfrm>
            <a:off x="10630473" y="2871458"/>
            <a:ext cx="1421672" cy="923330"/>
          </a:xfrm>
          <a:prstGeom prst="rect">
            <a:avLst/>
          </a:prstGeom>
          <a:noFill/>
        </p:spPr>
        <p:txBody>
          <a:bodyPr wrap="none" lIns="91440" tIns="45720" rIns="91440" bIns="45720">
            <a:spAutoFit/>
          </a:bodyPr>
          <a:lstStyle/>
          <a:p>
            <a:pPr algn="ctr"/>
            <a:r>
              <a:rPr lang="en-US" sz="5400" b="1" cap="none" spc="50" dirty="0">
                <a:ln w="0"/>
                <a:solidFill>
                  <a:schemeClr val="bg2"/>
                </a:solidFill>
                <a:effectLst>
                  <a:innerShdw blurRad="63500" dist="50800" dir="13500000">
                    <a:srgbClr val="000000">
                      <a:alpha val="50000"/>
                    </a:srgbClr>
                  </a:innerShdw>
                </a:effectLst>
              </a:rPr>
              <a:t>Tom</a:t>
            </a:r>
          </a:p>
        </p:txBody>
      </p:sp>
      <p:cxnSp>
        <p:nvCxnSpPr>
          <p:cNvPr id="25" name="Straight Arrow Connector 24">
            <a:extLst>
              <a:ext uri="{FF2B5EF4-FFF2-40B4-BE49-F238E27FC236}">
                <a16:creationId xmlns:a16="http://schemas.microsoft.com/office/drawing/2014/main" id="{D50A6CC9-B070-403B-86C8-FF3A3AAE19E0}"/>
              </a:ext>
            </a:extLst>
          </p:cNvPr>
          <p:cNvCxnSpPr>
            <a:cxnSpLocks/>
          </p:cNvCxnSpPr>
          <p:nvPr/>
        </p:nvCxnSpPr>
        <p:spPr>
          <a:xfrm flipH="1" flipV="1">
            <a:off x="10142265" y="2657897"/>
            <a:ext cx="438150" cy="1888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721CE8AF-C59F-4F7F-B27D-A96E5C7A849B}"/>
              </a:ext>
            </a:extLst>
          </p:cNvPr>
          <p:cNvCxnSpPr>
            <a:cxnSpLocks/>
          </p:cNvCxnSpPr>
          <p:nvPr/>
        </p:nvCxnSpPr>
        <p:spPr>
          <a:xfrm flipH="1">
            <a:off x="10104694" y="3909447"/>
            <a:ext cx="529681" cy="3364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B7161CDF-6594-4018-86E3-76DD26170EA5}"/>
              </a:ext>
            </a:extLst>
          </p:cNvPr>
          <p:cNvCxnSpPr>
            <a:cxnSpLocks/>
          </p:cNvCxnSpPr>
          <p:nvPr/>
        </p:nvCxnSpPr>
        <p:spPr>
          <a:xfrm flipH="1" flipV="1">
            <a:off x="10230956" y="3435979"/>
            <a:ext cx="34945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ADD4A555-BFE3-41EC-8727-BCD43F044850}"/>
              </a:ext>
            </a:extLst>
          </p:cNvPr>
          <p:cNvPicPr>
            <a:picLocks noChangeAspect="1"/>
          </p:cNvPicPr>
          <p:nvPr/>
        </p:nvPicPr>
        <p:blipFill>
          <a:blip r:embed="rId4"/>
          <a:stretch>
            <a:fillRect/>
          </a:stretch>
        </p:blipFill>
        <p:spPr>
          <a:xfrm>
            <a:off x="10836799" y="6178359"/>
            <a:ext cx="1286367" cy="591363"/>
          </a:xfrm>
          <a:prstGeom prst="rect">
            <a:avLst/>
          </a:prstGeom>
        </p:spPr>
      </p:pic>
    </p:spTree>
    <p:extLst>
      <p:ext uri="{BB962C8B-B14F-4D97-AF65-F5344CB8AC3E}">
        <p14:creationId xmlns:p14="http://schemas.microsoft.com/office/powerpoint/2010/main" val="954553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9C77E"/>
            </a:gs>
            <a:gs pos="100000">
              <a:srgbClr val="FFC000"/>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Heart 1">
            <a:extLst>
              <a:ext uri="{FF2B5EF4-FFF2-40B4-BE49-F238E27FC236}">
                <a16:creationId xmlns:a16="http://schemas.microsoft.com/office/drawing/2014/main" id="{2442BE5D-FF8B-4122-A137-AC8C9BF93090}"/>
              </a:ext>
            </a:extLst>
          </p:cNvPr>
          <p:cNvSpPr/>
          <p:nvPr/>
        </p:nvSpPr>
        <p:spPr>
          <a:xfrm>
            <a:off x="3181349" y="600075"/>
            <a:ext cx="6048375" cy="5248274"/>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382478D8-DBFA-4551-99D1-081B897B7FDF}"/>
              </a:ext>
            </a:extLst>
          </p:cNvPr>
          <p:cNvSpPr txBox="1"/>
          <p:nvPr/>
        </p:nvSpPr>
        <p:spPr>
          <a:xfrm>
            <a:off x="4848224" y="2171700"/>
            <a:ext cx="2733675" cy="2031325"/>
          </a:xfrm>
          <a:prstGeom prst="rect">
            <a:avLst/>
          </a:prstGeom>
          <a:noFill/>
        </p:spPr>
        <p:txBody>
          <a:bodyPr wrap="square" rtlCol="0">
            <a:spAutoFit/>
          </a:bodyPr>
          <a:lstStyle/>
          <a:p>
            <a:pPr algn="ctr"/>
            <a:r>
              <a:rPr lang="en-GB" dirty="0"/>
              <a:t>What is Wellbeing?</a:t>
            </a:r>
          </a:p>
          <a:p>
            <a:pPr algn="ctr"/>
            <a:endParaRPr lang="en-GB" dirty="0"/>
          </a:p>
          <a:p>
            <a:pPr algn="ctr"/>
            <a:r>
              <a:rPr lang="en-GB" dirty="0"/>
              <a:t>Feeling loved</a:t>
            </a:r>
          </a:p>
          <a:p>
            <a:pPr algn="ctr"/>
            <a:r>
              <a:rPr lang="en-GB" dirty="0"/>
              <a:t>Feeling valued</a:t>
            </a:r>
          </a:p>
          <a:p>
            <a:pPr algn="ctr"/>
            <a:r>
              <a:rPr lang="en-GB" dirty="0"/>
              <a:t>Feeling cared for</a:t>
            </a:r>
          </a:p>
          <a:p>
            <a:pPr algn="ctr"/>
            <a:r>
              <a:rPr lang="en-GB" dirty="0"/>
              <a:t>Feeling liked</a:t>
            </a:r>
          </a:p>
          <a:p>
            <a:pPr algn="ctr"/>
            <a:r>
              <a:rPr lang="en-GB" dirty="0"/>
              <a:t>Feeling needed/wanted</a:t>
            </a:r>
          </a:p>
        </p:txBody>
      </p:sp>
      <p:sp>
        <p:nvSpPr>
          <p:cNvPr id="4" name="TextBox 3">
            <a:extLst>
              <a:ext uri="{FF2B5EF4-FFF2-40B4-BE49-F238E27FC236}">
                <a16:creationId xmlns:a16="http://schemas.microsoft.com/office/drawing/2014/main" id="{218E9BB6-4439-46F7-8A0E-959968EACFBA}"/>
              </a:ext>
            </a:extLst>
          </p:cNvPr>
          <p:cNvSpPr txBox="1"/>
          <p:nvPr/>
        </p:nvSpPr>
        <p:spPr>
          <a:xfrm>
            <a:off x="457200" y="361950"/>
            <a:ext cx="2505075" cy="5632311"/>
          </a:xfrm>
          <a:prstGeom prst="rect">
            <a:avLst/>
          </a:prstGeom>
          <a:noFill/>
        </p:spPr>
        <p:txBody>
          <a:bodyPr wrap="square" rtlCol="0">
            <a:spAutoFit/>
          </a:bodyPr>
          <a:lstStyle/>
          <a:p>
            <a:r>
              <a:rPr lang="en-GB" b="1" u="sng" dirty="0"/>
              <a:t>Staff</a:t>
            </a:r>
          </a:p>
          <a:p>
            <a:r>
              <a:rPr lang="en-GB" dirty="0"/>
              <a:t>Praise</a:t>
            </a:r>
          </a:p>
          <a:p>
            <a:r>
              <a:rPr lang="en-GB" dirty="0"/>
              <a:t>Happy to see Tom</a:t>
            </a:r>
          </a:p>
          <a:p>
            <a:r>
              <a:rPr lang="en-GB" dirty="0"/>
              <a:t>Smile at Tom</a:t>
            </a:r>
          </a:p>
          <a:p>
            <a:r>
              <a:rPr lang="en-GB" dirty="0"/>
              <a:t>Wave to him</a:t>
            </a:r>
          </a:p>
          <a:p>
            <a:r>
              <a:rPr lang="en-GB" dirty="0"/>
              <a:t>Thank him</a:t>
            </a:r>
          </a:p>
          <a:p>
            <a:r>
              <a:rPr lang="en-GB" dirty="0"/>
              <a:t>Apologise to him</a:t>
            </a:r>
          </a:p>
          <a:p>
            <a:r>
              <a:rPr lang="en-GB" dirty="0"/>
              <a:t>Nurture Tom</a:t>
            </a:r>
          </a:p>
          <a:p>
            <a:r>
              <a:rPr lang="en-GB" dirty="0"/>
              <a:t>Be interested in what he says</a:t>
            </a:r>
          </a:p>
          <a:p>
            <a:r>
              <a:rPr lang="en-GB" dirty="0"/>
              <a:t>Listen to him</a:t>
            </a:r>
          </a:p>
          <a:p>
            <a:r>
              <a:rPr lang="en-GB" dirty="0"/>
              <a:t>Value his opinion</a:t>
            </a:r>
          </a:p>
          <a:p>
            <a:r>
              <a:rPr lang="en-GB" dirty="0"/>
              <a:t>Talk about him</a:t>
            </a:r>
          </a:p>
          <a:p>
            <a:r>
              <a:rPr lang="en-GB" dirty="0"/>
              <a:t>Check in on him</a:t>
            </a:r>
          </a:p>
          <a:p>
            <a:r>
              <a:rPr lang="en-GB" dirty="0"/>
              <a:t>Celebrate Tom</a:t>
            </a:r>
          </a:p>
          <a:p>
            <a:r>
              <a:rPr lang="en-GB" dirty="0"/>
              <a:t>Reassure him when he makes mistakes</a:t>
            </a:r>
          </a:p>
          <a:p>
            <a:r>
              <a:rPr lang="en-GB" dirty="0"/>
              <a:t>Help him</a:t>
            </a:r>
          </a:p>
          <a:p>
            <a:r>
              <a:rPr lang="en-GB" dirty="0"/>
              <a:t>Trust him</a:t>
            </a:r>
          </a:p>
          <a:p>
            <a:r>
              <a:rPr lang="en-GB" dirty="0"/>
              <a:t>Maslow before Blooms!</a:t>
            </a:r>
          </a:p>
        </p:txBody>
      </p:sp>
      <p:sp>
        <p:nvSpPr>
          <p:cNvPr id="5" name="TextBox 4">
            <a:extLst>
              <a:ext uri="{FF2B5EF4-FFF2-40B4-BE49-F238E27FC236}">
                <a16:creationId xmlns:a16="http://schemas.microsoft.com/office/drawing/2014/main" id="{53CB1866-C23A-48C8-BC4A-675962E54139}"/>
              </a:ext>
            </a:extLst>
          </p:cNvPr>
          <p:cNvSpPr txBox="1"/>
          <p:nvPr/>
        </p:nvSpPr>
        <p:spPr>
          <a:xfrm>
            <a:off x="9229725" y="361950"/>
            <a:ext cx="2667000" cy="3970318"/>
          </a:xfrm>
          <a:prstGeom prst="rect">
            <a:avLst/>
          </a:prstGeom>
          <a:noFill/>
        </p:spPr>
        <p:txBody>
          <a:bodyPr wrap="square" rtlCol="0">
            <a:spAutoFit/>
          </a:bodyPr>
          <a:lstStyle/>
          <a:p>
            <a:r>
              <a:rPr lang="en-GB" b="1" u="sng" dirty="0"/>
              <a:t>Parents</a:t>
            </a:r>
          </a:p>
          <a:p>
            <a:r>
              <a:rPr lang="en-GB" dirty="0"/>
              <a:t>Unconditional love</a:t>
            </a:r>
          </a:p>
          <a:p>
            <a:r>
              <a:rPr lang="en-GB" dirty="0"/>
              <a:t>Forgiveness</a:t>
            </a:r>
          </a:p>
          <a:p>
            <a:r>
              <a:rPr lang="en-GB" dirty="0"/>
              <a:t>Know his gifts/talents</a:t>
            </a:r>
          </a:p>
          <a:p>
            <a:r>
              <a:rPr lang="en-GB" dirty="0"/>
              <a:t>Understand him</a:t>
            </a:r>
          </a:p>
          <a:p>
            <a:r>
              <a:rPr lang="en-GB" dirty="0"/>
              <a:t>Reassure him</a:t>
            </a:r>
          </a:p>
          <a:p>
            <a:r>
              <a:rPr lang="en-GB" dirty="0"/>
              <a:t>Listen to him</a:t>
            </a:r>
          </a:p>
          <a:p>
            <a:r>
              <a:rPr lang="en-GB" dirty="0"/>
              <a:t>Champion him</a:t>
            </a:r>
          </a:p>
          <a:p>
            <a:r>
              <a:rPr lang="en-GB" dirty="0"/>
              <a:t>Praise him</a:t>
            </a:r>
          </a:p>
          <a:p>
            <a:r>
              <a:rPr lang="en-GB" dirty="0"/>
              <a:t>Like him</a:t>
            </a:r>
          </a:p>
          <a:p>
            <a:r>
              <a:rPr lang="en-GB" dirty="0"/>
              <a:t>Talk about him positively</a:t>
            </a:r>
          </a:p>
          <a:p>
            <a:r>
              <a:rPr lang="en-GB" dirty="0"/>
              <a:t>Nurture him</a:t>
            </a:r>
          </a:p>
          <a:p>
            <a:r>
              <a:rPr lang="en-GB" dirty="0"/>
              <a:t>Basic needs met</a:t>
            </a:r>
          </a:p>
          <a:p>
            <a:endParaRPr lang="en-GB" dirty="0"/>
          </a:p>
        </p:txBody>
      </p:sp>
      <p:sp>
        <p:nvSpPr>
          <p:cNvPr id="6" name="TextBox 5">
            <a:extLst>
              <a:ext uri="{FF2B5EF4-FFF2-40B4-BE49-F238E27FC236}">
                <a16:creationId xmlns:a16="http://schemas.microsoft.com/office/drawing/2014/main" id="{2E67AEF3-A021-41A6-8456-11BD49BBFF94}"/>
              </a:ext>
            </a:extLst>
          </p:cNvPr>
          <p:cNvSpPr txBox="1"/>
          <p:nvPr/>
        </p:nvSpPr>
        <p:spPr>
          <a:xfrm>
            <a:off x="7115175" y="5219700"/>
            <a:ext cx="4619625" cy="1200329"/>
          </a:xfrm>
          <a:prstGeom prst="rect">
            <a:avLst/>
          </a:prstGeom>
          <a:noFill/>
        </p:spPr>
        <p:txBody>
          <a:bodyPr wrap="square" rtlCol="0">
            <a:spAutoFit/>
          </a:bodyPr>
          <a:lstStyle/>
          <a:p>
            <a:r>
              <a:rPr lang="en-GB" b="1" u="sng" dirty="0"/>
              <a:t>Peers</a:t>
            </a:r>
          </a:p>
          <a:p>
            <a:r>
              <a:rPr lang="en-GB" dirty="0"/>
              <a:t>Loyalty, friendship, challenge, forgiveness, accountability, compromise, debate, equality, laughter, fun.</a:t>
            </a:r>
          </a:p>
        </p:txBody>
      </p:sp>
      <p:sp>
        <p:nvSpPr>
          <p:cNvPr id="8" name="Rectangle 7">
            <a:extLst>
              <a:ext uri="{FF2B5EF4-FFF2-40B4-BE49-F238E27FC236}">
                <a16:creationId xmlns:a16="http://schemas.microsoft.com/office/drawing/2014/main" id="{A4967146-FDC1-4DDA-A135-4FF0D4714EB8}"/>
              </a:ext>
            </a:extLst>
          </p:cNvPr>
          <p:cNvSpPr/>
          <p:nvPr/>
        </p:nvSpPr>
        <p:spPr>
          <a:xfrm>
            <a:off x="5385164" y="86321"/>
            <a:ext cx="1421672" cy="923330"/>
          </a:xfrm>
          <a:prstGeom prst="rect">
            <a:avLst/>
          </a:prstGeom>
          <a:noFill/>
        </p:spPr>
        <p:txBody>
          <a:bodyPr wrap="none" lIns="91440" tIns="45720" rIns="91440" bIns="45720">
            <a:spAutoFit/>
          </a:bodyPr>
          <a:lstStyle/>
          <a:p>
            <a:pPr algn="ctr"/>
            <a:r>
              <a:rPr lang="en-US" sz="5400" b="1" cap="none" spc="50" dirty="0">
                <a:ln w="0"/>
                <a:solidFill>
                  <a:schemeClr val="bg2"/>
                </a:solidFill>
                <a:effectLst>
                  <a:innerShdw blurRad="63500" dist="50800" dir="13500000">
                    <a:srgbClr val="000000">
                      <a:alpha val="50000"/>
                    </a:srgbClr>
                  </a:innerShdw>
                </a:effectLst>
              </a:rPr>
              <a:t>Tom</a:t>
            </a:r>
          </a:p>
        </p:txBody>
      </p:sp>
      <p:pic>
        <p:nvPicPr>
          <p:cNvPr id="7" name="Picture 6">
            <a:extLst>
              <a:ext uri="{FF2B5EF4-FFF2-40B4-BE49-F238E27FC236}">
                <a16:creationId xmlns:a16="http://schemas.microsoft.com/office/drawing/2014/main" id="{DBB6D398-A941-452A-A73C-C7094E8BB88F}"/>
              </a:ext>
            </a:extLst>
          </p:cNvPr>
          <p:cNvPicPr>
            <a:picLocks noChangeAspect="1"/>
          </p:cNvPicPr>
          <p:nvPr/>
        </p:nvPicPr>
        <p:blipFill>
          <a:blip r:embed="rId3"/>
          <a:stretch>
            <a:fillRect/>
          </a:stretch>
        </p:blipFill>
        <p:spPr>
          <a:xfrm>
            <a:off x="10814929" y="6200368"/>
            <a:ext cx="1286367" cy="591363"/>
          </a:xfrm>
          <a:prstGeom prst="rect">
            <a:avLst/>
          </a:prstGeom>
        </p:spPr>
      </p:pic>
    </p:spTree>
    <p:extLst>
      <p:ext uri="{BB962C8B-B14F-4D97-AF65-F5344CB8AC3E}">
        <p14:creationId xmlns:p14="http://schemas.microsoft.com/office/powerpoint/2010/main" val="291706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9C77E"/>
            </a:gs>
            <a:gs pos="100000">
              <a:srgbClr val="FFC000"/>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21177CA-30C0-4423-9D13-233299D60A38}"/>
              </a:ext>
            </a:extLst>
          </p:cNvPr>
          <p:cNvSpPr/>
          <p:nvPr/>
        </p:nvSpPr>
        <p:spPr>
          <a:xfrm>
            <a:off x="4165338" y="133981"/>
            <a:ext cx="4032771" cy="923330"/>
          </a:xfrm>
          <a:prstGeom prst="rect">
            <a:avLst/>
          </a:prstGeom>
          <a:noFill/>
        </p:spPr>
        <p:txBody>
          <a:bodyPr wrap="none" lIns="91440" tIns="45720" rIns="91440" bIns="45720">
            <a:spAutoFit/>
          </a:bodyPr>
          <a:lstStyle/>
          <a:p>
            <a:pPr algn="ctr"/>
            <a:r>
              <a:rPr lang="en-US"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Relationships</a:t>
            </a:r>
          </a:p>
        </p:txBody>
      </p:sp>
      <p:sp>
        <p:nvSpPr>
          <p:cNvPr id="7" name="TextBox 6">
            <a:extLst>
              <a:ext uri="{FF2B5EF4-FFF2-40B4-BE49-F238E27FC236}">
                <a16:creationId xmlns:a16="http://schemas.microsoft.com/office/drawing/2014/main" id="{D8399847-38C2-40DE-86F1-1461B5179013}"/>
              </a:ext>
            </a:extLst>
          </p:cNvPr>
          <p:cNvSpPr txBox="1"/>
          <p:nvPr/>
        </p:nvSpPr>
        <p:spPr>
          <a:xfrm>
            <a:off x="4011480" y="1034588"/>
            <a:ext cx="4340486" cy="369332"/>
          </a:xfrm>
          <a:prstGeom prst="rect">
            <a:avLst/>
          </a:prstGeom>
          <a:noFill/>
        </p:spPr>
        <p:txBody>
          <a:bodyPr wrap="square">
            <a:spAutoFit/>
          </a:bodyPr>
          <a:lstStyle/>
          <a:p>
            <a:r>
              <a:rPr lang="en-GB" dirty="0">
                <a:solidFill>
                  <a:srgbClr val="000000"/>
                </a:solidFill>
                <a:latin typeface="Calibri" panose="020F0502020204030204" pitchFamily="34" charset="0"/>
                <a:ea typeface="Times New Roman" panose="02020603050405020304" pitchFamily="18" charset="0"/>
              </a:rPr>
              <a:t>Tom</a:t>
            </a:r>
            <a:r>
              <a:rPr lang="en-GB" sz="1800" dirty="0">
                <a:solidFill>
                  <a:srgbClr val="000000"/>
                </a:solidFill>
                <a:effectLst/>
                <a:latin typeface="Calibri" panose="020F0502020204030204" pitchFamily="34" charset="0"/>
                <a:ea typeface="Times New Roman" panose="02020603050405020304" pitchFamily="18" charset="0"/>
              </a:rPr>
              <a:t> will only look for in life what </a:t>
            </a:r>
            <a:r>
              <a:rPr lang="en-GB" dirty="0">
                <a:solidFill>
                  <a:srgbClr val="000000"/>
                </a:solidFill>
                <a:latin typeface="Calibri" panose="020F0502020204030204" pitchFamily="34" charset="0"/>
                <a:ea typeface="Times New Roman" panose="02020603050405020304" pitchFamily="18" charset="0"/>
              </a:rPr>
              <a:t>he</a:t>
            </a:r>
            <a:r>
              <a:rPr lang="en-GB" sz="1800" dirty="0">
                <a:solidFill>
                  <a:srgbClr val="000000"/>
                </a:solidFill>
                <a:effectLst/>
                <a:latin typeface="Calibri" panose="020F0502020204030204" pitchFamily="34" charset="0"/>
                <a:ea typeface="Times New Roman" panose="02020603050405020304" pitchFamily="18" charset="0"/>
              </a:rPr>
              <a:t> knows. </a:t>
            </a:r>
            <a:endParaRPr lang="en-GB" sz="1800" dirty="0">
              <a:effectLst/>
              <a:latin typeface="Calibri" panose="020F0502020204030204" pitchFamily="34" charset="0"/>
              <a:ea typeface="Calibri" panose="020F0502020204030204" pitchFamily="34" charset="0"/>
            </a:endParaRPr>
          </a:p>
        </p:txBody>
      </p:sp>
      <p:sp>
        <p:nvSpPr>
          <p:cNvPr id="8" name="TextBox 7">
            <a:extLst>
              <a:ext uri="{FF2B5EF4-FFF2-40B4-BE49-F238E27FC236}">
                <a16:creationId xmlns:a16="http://schemas.microsoft.com/office/drawing/2014/main" id="{AA840338-FEBA-47D8-9EB6-5D442B1CB503}"/>
              </a:ext>
            </a:extLst>
          </p:cNvPr>
          <p:cNvSpPr txBox="1"/>
          <p:nvPr/>
        </p:nvSpPr>
        <p:spPr>
          <a:xfrm>
            <a:off x="723900" y="1403920"/>
            <a:ext cx="10744200" cy="2123658"/>
          </a:xfrm>
          <a:prstGeom prst="rect">
            <a:avLst/>
          </a:prstGeom>
          <a:noFill/>
        </p:spPr>
        <p:txBody>
          <a:bodyPr wrap="square" rtlCol="0">
            <a:spAutoFit/>
          </a:bodyPr>
          <a:lstStyle/>
          <a:p>
            <a:r>
              <a:rPr lang="en-GB" dirty="0"/>
              <a:t>Staff:  </a:t>
            </a:r>
          </a:p>
          <a:p>
            <a:pPr marL="285750" indent="-285750">
              <a:buFontTx/>
              <a:buChar char="-"/>
            </a:pPr>
            <a:r>
              <a:rPr lang="en-GB" sz="1600" dirty="0"/>
              <a:t>Tom will learn how to be challenged by staff, learning they have faith in his abilities, growing in confidence;</a:t>
            </a:r>
          </a:p>
          <a:p>
            <a:pPr marL="285750" indent="-285750">
              <a:buFontTx/>
              <a:buChar char="-"/>
            </a:pPr>
            <a:r>
              <a:rPr lang="en-GB" sz="1600" dirty="0"/>
              <a:t>Tom will learn he can be liked and loved by other people other than his family;</a:t>
            </a:r>
          </a:p>
          <a:p>
            <a:pPr marL="285750" indent="-285750">
              <a:buFontTx/>
              <a:buChar char="-"/>
            </a:pPr>
            <a:r>
              <a:rPr lang="en-GB" sz="1600" dirty="0"/>
              <a:t>Tom will learn resilience as he learns, he will learn to try hard and accept failure as well as success;</a:t>
            </a:r>
          </a:p>
          <a:p>
            <a:pPr marL="285750" indent="-285750">
              <a:buFontTx/>
              <a:buChar char="-"/>
            </a:pPr>
            <a:r>
              <a:rPr lang="en-GB" sz="1600" dirty="0"/>
              <a:t>Tom will learn how to learn, be curious about people and places realising the world is his oyster;</a:t>
            </a:r>
          </a:p>
          <a:p>
            <a:pPr marL="285750" indent="-285750">
              <a:buFontTx/>
              <a:buChar char="-"/>
            </a:pPr>
            <a:r>
              <a:rPr lang="en-GB" sz="1600" dirty="0"/>
              <a:t>Tom will gain wisdom, responsibility, collaboration, independence, self belief, courage, self motivation, pride and a love of learning;</a:t>
            </a:r>
          </a:p>
          <a:p>
            <a:pPr marL="285750" indent="-285750">
              <a:buFontTx/>
              <a:buChar char="-"/>
            </a:pPr>
            <a:r>
              <a:rPr lang="en-GB" sz="1600" dirty="0"/>
              <a:t>Tom will have the confidence to make informed and educated decisions in an emotionally safe environment</a:t>
            </a:r>
            <a:r>
              <a:rPr lang="en-GB" dirty="0"/>
              <a:t>.</a:t>
            </a:r>
          </a:p>
        </p:txBody>
      </p:sp>
      <p:sp>
        <p:nvSpPr>
          <p:cNvPr id="10" name="TextBox 9">
            <a:extLst>
              <a:ext uri="{FF2B5EF4-FFF2-40B4-BE49-F238E27FC236}">
                <a16:creationId xmlns:a16="http://schemas.microsoft.com/office/drawing/2014/main" id="{61E6621A-DC78-4DF0-BA50-4BBC584527DB}"/>
              </a:ext>
            </a:extLst>
          </p:cNvPr>
          <p:cNvSpPr txBox="1"/>
          <p:nvPr/>
        </p:nvSpPr>
        <p:spPr>
          <a:xfrm>
            <a:off x="647700" y="3527578"/>
            <a:ext cx="10744200" cy="1600438"/>
          </a:xfrm>
          <a:prstGeom prst="rect">
            <a:avLst/>
          </a:prstGeom>
          <a:noFill/>
        </p:spPr>
        <p:txBody>
          <a:bodyPr wrap="square" rtlCol="0">
            <a:spAutoFit/>
          </a:bodyPr>
          <a:lstStyle/>
          <a:p>
            <a:r>
              <a:rPr lang="en-GB" dirty="0"/>
              <a:t>Parents:  </a:t>
            </a:r>
          </a:p>
          <a:p>
            <a:pPr marL="285750" indent="-285750">
              <a:buFontTx/>
              <a:buChar char="-"/>
            </a:pPr>
            <a:r>
              <a:rPr lang="en-GB" sz="1600" dirty="0"/>
              <a:t>Tom will know there is always someone who loves him no matter how many mistakes he makes. He will discover and feel unconditional love;</a:t>
            </a:r>
          </a:p>
          <a:p>
            <a:pPr marL="285750" indent="-285750">
              <a:buFontTx/>
              <a:buChar char="-"/>
            </a:pPr>
            <a:r>
              <a:rPr lang="en-GB" sz="1600" dirty="0"/>
              <a:t>Tom will have a safe and happy place to be when life gets tough;</a:t>
            </a:r>
          </a:p>
          <a:p>
            <a:pPr marL="285750" indent="-285750">
              <a:buFontTx/>
              <a:buChar char="-"/>
            </a:pPr>
            <a:r>
              <a:rPr lang="en-GB" sz="1600" dirty="0"/>
              <a:t>Tom will learn about team work in the home and respecting those you live with;</a:t>
            </a:r>
          </a:p>
          <a:p>
            <a:pPr marL="285750" indent="-285750">
              <a:buFontTx/>
              <a:buChar char="-"/>
            </a:pPr>
            <a:r>
              <a:rPr lang="en-GB" sz="1600" dirty="0"/>
              <a:t>Tom will learn to forgive and be forgiven to continue to live in harmony with those you love.</a:t>
            </a:r>
          </a:p>
        </p:txBody>
      </p:sp>
      <p:sp>
        <p:nvSpPr>
          <p:cNvPr id="12" name="TextBox 11">
            <a:extLst>
              <a:ext uri="{FF2B5EF4-FFF2-40B4-BE49-F238E27FC236}">
                <a16:creationId xmlns:a16="http://schemas.microsoft.com/office/drawing/2014/main" id="{1A01C1D2-BFD2-4BDE-A394-0A27383FE11B}"/>
              </a:ext>
            </a:extLst>
          </p:cNvPr>
          <p:cNvSpPr txBox="1"/>
          <p:nvPr/>
        </p:nvSpPr>
        <p:spPr>
          <a:xfrm>
            <a:off x="647700" y="5123581"/>
            <a:ext cx="10744200" cy="1354217"/>
          </a:xfrm>
          <a:prstGeom prst="rect">
            <a:avLst/>
          </a:prstGeom>
          <a:noFill/>
        </p:spPr>
        <p:txBody>
          <a:bodyPr wrap="square" rtlCol="0">
            <a:spAutoFit/>
          </a:bodyPr>
          <a:lstStyle/>
          <a:p>
            <a:r>
              <a:rPr lang="en-GB" dirty="0"/>
              <a:t>Peers:  </a:t>
            </a:r>
          </a:p>
          <a:p>
            <a:pPr marL="285750" indent="-285750">
              <a:buFontTx/>
              <a:buChar char="-"/>
            </a:pPr>
            <a:r>
              <a:rPr lang="en-GB" sz="1600" dirty="0"/>
              <a:t>Tom will learn to compromise, meet in the middle and share in order to have friends he trusts;</a:t>
            </a:r>
          </a:p>
          <a:p>
            <a:pPr marL="285750" indent="-285750">
              <a:buFontTx/>
              <a:buChar char="-"/>
            </a:pPr>
            <a:r>
              <a:rPr lang="en-GB" sz="1600" dirty="0"/>
              <a:t>Tom will learn how to have trust in a relationship by building it from scratch;</a:t>
            </a:r>
          </a:p>
          <a:p>
            <a:pPr marL="285750" indent="-285750">
              <a:buFontTx/>
              <a:buChar char="-"/>
            </a:pPr>
            <a:r>
              <a:rPr lang="en-GB" sz="1600" dirty="0"/>
              <a:t>Tom will learn how to treat others to gain their confidence, trust, support, loyalty and love;</a:t>
            </a:r>
          </a:p>
          <a:p>
            <a:pPr marL="285750" indent="-285750">
              <a:buFontTx/>
              <a:buChar char="-"/>
            </a:pPr>
            <a:r>
              <a:rPr lang="en-GB" sz="1600" dirty="0"/>
              <a:t>Tom will learn to respect others if he wishes them to stay in his life and stay by his side.</a:t>
            </a:r>
          </a:p>
        </p:txBody>
      </p:sp>
      <p:pic>
        <p:nvPicPr>
          <p:cNvPr id="2" name="Picture 1">
            <a:extLst>
              <a:ext uri="{FF2B5EF4-FFF2-40B4-BE49-F238E27FC236}">
                <a16:creationId xmlns:a16="http://schemas.microsoft.com/office/drawing/2014/main" id="{C36AF92A-BA7C-4905-BFC6-20AE8F8AEC62}"/>
              </a:ext>
            </a:extLst>
          </p:cNvPr>
          <p:cNvPicPr>
            <a:picLocks noChangeAspect="1"/>
          </p:cNvPicPr>
          <p:nvPr/>
        </p:nvPicPr>
        <p:blipFill>
          <a:blip r:embed="rId3"/>
          <a:stretch>
            <a:fillRect/>
          </a:stretch>
        </p:blipFill>
        <p:spPr>
          <a:xfrm>
            <a:off x="10824916" y="6182116"/>
            <a:ext cx="1286367" cy="591363"/>
          </a:xfrm>
          <a:prstGeom prst="rect">
            <a:avLst/>
          </a:prstGeom>
        </p:spPr>
      </p:pic>
    </p:spTree>
    <p:extLst>
      <p:ext uri="{BB962C8B-B14F-4D97-AF65-F5344CB8AC3E}">
        <p14:creationId xmlns:p14="http://schemas.microsoft.com/office/powerpoint/2010/main" val="4084995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9C77E"/>
            </a:gs>
            <a:gs pos="100000">
              <a:srgbClr val="FFC000"/>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A17FEC0-4BB5-4B3C-9C7F-174188151875}"/>
              </a:ext>
            </a:extLst>
          </p:cNvPr>
          <p:cNvSpPr txBox="1"/>
          <p:nvPr/>
        </p:nvSpPr>
        <p:spPr>
          <a:xfrm>
            <a:off x="4514850" y="312063"/>
            <a:ext cx="3705225" cy="461665"/>
          </a:xfrm>
          <a:prstGeom prst="rect">
            <a:avLst/>
          </a:prstGeom>
          <a:noFill/>
        </p:spPr>
        <p:txBody>
          <a:bodyPr wrap="square" rtlCol="0">
            <a:spAutoFit/>
          </a:bodyPr>
          <a:lstStyle/>
          <a:p>
            <a:r>
              <a:rPr lang="en-GB" sz="2400" b="1" dirty="0">
                <a:solidFill>
                  <a:srgbClr val="00B050"/>
                </a:solidFill>
              </a:rPr>
              <a:t>What can I do about it?</a:t>
            </a:r>
          </a:p>
        </p:txBody>
      </p:sp>
      <p:sp>
        <p:nvSpPr>
          <p:cNvPr id="3" name="TextBox 2">
            <a:extLst>
              <a:ext uri="{FF2B5EF4-FFF2-40B4-BE49-F238E27FC236}">
                <a16:creationId xmlns:a16="http://schemas.microsoft.com/office/drawing/2014/main" id="{C5699E41-BBDC-43E9-9B5F-1206DC972498}"/>
              </a:ext>
            </a:extLst>
          </p:cNvPr>
          <p:cNvSpPr txBox="1"/>
          <p:nvPr/>
        </p:nvSpPr>
        <p:spPr>
          <a:xfrm>
            <a:off x="638175" y="1042600"/>
            <a:ext cx="3105150" cy="563231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b="1" dirty="0"/>
              <a:t>Sense of self:</a:t>
            </a:r>
          </a:p>
          <a:p>
            <a:r>
              <a:rPr lang="en-GB" dirty="0"/>
              <a:t>Give Tom responsibilities</a:t>
            </a:r>
          </a:p>
          <a:p>
            <a:r>
              <a:rPr lang="en-GB" dirty="0"/>
              <a:t>Give him Leadership opportunities, Self growth opportunities, Input into his learning</a:t>
            </a:r>
          </a:p>
          <a:p>
            <a:r>
              <a:rPr lang="en-GB" dirty="0"/>
              <a:t>Give him time to share his ideas</a:t>
            </a:r>
          </a:p>
          <a:p>
            <a:r>
              <a:rPr lang="en-GB" dirty="0"/>
              <a:t>Give him a voice in the school</a:t>
            </a:r>
          </a:p>
          <a:p>
            <a:r>
              <a:rPr lang="en-GB" dirty="0"/>
              <a:t>Let him make changes</a:t>
            </a:r>
          </a:p>
          <a:p>
            <a:r>
              <a:rPr lang="en-GB" dirty="0"/>
              <a:t>Give him chances to work on projects that have a huge impact in his community</a:t>
            </a:r>
          </a:p>
          <a:p>
            <a:r>
              <a:rPr lang="en-GB" dirty="0"/>
              <a:t>Give him a chance to fail, followed up by reflection and celebration</a:t>
            </a:r>
          </a:p>
          <a:p>
            <a:r>
              <a:rPr lang="en-GB" dirty="0"/>
              <a:t>Let Tom have the time to speak to others about his achievements – be an ambassador</a:t>
            </a:r>
          </a:p>
        </p:txBody>
      </p:sp>
      <p:sp>
        <p:nvSpPr>
          <p:cNvPr id="7" name="TextBox 6">
            <a:extLst>
              <a:ext uri="{FF2B5EF4-FFF2-40B4-BE49-F238E27FC236}">
                <a16:creationId xmlns:a16="http://schemas.microsoft.com/office/drawing/2014/main" id="{12E95800-1858-43B0-B912-D9B1E8D2341C}"/>
              </a:ext>
            </a:extLst>
          </p:cNvPr>
          <p:cNvSpPr txBox="1"/>
          <p:nvPr/>
        </p:nvSpPr>
        <p:spPr>
          <a:xfrm>
            <a:off x="4514850" y="1042599"/>
            <a:ext cx="3162300" cy="563231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b="1" dirty="0"/>
              <a:t>Sense of others:</a:t>
            </a:r>
          </a:p>
          <a:p>
            <a:r>
              <a:rPr lang="en-GB" dirty="0"/>
              <a:t>Give Tom a chance to help others as part of a team of ambassadors</a:t>
            </a:r>
          </a:p>
          <a:p>
            <a:r>
              <a:rPr lang="en-GB" dirty="0"/>
              <a:t>Give him responsibilities around other people</a:t>
            </a:r>
          </a:p>
          <a:p>
            <a:r>
              <a:rPr lang="en-GB" dirty="0"/>
              <a:t>Give him time to get to know others</a:t>
            </a:r>
          </a:p>
          <a:p>
            <a:r>
              <a:rPr lang="en-GB" dirty="0"/>
              <a:t>Give him opportunities to support other people and celebrate his and their achievements</a:t>
            </a:r>
          </a:p>
          <a:p>
            <a:r>
              <a:rPr lang="en-GB" dirty="0"/>
              <a:t>Help Tom to learn about the people around him</a:t>
            </a:r>
          </a:p>
          <a:p>
            <a:r>
              <a:rPr lang="en-GB" dirty="0"/>
              <a:t>Help  Tom to gain empathy and understanding of all events affecting others</a:t>
            </a:r>
          </a:p>
          <a:p>
            <a:r>
              <a:rPr lang="en-GB" dirty="0"/>
              <a:t>Give Tom time to work on charity work</a:t>
            </a:r>
          </a:p>
          <a:p>
            <a:r>
              <a:rPr lang="en-GB" dirty="0"/>
              <a:t>Let Tom be a mentor /coach</a:t>
            </a:r>
          </a:p>
        </p:txBody>
      </p:sp>
      <p:sp>
        <p:nvSpPr>
          <p:cNvPr id="9" name="TextBox 8">
            <a:extLst>
              <a:ext uri="{FF2B5EF4-FFF2-40B4-BE49-F238E27FC236}">
                <a16:creationId xmlns:a16="http://schemas.microsoft.com/office/drawing/2014/main" id="{21AF935C-3C8F-44B7-99FE-AC04E3A471DD}"/>
              </a:ext>
            </a:extLst>
          </p:cNvPr>
          <p:cNvSpPr txBox="1"/>
          <p:nvPr/>
        </p:nvSpPr>
        <p:spPr>
          <a:xfrm>
            <a:off x="8391526" y="1042599"/>
            <a:ext cx="3162299" cy="563231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b="1" dirty="0"/>
              <a:t>Sense of the world:</a:t>
            </a:r>
          </a:p>
          <a:p>
            <a:r>
              <a:rPr lang="en-GB" dirty="0"/>
              <a:t>Let Tom participate in his learning journey by planning with you</a:t>
            </a:r>
          </a:p>
          <a:p>
            <a:r>
              <a:rPr lang="en-GB" dirty="0"/>
              <a:t>Create a curriculum with projects he can help to plan and execute with real outcomes for the world</a:t>
            </a:r>
          </a:p>
          <a:p>
            <a:r>
              <a:rPr lang="en-GB" dirty="0"/>
              <a:t>Help Tom to make the world a better place – reality and purpose</a:t>
            </a:r>
          </a:p>
          <a:p>
            <a:r>
              <a:rPr lang="en-GB" dirty="0"/>
              <a:t>Teach Tom how to be a global citizen</a:t>
            </a:r>
          </a:p>
          <a:p>
            <a:r>
              <a:rPr lang="en-GB" dirty="0"/>
              <a:t>Help Tom to be confident online and use it to communicate with the world</a:t>
            </a:r>
          </a:p>
          <a:p>
            <a:r>
              <a:rPr lang="en-GB" dirty="0"/>
              <a:t>Help Tom carve his place in the world before he leaves school – know where his strengths are needed and valued</a:t>
            </a:r>
          </a:p>
        </p:txBody>
      </p:sp>
    </p:spTree>
    <p:extLst>
      <p:ext uri="{BB962C8B-B14F-4D97-AF65-F5344CB8AC3E}">
        <p14:creationId xmlns:p14="http://schemas.microsoft.com/office/powerpoint/2010/main" val="4169331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9C77E"/>
            </a:gs>
            <a:gs pos="100000">
              <a:srgbClr val="FFC000"/>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04E77-66CF-4682-A117-5762C4D585B2}"/>
              </a:ext>
            </a:extLst>
          </p:cNvPr>
          <p:cNvSpPr>
            <a:spLocks noGrp="1"/>
          </p:cNvSpPr>
          <p:nvPr>
            <p:ph type="title"/>
          </p:nvPr>
        </p:nvSpPr>
        <p:spPr>
          <a:xfrm>
            <a:off x="2838450" y="184150"/>
            <a:ext cx="6515100" cy="1325563"/>
          </a:xfrm>
        </p:spPr>
        <p:txBody>
          <a:bodyPr/>
          <a:lstStyle/>
          <a:p>
            <a:r>
              <a:rPr lang="en-GB" dirty="0"/>
              <a:t>The Curriculum redesign!</a:t>
            </a:r>
          </a:p>
        </p:txBody>
      </p:sp>
      <p:sp>
        <p:nvSpPr>
          <p:cNvPr id="3" name="Content Placeholder 2">
            <a:extLst>
              <a:ext uri="{FF2B5EF4-FFF2-40B4-BE49-F238E27FC236}">
                <a16:creationId xmlns:a16="http://schemas.microsoft.com/office/drawing/2014/main" id="{3D4F8416-8E4D-4471-B529-CA9D8B9DE56A}"/>
              </a:ext>
            </a:extLst>
          </p:cNvPr>
          <p:cNvSpPr>
            <a:spLocks noGrp="1"/>
          </p:cNvSpPr>
          <p:nvPr>
            <p:ph idx="1"/>
          </p:nvPr>
        </p:nvSpPr>
        <p:spPr>
          <a:xfrm>
            <a:off x="838200" y="1253330"/>
            <a:ext cx="10515600" cy="5080795"/>
          </a:xfrm>
        </p:spPr>
        <p:txBody>
          <a:bodyPr>
            <a:normAutofit fontScale="92500" lnSpcReduction="10000"/>
          </a:bodyPr>
          <a:lstStyle/>
          <a:p>
            <a:r>
              <a:rPr lang="en-GB" dirty="0"/>
              <a:t>Whether you go for the Character Curriculum or Creative Curriculum or other – it is vital Tom is involved in the planning and delivery of it. Usually project based allows for real life purpose and sees the desired outcome being a real measured change in their community or the world that they can attribute their name to. Review if your curriculum meets your desired outcome (Intent). If not then instead of changing your intent, just change your curriculum!</a:t>
            </a:r>
          </a:p>
          <a:p>
            <a:r>
              <a:rPr lang="en-GB" dirty="0"/>
              <a:t>Begin to share with the children the characteristics they may want to adopt and explicitly speak of them daily – celebrate where you see them.</a:t>
            </a:r>
          </a:p>
          <a:p>
            <a:r>
              <a:rPr lang="en-GB" dirty="0"/>
              <a:t>Begin to allow the children to manage marketing and PR. They can write the articles they want to send out to the community to know about or draw them in to their cause as well as radio interviews.</a:t>
            </a:r>
          </a:p>
          <a:p>
            <a:r>
              <a:rPr lang="en-GB" dirty="0"/>
              <a:t>The children to write the policies that affect them such as marking/feedback, curriculum policy, behaviour and many more. </a:t>
            </a:r>
          </a:p>
          <a:p>
            <a:endParaRPr lang="en-GB" dirty="0"/>
          </a:p>
        </p:txBody>
      </p:sp>
      <p:pic>
        <p:nvPicPr>
          <p:cNvPr id="4" name="Picture 3">
            <a:extLst>
              <a:ext uri="{FF2B5EF4-FFF2-40B4-BE49-F238E27FC236}">
                <a16:creationId xmlns:a16="http://schemas.microsoft.com/office/drawing/2014/main" id="{07B14811-C50B-47E2-B7B8-60F46B1CB86F}"/>
              </a:ext>
            </a:extLst>
          </p:cNvPr>
          <p:cNvPicPr>
            <a:picLocks noChangeAspect="1"/>
          </p:cNvPicPr>
          <p:nvPr/>
        </p:nvPicPr>
        <p:blipFill>
          <a:blip r:embed="rId3"/>
          <a:stretch>
            <a:fillRect/>
          </a:stretch>
        </p:blipFill>
        <p:spPr>
          <a:xfrm>
            <a:off x="10814374" y="6194542"/>
            <a:ext cx="1286367" cy="591363"/>
          </a:xfrm>
          <a:prstGeom prst="rect">
            <a:avLst/>
          </a:prstGeom>
        </p:spPr>
      </p:pic>
    </p:spTree>
    <p:extLst>
      <p:ext uri="{BB962C8B-B14F-4D97-AF65-F5344CB8AC3E}">
        <p14:creationId xmlns:p14="http://schemas.microsoft.com/office/powerpoint/2010/main" val="4198482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9C77E"/>
            </a:gs>
            <a:gs pos="100000">
              <a:srgbClr val="FFC000"/>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2DCBA-E8A0-4B45-B261-AA4B7AD29EDE}"/>
              </a:ext>
            </a:extLst>
          </p:cNvPr>
          <p:cNvSpPr>
            <a:spLocks noGrp="1"/>
          </p:cNvSpPr>
          <p:nvPr>
            <p:ph type="title"/>
          </p:nvPr>
        </p:nvSpPr>
        <p:spPr>
          <a:xfrm>
            <a:off x="1798637" y="227440"/>
            <a:ext cx="1792288" cy="885825"/>
          </a:xfrm>
        </p:spPr>
        <p:txBody>
          <a:bodyPr>
            <a:noAutofit/>
          </a:bodyPr>
          <a:lstStyle/>
          <a:p>
            <a:r>
              <a:rPr lang="en-GB" sz="6000" dirty="0"/>
              <a:t>Tom</a:t>
            </a:r>
          </a:p>
        </p:txBody>
      </p:sp>
      <p:sp>
        <p:nvSpPr>
          <p:cNvPr id="3" name="Picture Placeholder 2">
            <a:extLst>
              <a:ext uri="{FF2B5EF4-FFF2-40B4-BE49-F238E27FC236}">
                <a16:creationId xmlns:a16="http://schemas.microsoft.com/office/drawing/2014/main" id="{A1904AF5-4C1F-4F08-9DEA-09FC7131F3F1}"/>
              </a:ext>
            </a:extLst>
          </p:cNvPr>
          <p:cNvSpPr>
            <a:spLocks noGrp="1"/>
          </p:cNvSpPr>
          <p:nvPr>
            <p:ph type="pic" idx="1"/>
          </p:nvPr>
        </p:nvSpPr>
        <p:spPr>
          <a:xfrm>
            <a:off x="5638800" y="987425"/>
            <a:ext cx="5716588" cy="4873625"/>
          </a:xfrm>
        </p:spPr>
      </p:sp>
      <p:sp>
        <p:nvSpPr>
          <p:cNvPr id="4" name="Text Placeholder 3">
            <a:extLst>
              <a:ext uri="{FF2B5EF4-FFF2-40B4-BE49-F238E27FC236}">
                <a16:creationId xmlns:a16="http://schemas.microsoft.com/office/drawing/2014/main" id="{F603C7B5-3296-40CA-9904-973D26FCD7FC}"/>
              </a:ext>
            </a:extLst>
          </p:cNvPr>
          <p:cNvSpPr>
            <a:spLocks noGrp="1"/>
          </p:cNvSpPr>
          <p:nvPr>
            <p:ph type="body" sz="half" idx="2"/>
          </p:nvPr>
        </p:nvSpPr>
        <p:spPr>
          <a:xfrm>
            <a:off x="384969" y="1006171"/>
            <a:ext cx="4619625" cy="4854879"/>
          </a:xfrm>
        </p:spPr>
        <p:txBody>
          <a:bodyPr>
            <a:normAutofit fontScale="92500" lnSpcReduction="10000"/>
          </a:bodyPr>
          <a:lstStyle/>
          <a:p>
            <a:r>
              <a:rPr lang="en-GB" dirty="0"/>
              <a:t>Tom is leaving your school – it’s the end of Year 6!</a:t>
            </a:r>
          </a:p>
          <a:p>
            <a:r>
              <a:rPr lang="en-GB" dirty="0"/>
              <a:t>He has all of these attributes simply due to a few changes you have made to how you treat him, include him, support him, challenge him, nurture him and allow him to have a voice.</a:t>
            </a:r>
          </a:p>
          <a:p>
            <a:r>
              <a:rPr lang="en-GB" dirty="0"/>
              <a:t>He has a love of learning due to it being so purposeful and making a difference, thus bringing him confidence and joy. He has humility. He cares for others and knows he can help and make a difference in their lives, he saw this first hand in his work with you. He is a Global Citizen and knows about equality and difference. He values everyone.</a:t>
            </a:r>
          </a:p>
          <a:p>
            <a:r>
              <a:rPr lang="en-GB" dirty="0"/>
              <a:t>He knows he is loved and liked.</a:t>
            </a:r>
          </a:p>
          <a:p>
            <a:r>
              <a:rPr lang="en-GB" dirty="0"/>
              <a:t>When Tom looks for a partner or friends in life he will expect to be treated with respect, humility, care, love, compassion, forgiveness and dignity to name a few.  </a:t>
            </a:r>
          </a:p>
          <a:p>
            <a:r>
              <a:rPr lang="en-GB" dirty="0"/>
              <a:t>Anything less than that is alien to him.</a:t>
            </a:r>
          </a:p>
          <a:p>
            <a:r>
              <a:rPr lang="en-GB" dirty="0"/>
              <a:t>Our job is to help Tom to be the best he can be, have high expectations of himself and others and be proactive in this world.</a:t>
            </a:r>
          </a:p>
          <a:p>
            <a:r>
              <a:rPr lang="en-GB" dirty="0"/>
              <a:t>This is the best education you can give him!</a:t>
            </a:r>
          </a:p>
        </p:txBody>
      </p:sp>
      <p:pic>
        <p:nvPicPr>
          <p:cNvPr id="6" name="Picture 5">
            <a:extLst>
              <a:ext uri="{FF2B5EF4-FFF2-40B4-BE49-F238E27FC236}">
                <a16:creationId xmlns:a16="http://schemas.microsoft.com/office/drawing/2014/main" id="{FD0BFE01-789B-4BFA-B55F-796DB6D2F04B}"/>
              </a:ext>
            </a:extLst>
          </p:cNvPr>
          <p:cNvPicPr>
            <a:picLocks noChangeAspect="1"/>
          </p:cNvPicPr>
          <p:nvPr/>
        </p:nvPicPr>
        <p:blipFill>
          <a:blip r:embed="rId3"/>
          <a:stretch>
            <a:fillRect/>
          </a:stretch>
        </p:blipFill>
        <p:spPr>
          <a:xfrm>
            <a:off x="5200649" y="78990"/>
            <a:ext cx="5875337" cy="6779010"/>
          </a:xfrm>
          <a:prstGeom prst="rect">
            <a:avLst/>
          </a:prstGeom>
        </p:spPr>
      </p:pic>
      <p:pic>
        <p:nvPicPr>
          <p:cNvPr id="5" name="Picture 4">
            <a:extLst>
              <a:ext uri="{FF2B5EF4-FFF2-40B4-BE49-F238E27FC236}">
                <a16:creationId xmlns:a16="http://schemas.microsoft.com/office/drawing/2014/main" id="{1B6415AB-F246-45F7-B693-5A1DA05327BF}"/>
              </a:ext>
            </a:extLst>
          </p:cNvPr>
          <p:cNvPicPr>
            <a:picLocks noChangeAspect="1"/>
          </p:cNvPicPr>
          <p:nvPr/>
        </p:nvPicPr>
        <p:blipFill>
          <a:blip r:embed="rId4"/>
          <a:stretch>
            <a:fillRect/>
          </a:stretch>
        </p:blipFill>
        <p:spPr>
          <a:xfrm>
            <a:off x="10796341" y="6187647"/>
            <a:ext cx="1286367" cy="591363"/>
          </a:xfrm>
          <a:prstGeom prst="rect">
            <a:avLst/>
          </a:prstGeom>
        </p:spPr>
      </p:pic>
      <p:sp>
        <p:nvSpPr>
          <p:cNvPr id="8" name="TextBox 7">
            <a:extLst>
              <a:ext uri="{FF2B5EF4-FFF2-40B4-BE49-F238E27FC236}">
                <a16:creationId xmlns:a16="http://schemas.microsoft.com/office/drawing/2014/main" id="{1456A2DA-C924-45C0-98F0-7E6BA9C3310A}"/>
              </a:ext>
            </a:extLst>
          </p:cNvPr>
          <p:cNvSpPr txBox="1"/>
          <p:nvPr/>
        </p:nvSpPr>
        <p:spPr>
          <a:xfrm>
            <a:off x="312938" y="6298662"/>
            <a:ext cx="6094520" cy="369332"/>
          </a:xfrm>
          <a:prstGeom prst="rect">
            <a:avLst/>
          </a:prstGeom>
          <a:noFill/>
        </p:spPr>
        <p:txBody>
          <a:bodyPr wrap="square">
            <a:spAutoFit/>
          </a:bodyPr>
          <a:lstStyle/>
          <a:p>
            <a:r>
              <a:rPr lang="en-GB" dirty="0">
                <a:hlinkClick r:id="rId5"/>
              </a:rPr>
              <a:t>www.schoolomegasolutions.co.uk</a:t>
            </a:r>
            <a:endParaRPr lang="en-GB" dirty="0"/>
          </a:p>
        </p:txBody>
      </p:sp>
    </p:spTree>
    <p:extLst>
      <p:ext uri="{BB962C8B-B14F-4D97-AF65-F5344CB8AC3E}">
        <p14:creationId xmlns:p14="http://schemas.microsoft.com/office/powerpoint/2010/main" val="3053689223"/>
      </p:ext>
    </p:extLst>
  </p:cSld>
  <p:clrMapOvr>
    <a:masterClrMapping/>
  </p:clrMapOvr>
</p:sld>
</file>

<file path=ppt/theme/theme1.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10078</TotalTime>
  <Words>1422</Words>
  <Application>Microsoft Office PowerPoint</Application>
  <PresentationFormat>Widescreen</PresentationFormat>
  <Paragraphs>144</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The Curriculum redesign!</vt:lpstr>
      <vt:lpstr>Tom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Norman</dc:creator>
  <cp:lastModifiedBy>Julie Norman</cp:lastModifiedBy>
  <cp:revision>25</cp:revision>
  <cp:lastPrinted>2020-11-24T12:33:56Z</cp:lastPrinted>
  <dcterms:created xsi:type="dcterms:W3CDTF">2020-11-17T13:35:05Z</dcterms:created>
  <dcterms:modified xsi:type="dcterms:W3CDTF">2020-11-24T13:41:30Z</dcterms:modified>
</cp:coreProperties>
</file>