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57" r:id="rId2"/>
    <p:sldId id="274" r:id="rId3"/>
    <p:sldId id="273" r:id="rId4"/>
    <p:sldId id="279" r:id="rId5"/>
    <p:sldId id="259" r:id="rId6"/>
    <p:sldId id="276" r:id="rId7"/>
    <p:sldId id="267" r:id="rId8"/>
    <p:sldId id="268" r:id="rId9"/>
    <p:sldId id="280" r:id="rId10"/>
    <p:sldId id="277" r:id="rId11"/>
    <p:sldId id="258" r:id="rId12"/>
    <p:sldId id="266" r:id="rId13"/>
    <p:sldId id="275" r:id="rId14"/>
    <p:sldId id="270" r:id="rId15"/>
    <p:sldId id="260" r:id="rId16"/>
    <p:sldId id="278" r:id="rId17"/>
    <p:sldId id="263" r:id="rId18"/>
    <p:sldId id="269" r:id="rId19"/>
    <p:sldId id="272" r:id="rId20"/>
  </p:sldIdLst>
  <p:sldSz cx="12192000" cy="6858000"/>
  <p:notesSz cx="10018713" cy="68865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00"/>
    <a:srgbClr val="59C77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5096" autoAdjust="0"/>
  </p:normalViewPr>
  <p:slideViewPr>
    <p:cSldViewPr snapToGrid="0">
      <p:cViewPr varScale="1">
        <p:scale>
          <a:sx n="52" d="100"/>
          <a:sy n="52" d="100"/>
        </p:scale>
        <p:origin x="145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327340D-461F-4FC1-9657-316FC440234C}"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F4FD4F8E-4E63-4E93-9318-9EE0C0A688B2}">
      <dgm:prSet custT="1"/>
      <dgm:spPr/>
      <dgm:t>
        <a:bodyPr/>
        <a:lstStyle/>
        <a:p>
          <a:r>
            <a:rPr lang="en-US" sz="3600" dirty="0"/>
            <a:t>ill-equipped</a:t>
          </a:r>
        </a:p>
      </dgm:t>
    </dgm:pt>
    <dgm:pt modelId="{8830ED6D-AF49-48EB-8814-074ADEC6D7A4}" type="parTrans" cxnId="{FA556570-B371-4271-AB34-B74A2DA0A1BE}">
      <dgm:prSet/>
      <dgm:spPr/>
      <dgm:t>
        <a:bodyPr/>
        <a:lstStyle/>
        <a:p>
          <a:endParaRPr lang="en-US"/>
        </a:p>
      </dgm:t>
    </dgm:pt>
    <dgm:pt modelId="{826CD543-2171-47A4-A540-B990381A8468}" type="sibTrans" cxnId="{FA556570-B371-4271-AB34-B74A2DA0A1BE}">
      <dgm:prSet/>
      <dgm:spPr/>
      <dgm:t>
        <a:bodyPr/>
        <a:lstStyle/>
        <a:p>
          <a:endParaRPr lang="en-US"/>
        </a:p>
      </dgm:t>
    </dgm:pt>
    <dgm:pt modelId="{BB79E7AE-4430-4E64-B8D8-65ECC477D59B}">
      <dgm:prSet custT="1"/>
      <dgm:spPr/>
      <dgm:t>
        <a:bodyPr/>
        <a:lstStyle/>
        <a:p>
          <a:r>
            <a:rPr lang="en-US" sz="3600" dirty="0"/>
            <a:t>panics</a:t>
          </a:r>
        </a:p>
      </dgm:t>
    </dgm:pt>
    <dgm:pt modelId="{C7E85334-52F4-4F23-8120-271C688EC14E}" type="parTrans" cxnId="{2564F1CC-16E4-4CD1-93DB-D76164B8E441}">
      <dgm:prSet/>
      <dgm:spPr/>
      <dgm:t>
        <a:bodyPr/>
        <a:lstStyle/>
        <a:p>
          <a:endParaRPr lang="en-US"/>
        </a:p>
      </dgm:t>
    </dgm:pt>
    <dgm:pt modelId="{A9ACAFDA-FFE2-48C9-A472-47C1689AF81A}" type="sibTrans" cxnId="{2564F1CC-16E4-4CD1-93DB-D76164B8E441}">
      <dgm:prSet/>
      <dgm:spPr/>
      <dgm:t>
        <a:bodyPr/>
        <a:lstStyle/>
        <a:p>
          <a:endParaRPr lang="en-US"/>
        </a:p>
      </dgm:t>
    </dgm:pt>
    <dgm:pt modelId="{E386AAC5-D126-48CC-81B6-963F3A4DD3E1}">
      <dgm:prSet custT="1"/>
      <dgm:spPr/>
      <dgm:t>
        <a:bodyPr/>
        <a:lstStyle/>
        <a:p>
          <a:r>
            <a:rPr lang="en-US" sz="3600" dirty="0"/>
            <a:t>In survival mode</a:t>
          </a:r>
        </a:p>
      </dgm:t>
    </dgm:pt>
    <dgm:pt modelId="{968DD276-7E05-4B97-BD6F-8BA93DCB1A93}" type="parTrans" cxnId="{B7E7DD4E-96F5-434B-A154-657706EDDD11}">
      <dgm:prSet/>
      <dgm:spPr/>
      <dgm:t>
        <a:bodyPr/>
        <a:lstStyle/>
        <a:p>
          <a:endParaRPr lang="en-US"/>
        </a:p>
      </dgm:t>
    </dgm:pt>
    <dgm:pt modelId="{2BD30070-DED0-4554-9D7A-3420949DFF8F}" type="sibTrans" cxnId="{B7E7DD4E-96F5-434B-A154-657706EDDD11}">
      <dgm:prSet/>
      <dgm:spPr/>
      <dgm:t>
        <a:bodyPr/>
        <a:lstStyle/>
        <a:p>
          <a:endParaRPr lang="en-US"/>
        </a:p>
      </dgm:t>
    </dgm:pt>
    <dgm:pt modelId="{51BE735C-35B2-478D-A7BF-61FF22F53B27}">
      <dgm:prSet custT="1"/>
      <dgm:spPr/>
      <dgm:t>
        <a:bodyPr/>
        <a:lstStyle/>
        <a:p>
          <a:r>
            <a:rPr lang="en-US" sz="3600" dirty="0"/>
            <a:t>Paranoid</a:t>
          </a:r>
        </a:p>
      </dgm:t>
    </dgm:pt>
    <dgm:pt modelId="{12395351-8C64-458A-9E2F-41F2D24D1D3A}" type="parTrans" cxnId="{55A73007-A090-4A20-BD63-4473F2F928D6}">
      <dgm:prSet/>
      <dgm:spPr/>
      <dgm:t>
        <a:bodyPr/>
        <a:lstStyle/>
        <a:p>
          <a:endParaRPr lang="en-US"/>
        </a:p>
      </dgm:t>
    </dgm:pt>
    <dgm:pt modelId="{557C035D-6F96-42EF-A8C5-B3D22CC8B799}" type="sibTrans" cxnId="{55A73007-A090-4A20-BD63-4473F2F928D6}">
      <dgm:prSet/>
      <dgm:spPr/>
      <dgm:t>
        <a:bodyPr/>
        <a:lstStyle/>
        <a:p>
          <a:endParaRPr lang="en-US"/>
        </a:p>
      </dgm:t>
    </dgm:pt>
    <dgm:pt modelId="{0540BA04-700B-46C4-B096-4F3B77115B29}">
      <dgm:prSet custT="1"/>
      <dgm:spPr/>
      <dgm:t>
        <a:bodyPr/>
        <a:lstStyle/>
        <a:p>
          <a:r>
            <a:rPr lang="en-US" sz="3600" dirty="0"/>
            <a:t>Believes in conspiracy</a:t>
          </a:r>
        </a:p>
      </dgm:t>
    </dgm:pt>
    <dgm:pt modelId="{9F7E825A-05E4-4D2D-AF9E-C95C8CEAC61B}" type="parTrans" cxnId="{1CB9DFA9-32D6-44CF-A8B1-DF6C7DD707C1}">
      <dgm:prSet/>
      <dgm:spPr/>
      <dgm:t>
        <a:bodyPr/>
        <a:lstStyle/>
        <a:p>
          <a:endParaRPr lang="en-US"/>
        </a:p>
      </dgm:t>
    </dgm:pt>
    <dgm:pt modelId="{0E5B3498-53B1-4C97-A54A-B522E4E08C22}" type="sibTrans" cxnId="{1CB9DFA9-32D6-44CF-A8B1-DF6C7DD707C1}">
      <dgm:prSet/>
      <dgm:spPr/>
      <dgm:t>
        <a:bodyPr/>
        <a:lstStyle/>
        <a:p>
          <a:endParaRPr lang="en-US"/>
        </a:p>
      </dgm:t>
    </dgm:pt>
    <dgm:pt modelId="{D8DC7429-59D5-47DD-B7A4-2B0D85042A09}">
      <dgm:prSet/>
      <dgm:spPr/>
      <dgm:t>
        <a:bodyPr/>
        <a:lstStyle/>
        <a:p>
          <a:r>
            <a:rPr lang="en-US" dirty="0"/>
            <a:t>Will do anything to stay safe</a:t>
          </a:r>
        </a:p>
      </dgm:t>
    </dgm:pt>
    <dgm:pt modelId="{93CC018F-0F9D-4E39-863E-CA176CE9ED92}" type="parTrans" cxnId="{1B1CC161-B276-4A41-8717-022FE0EA4C97}">
      <dgm:prSet/>
      <dgm:spPr/>
      <dgm:t>
        <a:bodyPr/>
        <a:lstStyle/>
        <a:p>
          <a:endParaRPr lang="en-US"/>
        </a:p>
      </dgm:t>
    </dgm:pt>
    <dgm:pt modelId="{7E229D1C-D3A8-438B-82AF-E4B6A189DCF5}" type="sibTrans" cxnId="{1B1CC161-B276-4A41-8717-022FE0EA4C97}">
      <dgm:prSet/>
      <dgm:spPr/>
      <dgm:t>
        <a:bodyPr/>
        <a:lstStyle/>
        <a:p>
          <a:endParaRPr lang="en-US"/>
        </a:p>
      </dgm:t>
    </dgm:pt>
    <dgm:pt modelId="{9D2828F4-6704-4478-AC36-0BAD48BEEFA3}" type="pres">
      <dgm:prSet presAssocID="{5327340D-461F-4FC1-9657-316FC440234C}" presName="diagram" presStyleCnt="0">
        <dgm:presLayoutVars>
          <dgm:dir/>
          <dgm:resizeHandles val="exact"/>
        </dgm:presLayoutVars>
      </dgm:prSet>
      <dgm:spPr/>
    </dgm:pt>
    <dgm:pt modelId="{38DB992B-80A7-4258-B8C9-6B0D1F3B544F}" type="pres">
      <dgm:prSet presAssocID="{F4FD4F8E-4E63-4E93-9318-9EE0C0A688B2}" presName="node" presStyleLbl="node1" presStyleIdx="0" presStyleCnt="6">
        <dgm:presLayoutVars>
          <dgm:bulletEnabled val="1"/>
        </dgm:presLayoutVars>
      </dgm:prSet>
      <dgm:spPr/>
    </dgm:pt>
    <dgm:pt modelId="{BE6A7D8D-2BA9-4C57-A04D-75B13576FAC4}" type="pres">
      <dgm:prSet presAssocID="{826CD543-2171-47A4-A540-B990381A8468}" presName="sibTrans" presStyleCnt="0"/>
      <dgm:spPr/>
    </dgm:pt>
    <dgm:pt modelId="{27173E75-D413-47DE-9865-CD4A88CC7ECE}" type="pres">
      <dgm:prSet presAssocID="{BB79E7AE-4430-4E64-B8D8-65ECC477D59B}" presName="node" presStyleLbl="node1" presStyleIdx="1" presStyleCnt="6" custLinFactNeighborY="4044">
        <dgm:presLayoutVars>
          <dgm:bulletEnabled val="1"/>
        </dgm:presLayoutVars>
      </dgm:prSet>
      <dgm:spPr/>
    </dgm:pt>
    <dgm:pt modelId="{6DCF1D05-AF4E-4C8D-AAE8-6E9C9C901D7B}" type="pres">
      <dgm:prSet presAssocID="{A9ACAFDA-FFE2-48C9-A472-47C1689AF81A}" presName="sibTrans" presStyleCnt="0"/>
      <dgm:spPr/>
    </dgm:pt>
    <dgm:pt modelId="{F69D161C-6FAC-4881-92C3-A197C89E64F7}" type="pres">
      <dgm:prSet presAssocID="{E386AAC5-D126-48CC-81B6-963F3A4DD3E1}" presName="node" presStyleLbl="node1" presStyleIdx="2" presStyleCnt="6">
        <dgm:presLayoutVars>
          <dgm:bulletEnabled val="1"/>
        </dgm:presLayoutVars>
      </dgm:prSet>
      <dgm:spPr/>
    </dgm:pt>
    <dgm:pt modelId="{470C44E6-FA7F-4F72-ACCF-EF841562BBDD}" type="pres">
      <dgm:prSet presAssocID="{2BD30070-DED0-4554-9D7A-3420949DFF8F}" presName="sibTrans" presStyleCnt="0"/>
      <dgm:spPr/>
    </dgm:pt>
    <dgm:pt modelId="{CB0F42DF-245F-4129-9396-A0BBFD210089}" type="pres">
      <dgm:prSet presAssocID="{51BE735C-35B2-478D-A7BF-61FF22F53B27}" presName="node" presStyleLbl="node1" presStyleIdx="3" presStyleCnt="6">
        <dgm:presLayoutVars>
          <dgm:bulletEnabled val="1"/>
        </dgm:presLayoutVars>
      </dgm:prSet>
      <dgm:spPr/>
    </dgm:pt>
    <dgm:pt modelId="{AF4FE96D-347B-4785-9F95-20605025ACDF}" type="pres">
      <dgm:prSet presAssocID="{557C035D-6F96-42EF-A8C5-B3D22CC8B799}" presName="sibTrans" presStyleCnt="0"/>
      <dgm:spPr/>
    </dgm:pt>
    <dgm:pt modelId="{792F7880-FCED-4E1E-82C2-6F0DA6737EF7}" type="pres">
      <dgm:prSet presAssocID="{0540BA04-700B-46C4-B096-4F3B77115B29}" presName="node" presStyleLbl="node1" presStyleIdx="4" presStyleCnt="6">
        <dgm:presLayoutVars>
          <dgm:bulletEnabled val="1"/>
        </dgm:presLayoutVars>
      </dgm:prSet>
      <dgm:spPr/>
    </dgm:pt>
    <dgm:pt modelId="{A0E4E5FF-C45A-4222-8D30-E65BF5767766}" type="pres">
      <dgm:prSet presAssocID="{0E5B3498-53B1-4C97-A54A-B522E4E08C22}" presName="sibTrans" presStyleCnt="0"/>
      <dgm:spPr/>
    </dgm:pt>
    <dgm:pt modelId="{7BF71701-676C-4262-B99E-01B56561F244}" type="pres">
      <dgm:prSet presAssocID="{D8DC7429-59D5-47DD-B7A4-2B0D85042A09}" presName="node" presStyleLbl="node1" presStyleIdx="5" presStyleCnt="6">
        <dgm:presLayoutVars>
          <dgm:bulletEnabled val="1"/>
        </dgm:presLayoutVars>
      </dgm:prSet>
      <dgm:spPr/>
    </dgm:pt>
  </dgm:ptLst>
  <dgm:cxnLst>
    <dgm:cxn modelId="{55A73007-A090-4A20-BD63-4473F2F928D6}" srcId="{5327340D-461F-4FC1-9657-316FC440234C}" destId="{51BE735C-35B2-478D-A7BF-61FF22F53B27}" srcOrd="3" destOrd="0" parTransId="{12395351-8C64-458A-9E2F-41F2D24D1D3A}" sibTransId="{557C035D-6F96-42EF-A8C5-B3D22CC8B799}"/>
    <dgm:cxn modelId="{A7A71218-9FF5-4205-A8D1-4027097D9498}" type="presOf" srcId="{E386AAC5-D126-48CC-81B6-963F3A4DD3E1}" destId="{F69D161C-6FAC-4881-92C3-A197C89E64F7}" srcOrd="0" destOrd="0" presId="urn:microsoft.com/office/officeart/2005/8/layout/default"/>
    <dgm:cxn modelId="{06E2131F-3FD6-4D58-9501-9F4210E0FDB4}" type="presOf" srcId="{5327340D-461F-4FC1-9657-316FC440234C}" destId="{9D2828F4-6704-4478-AC36-0BAD48BEEFA3}" srcOrd="0" destOrd="0" presId="urn:microsoft.com/office/officeart/2005/8/layout/default"/>
    <dgm:cxn modelId="{DC8F4125-A9CC-4887-962A-0EC7D3B95913}" type="presOf" srcId="{51BE735C-35B2-478D-A7BF-61FF22F53B27}" destId="{CB0F42DF-245F-4129-9396-A0BBFD210089}" srcOrd="0" destOrd="0" presId="urn:microsoft.com/office/officeart/2005/8/layout/default"/>
    <dgm:cxn modelId="{B8776F2A-3BA7-4F3C-A7D0-564E99475CAC}" type="presOf" srcId="{BB79E7AE-4430-4E64-B8D8-65ECC477D59B}" destId="{27173E75-D413-47DE-9865-CD4A88CC7ECE}" srcOrd="0" destOrd="0" presId="urn:microsoft.com/office/officeart/2005/8/layout/default"/>
    <dgm:cxn modelId="{8ACDA82B-E8D6-4F83-BC2E-EE9FDF16C7A1}" type="presOf" srcId="{F4FD4F8E-4E63-4E93-9318-9EE0C0A688B2}" destId="{38DB992B-80A7-4258-B8C9-6B0D1F3B544F}" srcOrd="0" destOrd="0" presId="urn:microsoft.com/office/officeart/2005/8/layout/default"/>
    <dgm:cxn modelId="{1B1CC161-B276-4A41-8717-022FE0EA4C97}" srcId="{5327340D-461F-4FC1-9657-316FC440234C}" destId="{D8DC7429-59D5-47DD-B7A4-2B0D85042A09}" srcOrd="5" destOrd="0" parTransId="{93CC018F-0F9D-4E39-863E-CA176CE9ED92}" sibTransId="{7E229D1C-D3A8-438B-82AF-E4B6A189DCF5}"/>
    <dgm:cxn modelId="{6E25936B-6D32-4697-86F8-9579B3D5EBA4}" type="presOf" srcId="{0540BA04-700B-46C4-B096-4F3B77115B29}" destId="{792F7880-FCED-4E1E-82C2-6F0DA6737EF7}" srcOrd="0" destOrd="0" presId="urn:microsoft.com/office/officeart/2005/8/layout/default"/>
    <dgm:cxn modelId="{B7E7DD4E-96F5-434B-A154-657706EDDD11}" srcId="{5327340D-461F-4FC1-9657-316FC440234C}" destId="{E386AAC5-D126-48CC-81B6-963F3A4DD3E1}" srcOrd="2" destOrd="0" parTransId="{968DD276-7E05-4B97-BD6F-8BA93DCB1A93}" sibTransId="{2BD30070-DED0-4554-9D7A-3420949DFF8F}"/>
    <dgm:cxn modelId="{FA556570-B371-4271-AB34-B74A2DA0A1BE}" srcId="{5327340D-461F-4FC1-9657-316FC440234C}" destId="{F4FD4F8E-4E63-4E93-9318-9EE0C0A688B2}" srcOrd="0" destOrd="0" parTransId="{8830ED6D-AF49-48EB-8814-074ADEC6D7A4}" sibTransId="{826CD543-2171-47A4-A540-B990381A8468}"/>
    <dgm:cxn modelId="{FCEF1D53-E1E6-4088-B8F5-994FFE38F671}" type="presOf" srcId="{D8DC7429-59D5-47DD-B7A4-2B0D85042A09}" destId="{7BF71701-676C-4262-B99E-01B56561F244}" srcOrd="0" destOrd="0" presId="urn:microsoft.com/office/officeart/2005/8/layout/default"/>
    <dgm:cxn modelId="{1CB9DFA9-32D6-44CF-A8B1-DF6C7DD707C1}" srcId="{5327340D-461F-4FC1-9657-316FC440234C}" destId="{0540BA04-700B-46C4-B096-4F3B77115B29}" srcOrd="4" destOrd="0" parTransId="{9F7E825A-05E4-4D2D-AF9E-C95C8CEAC61B}" sibTransId="{0E5B3498-53B1-4C97-A54A-B522E4E08C22}"/>
    <dgm:cxn modelId="{2564F1CC-16E4-4CD1-93DB-D76164B8E441}" srcId="{5327340D-461F-4FC1-9657-316FC440234C}" destId="{BB79E7AE-4430-4E64-B8D8-65ECC477D59B}" srcOrd="1" destOrd="0" parTransId="{C7E85334-52F4-4F23-8120-271C688EC14E}" sibTransId="{A9ACAFDA-FFE2-48C9-A472-47C1689AF81A}"/>
    <dgm:cxn modelId="{2BABC7DC-83BF-40E5-8D9E-20F5D481A3C6}" type="presParOf" srcId="{9D2828F4-6704-4478-AC36-0BAD48BEEFA3}" destId="{38DB992B-80A7-4258-B8C9-6B0D1F3B544F}" srcOrd="0" destOrd="0" presId="urn:microsoft.com/office/officeart/2005/8/layout/default"/>
    <dgm:cxn modelId="{1E8CDD86-09ED-4D87-870D-60F76E2802B5}" type="presParOf" srcId="{9D2828F4-6704-4478-AC36-0BAD48BEEFA3}" destId="{BE6A7D8D-2BA9-4C57-A04D-75B13576FAC4}" srcOrd="1" destOrd="0" presId="urn:microsoft.com/office/officeart/2005/8/layout/default"/>
    <dgm:cxn modelId="{69D1609C-00A3-4716-B773-3F06BC689117}" type="presParOf" srcId="{9D2828F4-6704-4478-AC36-0BAD48BEEFA3}" destId="{27173E75-D413-47DE-9865-CD4A88CC7ECE}" srcOrd="2" destOrd="0" presId="urn:microsoft.com/office/officeart/2005/8/layout/default"/>
    <dgm:cxn modelId="{8D1C44EF-C465-4559-BFE8-2310017F0C0F}" type="presParOf" srcId="{9D2828F4-6704-4478-AC36-0BAD48BEEFA3}" destId="{6DCF1D05-AF4E-4C8D-AAE8-6E9C9C901D7B}" srcOrd="3" destOrd="0" presId="urn:microsoft.com/office/officeart/2005/8/layout/default"/>
    <dgm:cxn modelId="{E326B765-A328-4EF3-BBE0-646E82264D4E}" type="presParOf" srcId="{9D2828F4-6704-4478-AC36-0BAD48BEEFA3}" destId="{F69D161C-6FAC-4881-92C3-A197C89E64F7}" srcOrd="4" destOrd="0" presId="urn:microsoft.com/office/officeart/2005/8/layout/default"/>
    <dgm:cxn modelId="{B5319DD8-8195-4255-88BC-A93634874C61}" type="presParOf" srcId="{9D2828F4-6704-4478-AC36-0BAD48BEEFA3}" destId="{470C44E6-FA7F-4F72-ACCF-EF841562BBDD}" srcOrd="5" destOrd="0" presId="urn:microsoft.com/office/officeart/2005/8/layout/default"/>
    <dgm:cxn modelId="{B72FD54A-AF57-43E8-8B25-D5CA260721EB}" type="presParOf" srcId="{9D2828F4-6704-4478-AC36-0BAD48BEEFA3}" destId="{CB0F42DF-245F-4129-9396-A0BBFD210089}" srcOrd="6" destOrd="0" presId="urn:microsoft.com/office/officeart/2005/8/layout/default"/>
    <dgm:cxn modelId="{A6DD0C58-B9D2-4DB2-BE40-30C7FF544167}" type="presParOf" srcId="{9D2828F4-6704-4478-AC36-0BAD48BEEFA3}" destId="{AF4FE96D-347B-4785-9F95-20605025ACDF}" srcOrd="7" destOrd="0" presId="urn:microsoft.com/office/officeart/2005/8/layout/default"/>
    <dgm:cxn modelId="{AB4DF68E-1241-43EC-97F0-C61EF5C6B8D2}" type="presParOf" srcId="{9D2828F4-6704-4478-AC36-0BAD48BEEFA3}" destId="{792F7880-FCED-4E1E-82C2-6F0DA6737EF7}" srcOrd="8" destOrd="0" presId="urn:microsoft.com/office/officeart/2005/8/layout/default"/>
    <dgm:cxn modelId="{0FE42AD2-FBBA-4D9B-B575-07B5F444185F}" type="presParOf" srcId="{9D2828F4-6704-4478-AC36-0BAD48BEEFA3}" destId="{A0E4E5FF-C45A-4222-8D30-E65BF5767766}" srcOrd="9" destOrd="0" presId="urn:microsoft.com/office/officeart/2005/8/layout/default"/>
    <dgm:cxn modelId="{92D1E0C1-865A-4FD7-97DC-5F5F522FA09A}" type="presParOf" srcId="{9D2828F4-6704-4478-AC36-0BAD48BEEFA3}" destId="{7BF71701-676C-4262-B99E-01B56561F244}" srcOrd="10"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4D8F3F5-17BE-4EA1-9AAA-3B8CAA14F536}"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26CD1269-71D7-452A-BEA3-6D8C7A51A11E}">
      <dgm:prSet/>
      <dgm:spPr/>
      <dgm:t>
        <a:bodyPr/>
        <a:lstStyle/>
        <a:p>
          <a:r>
            <a:rPr lang="en-US" dirty="0"/>
            <a:t>On guard</a:t>
          </a:r>
        </a:p>
      </dgm:t>
    </dgm:pt>
    <dgm:pt modelId="{BDCC7250-F52C-4C08-B894-6DF204E3E10B}" type="parTrans" cxnId="{C6B6ECD2-25C9-412B-AF20-090318D66419}">
      <dgm:prSet/>
      <dgm:spPr/>
      <dgm:t>
        <a:bodyPr/>
        <a:lstStyle/>
        <a:p>
          <a:endParaRPr lang="en-US"/>
        </a:p>
      </dgm:t>
    </dgm:pt>
    <dgm:pt modelId="{53E623D7-EB29-4F4C-8359-9806E68BD755}" type="sibTrans" cxnId="{C6B6ECD2-25C9-412B-AF20-090318D66419}">
      <dgm:prSet/>
      <dgm:spPr/>
      <dgm:t>
        <a:bodyPr/>
        <a:lstStyle/>
        <a:p>
          <a:endParaRPr lang="en-US"/>
        </a:p>
      </dgm:t>
    </dgm:pt>
    <dgm:pt modelId="{210A5433-24A6-42ED-9C4B-4BCF90023DEF}">
      <dgm:prSet/>
      <dgm:spPr/>
      <dgm:t>
        <a:bodyPr/>
        <a:lstStyle/>
        <a:p>
          <a:r>
            <a:rPr lang="en-US" dirty="0"/>
            <a:t>Beginning to panic</a:t>
          </a:r>
        </a:p>
      </dgm:t>
    </dgm:pt>
    <dgm:pt modelId="{AD7474A6-AC35-46D1-A988-D635222F089B}" type="parTrans" cxnId="{92F4B47B-6C17-4BB3-9250-5B0E6C40D0CD}">
      <dgm:prSet/>
      <dgm:spPr/>
      <dgm:t>
        <a:bodyPr/>
        <a:lstStyle/>
        <a:p>
          <a:endParaRPr lang="en-US"/>
        </a:p>
      </dgm:t>
    </dgm:pt>
    <dgm:pt modelId="{4FA934CF-D07B-4B62-9D9D-1F6253D371DF}" type="sibTrans" cxnId="{92F4B47B-6C17-4BB3-9250-5B0E6C40D0CD}">
      <dgm:prSet/>
      <dgm:spPr/>
      <dgm:t>
        <a:bodyPr/>
        <a:lstStyle/>
        <a:p>
          <a:endParaRPr lang="en-US"/>
        </a:p>
      </dgm:t>
    </dgm:pt>
    <dgm:pt modelId="{B25395BB-0084-4CB0-A963-5A30FA7774EE}">
      <dgm:prSet/>
      <dgm:spPr/>
      <dgm:t>
        <a:bodyPr/>
        <a:lstStyle/>
        <a:p>
          <a:r>
            <a:rPr lang="en-US" dirty="0"/>
            <a:t>Planning to stay safe</a:t>
          </a:r>
        </a:p>
      </dgm:t>
    </dgm:pt>
    <dgm:pt modelId="{2C30F61D-3D9E-4F8F-B697-3F5968D43813}" type="parTrans" cxnId="{411D5F83-EEBE-4953-808B-54ECC283E837}">
      <dgm:prSet/>
      <dgm:spPr/>
      <dgm:t>
        <a:bodyPr/>
        <a:lstStyle/>
        <a:p>
          <a:endParaRPr lang="en-US"/>
        </a:p>
      </dgm:t>
    </dgm:pt>
    <dgm:pt modelId="{D8639B3E-96AD-42EF-9991-D4580F06AA82}" type="sibTrans" cxnId="{411D5F83-EEBE-4953-808B-54ECC283E837}">
      <dgm:prSet/>
      <dgm:spPr/>
      <dgm:t>
        <a:bodyPr/>
        <a:lstStyle/>
        <a:p>
          <a:endParaRPr lang="en-US"/>
        </a:p>
      </dgm:t>
    </dgm:pt>
    <dgm:pt modelId="{433F4A08-FFC2-4BF6-A235-40E9F0B9569D}">
      <dgm:prSet/>
      <dgm:spPr/>
      <dgm:t>
        <a:bodyPr/>
        <a:lstStyle/>
        <a:p>
          <a:r>
            <a:rPr lang="en-US" dirty="0"/>
            <a:t>Preparing for fight or flight</a:t>
          </a:r>
        </a:p>
      </dgm:t>
    </dgm:pt>
    <dgm:pt modelId="{9DC686EE-C4EA-4250-8DB1-5C909B8CF80F}" type="parTrans" cxnId="{84BA067A-73C6-4D96-958C-C4F0DB7EAD34}">
      <dgm:prSet/>
      <dgm:spPr/>
      <dgm:t>
        <a:bodyPr/>
        <a:lstStyle/>
        <a:p>
          <a:endParaRPr lang="en-US"/>
        </a:p>
      </dgm:t>
    </dgm:pt>
    <dgm:pt modelId="{7FCE5866-F2FE-4729-BB0E-A6ADB93DF2B0}" type="sibTrans" cxnId="{84BA067A-73C6-4D96-958C-C4F0DB7EAD34}">
      <dgm:prSet/>
      <dgm:spPr/>
      <dgm:t>
        <a:bodyPr/>
        <a:lstStyle/>
        <a:p>
          <a:endParaRPr lang="en-US"/>
        </a:p>
      </dgm:t>
    </dgm:pt>
    <dgm:pt modelId="{2FD02FD7-B468-40E4-9DCB-DB128ED0CE19}">
      <dgm:prSet/>
      <dgm:spPr/>
      <dgm:t>
        <a:bodyPr/>
        <a:lstStyle/>
        <a:p>
          <a:r>
            <a:rPr lang="en-US" dirty="0"/>
            <a:t>Paranoid</a:t>
          </a:r>
        </a:p>
      </dgm:t>
    </dgm:pt>
    <dgm:pt modelId="{267B08BB-C88D-4EE5-BE98-FC146C4EA9F6}" type="parTrans" cxnId="{D069C638-B150-4090-B6EB-AB67F2A18BB4}">
      <dgm:prSet/>
      <dgm:spPr/>
      <dgm:t>
        <a:bodyPr/>
        <a:lstStyle/>
        <a:p>
          <a:endParaRPr lang="en-US"/>
        </a:p>
      </dgm:t>
    </dgm:pt>
    <dgm:pt modelId="{BB8AD6B3-93C5-467A-A261-9E210F3D2DFB}" type="sibTrans" cxnId="{D069C638-B150-4090-B6EB-AB67F2A18BB4}">
      <dgm:prSet/>
      <dgm:spPr/>
      <dgm:t>
        <a:bodyPr/>
        <a:lstStyle/>
        <a:p>
          <a:endParaRPr lang="en-US"/>
        </a:p>
      </dgm:t>
    </dgm:pt>
    <dgm:pt modelId="{68CCA21D-F21D-4E64-BB6E-999B43A8D8AF}">
      <dgm:prSet/>
      <dgm:spPr/>
      <dgm:t>
        <a:bodyPr/>
        <a:lstStyle/>
        <a:p>
          <a:r>
            <a:rPr lang="en-US" dirty="0"/>
            <a:t>Feeling like you can’t cope</a:t>
          </a:r>
        </a:p>
      </dgm:t>
    </dgm:pt>
    <dgm:pt modelId="{4E96401B-2F6A-4448-B387-60EEA4DDCCFD}" type="parTrans" cxnId="{53E0C0B3-6FD5-45B5-AFC8-EE323DD0EB43}">
      <dgm:prSet/>
      <dgm:spPr/>
      <dgm:t>
        <a:bodyPr/>
        <a:lstStyle/>
        <a:p>
          <a:endParaRPr lang="en-US"/>
        </a:p>
      </dgm:t>
    </dgm:pt>
    <dgm:pt modelId="{193462DB-A0D6-4C89-9108-B71A595B4CF2}" type="sibTrans" cxnId="{53E0C0B3-6FD5-45B5-AFC8-EE323DD0EB43}">
      <dgm:prSet/>
      <dgm:spPr/>
      <dgm:t>
        <a:bodyPr/>
        <a:lstStyle/>
        <a:p>
          <a:endParaRPr lang="en-US"/>
        </a:p>
      </dgm:t>
    </dgm:pt>
    <dgm:pt modelId="{AC91AA83-EA99-43A4-9514-DC4C5BA57FAF}" type="pres">
      <dgm:prSet presAssocID="{04D8F3F5-17BE-4EA1-9AAA-3B8CAA14F536}" presName="diagram" presStyleCnt="0">
        <dgm:presLayoutVars>
          <dgm:dir/>
          <dgm:resizeHandles val="exact"/>
        </dgm:presLayoutVars>
      </dgm:prSet>
      <dgm:spPr/>
    </dgm:pt>
    <dgm:pt modelId="{CDAD7DBF-E913-47C5-8007-F4DB23E2F117}" type="pres">
      <dgm:prSet presAssocID="{26CD1269-71D7-452A-BEA3-6D8C7A51A11E}" presName="node" presStyleLbl="node1" presStyleIdx="0" presStyleCnt="6" custLinFactNeighborY="3089">
        <dgm:presLayoutVars>
          <dgm:bulletEnabled val="1"/>
        </dgm:presLayoutVars>
      </dgm:prSet>
      <dgm:spPr/>
    </dgm:pt>
    <dgm:pt modelId="{FAF28731-B323-43E2-98FB-50B853BD4CB7}" type="pres">
      <dgm:prSet presAssocID="{53E623D7-EB29-4F4C-8359-9806E68BD755}" presName="sibTrans" presStyleCnt="0"/>
      <dgm:spPr/>
    </dgm:pt>
    <dgm:pt modelId="{B505742E-987D-4F28-B273-8FFCF38920CB}" type="pres">
      <dgm:prSet presAssocID="{210A5433-24A6-42ED-9C4B-4BCF90023DEF}" presName="node" presStyleLbl="node1" presStyleIdx="1" presStyleCnt="6" custLinFactNeighborY="-230">
        <dgm:presLayoutVars>
          <dgm:bulletEnabled val="1"/>
        </dgm:presLayoutVars>
      </dgm:prSet>
      <dgm:spPr/>
    </dgm:pt>
    <dgm:pt modelId="{D88AACCA-5AC2-4C9A-88F3-878CF05ACA0C}" type="pres">
      <dgm:prSet presAssocID="{4FA934CF-D07B-4B62-9D9D-1F6253D371DF}" presName="sibTrans" presStyleCnt="0"/>
      <dgm:spPr/>
    </dgm:pt>
    <dgm:pt modelId="{79B77A91-1C96-4FAE-8477-200D26346B8B}" type="pres">
      <dgm:prSet presAssocID="{B25395BB-0084-4CB0-A963-5A30FA7774EE}" presName="node" presStyleLbl="node1" presStyleIdx="2" presStyleCnt="6">
        <dgm:presLayoutVars>
          <dgm:bulletEnabled val="1"/>
        </dgm:presLayoutVars>
      </dgm:prSet>
      <dgm:spPr/>
    </dgm:pt>
    <dgm:pt modelId="{E699B779-6F1F-4705-BCBD-C8579AFFF24E}" type="pres">
      <dgm:prSet presAssocID="{D8639B3E-96AD-42EF-9991-D4580F06AA82}" presName="sibTrans" presStyleCnt="0"/>
      <dgm:spPr/>
    </dgm:pt>
    <dgm:pt modelId="{1A68C9F8-9685-48A3-AC85-C73AFD3B2410}" type="pres">
      <dgm:prSet presAssocID="{433F4A08-FFC2-4BF6-A235-40E9F0B9569D}" presName="node" presStyleLbl="node1" presStyleIdx="3" presStyleCnt="6">
        <dgm:presLayoutVars>
          <dgm:bulletEnabled val="1"/>
        </dgm:presLayoutVars>
      </dgm:prSet>
      <dgm:spPr/>
    </dgm:pt>
    <dgm:pt modelId="{C2686F11-D090-4A12-A868-5FC32493B5A8}" type="pres">
      <dgm:prSet presAssocID="{7FCE5866-F2FE-4729-BB0E-A6ADB93DF2B0}" presName="sibTrans" presStyleCnt="0"/>
      <dgm:spPr/>
    </dgm:pt>
    <dgm:pt modelId="{6FE7F4B3-EF9B-4F0D-871C-A2907BA7552D}" type="pres">
      <dgm:prSet presAssocID="{2FD02FD7-B468-40E4-9DCB-DB128ED0CE19}" presName="node" presStyleLbl="node1" presStyleIdx="4" presStyleCnt="6" custLinFactNeighborX="-3651" custLinFactNeighborY="230">
        <dgm:presLayoutVars>
          <dgm:bulletEnabled val="1"/>
        </dgm:presLayoutVars>
      </dgm:prSet>
      <dgm:spPr/>
    </dgm:pt>
    <dgm:pt modelId="{92FD3D81-3661-47FD-9E47-D6D94AC63D6C}" type="pres">
      <dgm:prSet presAssocID="{BB8AD6B3-93C5-467A-A261-9E210F3D2DFB}" presName="sibTrans" presStyleCnt="0"/>
      <dgm:spPr/>
    </dgm:pt>
    <dgm:pt modelId="{2062F09D-F9C1-49CA-A94D-6527CEC52B0C}" type="pres">
      <dgm:prSet presAssocID="{68CCA21D-F21D-4E64-BB6E-999B43A8D8AF}" presName="node" presStyleLbl="node1" presStyleIdx="5" presStyleCnt="6">
        <dgm:presLayoutVars>
          <dgm:bulletEnabled val="1"/>
        </dgm:presLayoutVars>
      </dgm:prSet>
      <dgm:spPr/>
    </dgm:pt>
  </dgm:ptLst>
  <dgm:cxnLst>
    <dgm:cxn modelId="{D8212D05-C187-4939-8F05-C38D50F83927}" type="presOf" srcId="{433F4A08-FFC2-4BF6-A235-40E9F0B9569D}" destId="{1A68C9F8-9685-48A3-AC85-C73AFD3B2410}" srcOrd="0" destOrd="0" presId="urn:microsoft.com/office/officeart/2005/8/layout/default"/>
    <dgm:cxn modelId="{67CCCF2E-F1B1-4140-A3BC-D6B4B788D283}" type="presOf" srcId="{B25395BB-0084-4CB0-A963-5A30FA7774EE}" destId="{79B77A91-1C96-4FAE-8477-200D26346B8B}" srcOrd="0" destOrd="0" presId="urn:microsoft.com/office/officeart/2005/8/layout/default"/>
    <dgm:cxn modelId="{7D63A72F-BF5F-45AF-B3A2-A33D85F6BE52}" type="presOf" srcId="{04D8F3F5-17BE-4EA1-9AAA-3B8CAA14F536}" destId="{AC91AA83-EA99-43A4-9514-DC4C5BA57FAF}" srcOrd="0" destOrd="0" presId="urn:microsoft.com/office/officeart/2005/8/layout/default"/>
    <dgm:cxn modelId="{D069C638-B150-4090-B6EB-AB67F2A18BB4}" srcId="{04D8F3F5-17BE-4EA1-9AAA-3B8CAA14F536}" destId="{2FD02FD7-B468-40E4-9DCB-DB128ED0CE19}" srcOrd="4" destOrd="0" parTransId="{267B08BB-C88D-4EE5-BE98-FC146C4EA9F6}" sibTransId="{BB8AD6B3-93C5-467A-A261-9E210F3D2DFB}"/>
    <dgm:cxn modelId="{5560783B-B90D-45D5-86ED-6DE5D9DC9435}" type="presOf" srcId="{2FD02FD7-B468-40E4-9DCB-DB128ED0CE19}" destId="{6FE7F4B3-EF9B-4F0D-871C-A2907BA7552D}" srcOrd="0" destOrd="0" presId="urn:microsoft.com/office/officeart/2005/8/layout/default"/>
    <dgm:cxn modelId="{E4A5755C-5B10-4F67-B029-E23F1D2EE3B1}" type="presOf" srcId="{210A5433-24A6-42ED-9C4B-4BCF90023DEF}" destId="{B505742E-987D-4F28-B273-8FFCF38920CB}" srcOrd="0" destOrd="0" presId="urn:microsoft.com/office/officeart/2005/8/layout/default"/>
    <dgm:cxn modelId="{6C95D14D-97E6-4C2A-A3CC-11C7964C73D4}" type="presOf" srcId="{68CCA21D-F21D-4E64-BB6E-999B43A8D8AF}" destId="{2062F09D-F9C1-49CA-A94D-6527CEC52B0C}" srcOrd="0" destOrd="0" presId="urn:microsoft.com/office/officeart/2005/8/layout/default"/>
    <dgm:cxn modelId="{84BA067A-73C6-4D96-958C-C4F0DB7EAD34}" srcId="{04D8F3F5-17BE-4EA1-9AAA-3B8CAA14F536}" destId="{433F4A08-FFC2-4BF6-A235-40E9F0B9569D}" srcOrd="3" destOrd="0" parTransId="{9DC686EE-C4EA-4250-8DB1-5C909B8CF80F}" sibTransId="{7FCE5866-F2FE-4729-BB0E-A6ADB93DF2B0}"/>
    <dgm:cxn modelId="{92F4B47B-6C17-4BB3-9250-5B0E6C40D0CD}" srcId="{04D8F3F5-17BE-4EA1-9AAA-3B8CAA14F536}" destId="{210A5433-24A6-42ED-9C4B-4BCF90023DEF}" srcOrd="1" destOrd="0" parTransId="{AD7474A6-AC35-46D1-A988-D635222F089B}" sibTransId="{4FA934CF-D07B-4B62-9D9D-1F6253D371DF}"/>
    <dgm:cxn modelId="{411D5F83-EEBE-4953-808B-54ECC283E837}" srcId="{04D8F3F5-17BE-4EA1-9AAA-3B8CAA14F536}" destId="{B25395BB-0084-4CB0-A963-5A30FA7774EE}" srcOrd="2" destOrd="0" parTransId="{2C30F61D-3D9E-4F8F-B697-3F5968D43813}" sibTransId="{D8639B3E-96AD-42EF-9991-D4580F06AA82}"/>
    <dgm:cxn modelId="{03125488-6B53-497D-9374-ECA0CB8A488B}" type="presOf" srcId="{26CD1269-71D7-452A-BEA3-6D8C7A51A11E}" destId="{CDAD7DBF-E913-47C5-8007-F4DB23E2F117}" srcOrd="0" destOrd="0" presId="urn:microsoft.com/office/officeart/2005/8/layout/default"/>
    <dgm:cxn modelId="{53E0C0B3-6FD5-45B5-AFC8-EE323DD0EB43}" srcId="{04D8F3F5-17BE-4EA1-9AAA-3B8CAA14F536}" destId="{68CCA21D-F21D-4E64-BB6E-999B43A8D8AF}" srcOrd="5" destOrd="0" parTransId="{4E96401B-2F6A-4448-B387-60EEA4DDCCFD}" sibTransId="{193462DB-A0D6-4C89-9108-B71A595B4CF2}"/>
    <dgm:cxn modelId="{C6B6ECD2-25C9-412B-AF20-090318D66419}" srcId="{04D8F3F5-17BE-4EA1-9AAA-3B8CAA14F536}" destId="{26CD1269-71D7-452A-BEA3-6D8C7A51A11E}" srcOrd="0" destOrd="0" parTransId="{BDCC7250-F52C-4C08-B894-6DF204E3E10B}" sibTransId="{53E623D7-EB29-4F4C-8359-9806E68BD755}"/>
    <dgm:cxn modelId="{EC4FE752-25E8-41C0-A674-FB01BF984F18}" type="presParOf" srcId="{AC91AA83-EA99-43A4-9514-DC4C5BA57FAF}" destId="{CDAD7DBF-E913-47C5-8007-F4DB23E2F117}" srcOrd="0" destOrd="0" presId="urn:microsoft.com/office/officeart/2005/8/layout/default"/>
    <dgm:cxn modelId="{A97CF984-D8AF-490A-8A9C-6A507718AFA3}" type="presParOf" srcId="{AC91AA83-EA99-43A4-9514-DC4C5BA57FAF}" destId="{FAF28731-B323-43E2-98FB-50B853BD4CB7}" srcOrd="1" destOrd="0" presId="urn:microsoft.com/office/officeart/2005/8/layout/default"/>
    <dgm:cxn modelId="{1F5137AB-8B9B-4D32-8A8C-D6D1DD87218F}" type="presParOf" srcId="{AC91AA83-EA99-43A4-9514-DC4C5BA57FAF}" destId="{B505742E-987D-4F28-B273-8FFCF38920CB}" srcOrd="2" destOrd="0" presId="urn:microsoft.com/office/officeart/2005/8/layout/default"/>
    <dgm:cxn modelId="{34A45983-AAE9-4DBF-B5E6-483232547CF3}" type="presParOf" srcId="{AC91AA83-EA99-43A4-9514-DC4C5BA57FAF}" destId="{D88AACCA-5AC2-4C9A-88F3-878CF05ACA0C}" srcOrd="3" destOrd="0" presId="urn:microsoft.com/office/officeart/2005/8/layout/default"/>
    <dgm:cxn modelId="{3806AF32-C952-44E0-AE61-B87A01124D71}" type="presParOf" srcId="{AC91AA83-EA99-43A4-9514-DC4C5BA57FAF}" destId="{79B77A91-1C96-4FAE-8477-200D26346B8B}" srcOrd="4" destOrd="0" presId="urn:microsoft.com/office/officeart/2005/8/layout/default"/>
    <dgm:cxn modelId="{24190D3A-199E-4BBC-AAF9-9E9138CD3C3B}" type="presParOf" srcId="{AC91AA83-EA99-43A4-9514-DC4C5BA57FAF}" destId="{E699B779-6F1F-4705-BCBD-C8579AFFF24E}" srcOrd="5" destOrd="0" presId="urn:microsoft.com/office/officeart/2005/8/layout/default"/>
    <dgm:cxn modelId="{6C82C858-83AE-455B-BE31-37F6A20A136F}" type="presParOf" srcId="{AC91AA83-EA99-43A4-9514-DC4C5BA57FAF}" destId="{1A68C9F8-9685-48A3-AC85-C73AFD3B2410}" srcOrd="6" destOrd="0" presId="urn:microsoft.com/office/officeart/2005/8/layout/default"/>
    <dgm:cxn modelId="{7B2A5685-93D6-4212-A205-D04F3FF13BEE}" type="presParOf" srcId="{AC91AA83-EA99-43A4-9514-DC4C5BA57FAF}" destId="{C2686F11-D090-4A12-A868-5FC32493B5A8}" srcOrd="7" destOrd="0" presId="urn:microsoft.com/office/officeart/2005/8/layout/default"/>
    <dgm:cxn modelId="{DE98BD70-1F40-4B0D-A482-D2DE94A8F2C3}" type="presParOf" srcId="{AC91AA83-EA99-43A4-9514-DC4C5BA57FAF}" destId="{6FE7F4B3-EF9B-4F0D-871C-A2907BA7552D}" srcOrd="8" destOrd="0" presId="urn:microsoft.com/office/officeart/2005/8/layout/default"/>
    <dgm:cxn modelId="{FBF091F3-E23B-4426-A04D-48F5F7A1B1FA}" type="presParOf" srcId="{AC91AA83-EA99-43A4-9514-DC4C5BA57FAF}" destId="{92FD3D81-3661-47FD-9E47-D6D94AC63D6C}" srcOrd="9" destOrd="0" presId="urn:microsoft.com/office/officeart/2005/8/layout/default"/>
    <dgm:cxn modelId="{5A52DD12-9509-4447-8591-D2A93C6B085E}" type="presParOf" srcId="{AC91AA83-EA99-43A4-9514-DC4C5BA57FAF}" destId="{2062F09D-F9C1-49CA-A94D-6527CEC52B0C}" srcOrd="10"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DB992B-80A7-4258-B8C9-6B0D1F3B544F}">
      <dsp:nvSpPr>
        <dsp:cNvPr id="0" name=""/>
        <dsp:cNvSpPr/>
      </dsp:nvSpPr>
      <dsp:spPr>
        <a:xfrm>
          <a:off x="0" y="812181"/>
          <a:ext cx="2896339" cy="173780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ill-equipped</a:t>
          </a:r>
        </a:p>
      </dsp:txBody>
      <dsp:txXfrm>
        <a:off x="0" y="812181"/>
        <a:ext cx="2896339" cy="1737804"/>
      </dsp:txXfrm>
    </dsp:sp>
    <dsp:sp modelId="{27173E75-D413-47DE-9865-CD4A88CC7ECE}">
      <dsp:nvSpPr>
        <dsp:cNvPr id="0" name=""/>
        <dsp:cNvSpPr/>
      </dsp:nvSpPr>
      <dsp:spPr>
        <a:xfrm>
          <a:off x="3185973" y="882458"/>
          <a:ext cx="2896339" cy="173780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panics</a:t>
          </a:r>
        </a:p>
      </dsp:txBody>
      <dsp:txXfrm>
        <a:off x="3185973" y="882458"/>
        <a:ext cx="2896339" cy="1737804"/>
      </dsp:txXfrm>
    </dsp:sp>
    <dsp:sp modelId="{F69D161C-6FAC-4881-92C3-A197C89E64F7}">
      <dsp:nvSpPr>
        <dsp:cNvPr id="0" name=""/>
        <dsp:cNvSpPr/>
      </dsp:nvSpPr>
      <dsp:spPr>
        <a:xfrm>
          <a:off x="6371948" y="812181"/>
          <a:ext cx="2896339" cy="173780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In survival mode</a:t>
          </a:r>
        </a:p>
      </dsp:txBody>
      <dsp:txXfrm>
        <a:off x="6371948" y="812181"/>
        <a:ext cx="2896339" cy="1737804"/>
      </dsp:txXfrm>
    </dsp:sp>
    <dsp:sp modelId="{CB0F42DF-245F-4129-9396-A0BBFD210089}">
      <dsp:nvSpPr>
        <dsp:cNvPr id="0" name=""/>
        <dsp:cNvSpPr/>
      </dsp:nvSpPr>
      <dsp:spPr>
        <a:xfrm>
          <a:off x="0" y="2839619"/>
          <a:ext cx="2896339" cy="173780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Paranoid</a:t>
          </a:r>
        </a:p>
      </dsp:txBody>
      <dsp:txXfrm>
        <a:off x="0" y="2839619"/>
        <a:ext cx="2896339" cy="1737804"/>
      </dsp:txXfrm>
    </dsp:sp>
    <dsp:sp modelId="{792F7880-FCED-4E1E-82C2-6F0DA6737EF7}">
      <dsp:nvSpPr>
        <dsp:cNvPr id="0" name=""/>
        <dsp:cNvSpPr/>
      </dsp:nvSpPr>
      <dsp:spPr>
        <a:xfrm>
          <a:off x="3185974" y="2839619"/>
          <a:ext cx="2896339" cy="173780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Believes in conspiracy</a:t>
          </a:r>
        </a:p>
      </dsp:txBody>
      <dsp:txXfrm>
        <a:off x="3185974" y="2839619"/>
        <a:ext cx="2896339" cy="1737804"/>
      </dsp:txXfrm>
    </dsp:sp>
    <dsp:sp modelId="{7BF71701-676C-4262-B99E-01B56561F244}">
      <dsp:nvSpPr>
        <dsp:cNvPr id="0" name=""/>
        <dsp:cNvSpPr/>
      </dsp:nvSpPr>
      <dsp:spPr>
        <a:xfrm>
          <a:off x="6371948" y="2839619"/>
          <a:ext cx="2896339" cy="173780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kern="1200" dirty="0"/>
            <a:t>Will do anything to stay safe</a:t>
          </a:r>
        </a:p>
      </dsp:txBody>
      <dsp:txXfrm>
        <a:off x="6371948" y="2839619"/>
        <a:ext cx="2896339" cy="173780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AD7DBF-E913-47C5-8007-F4DB23E2F117}">
      <dsp:nvSpPr>
        <dsp:cNvPr id="0" name=""/>
        <dsp:cNvSpPr/>
      </dsp:nvSpPr>
      <dsp:spPr>
        <a:xfrm>
          <a:off x="1427188" y="52620"/>
          <a:ext cx="2642637" cy="158558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On guard</a:t>
          </a:r>
        </a:p>
      </dsp:txBody>
      <dsp:txXfrm>
        <a:off x="1427188" y="52620"/>
        <a:ext cx="2642637" cy="1585582"/>
      </dsp:txXfrm>
    </dsp:sp>
    <dsp:sp modelId="{B505742E-987D-4F28-B273-8FFCF38920CB}">
      <dsp:nvSpPr>
        <dsp:cNvPr id="0" name=""/>
        <dsp:cNvSpPr/>
      </dsp:nvSpPr>
      <dsp:spPr>
        <a:xfrm>
          <a:off x="4334089" y="0"/>
          <a:ext cx="2642637" cy="158558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Beginning to panic</a:t>
          </a:r>
        </a:p>
      </dsp:txBody>
      <dsp:txXfrm>
        <a:off x="4334089" y="0"/>
        <a:ext cx="2642637" cy="1585582"/>
      </dsp:txXfrm>
    </dsp:sp>
    <dsp:sp modelId="{79B77A91-1C96-4FAE-8477-200D26346B8B}">
      <dsp:nvSpPr>
        <dsp:cNvPr id="0" name=""/>
        <dsp:cNvSpPr/>
      </dsp:nvSpPr>
      <dsp:spPr>
        <a:xfrm>
          <a:off x="1427188" y="1853487"/>
          <a:ext cx="2642637" cy="158558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Planning to stay safe</a:t>
          </a:r>
        </a:p>
      </dsp:txBody>
      <dsp:txXfrm>
        <a:off x="1427188" y="1853487"/>
        <a:ext cx="2642637" cy="1585582"/>
      </dsp:txXfrm>
    </dsp:sp>
    <dsp:sp modelId="{1A68C9F8-9685-48A3-AC85-C73AFD3B2410}">
      <dsp:nvSpPr>
        <dsp:cNvPr id="0" name=""/>
        <dsp:cNvSpPr/>
      </dsp:nvSpPr>
      <dsp:spPr>
        <a:xfrm>
          <a:off x="4334089" y="1853487"/>
          <a:ext cx="2642637" cy="158558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Preparing for fight or flight</a:t>
          </a:r>
        </a:p>
      </dsp:txBody>
      <dsp:txXfrm>
        <a:off x="4334089" y="1853487"/>
        <a:ext cx="2642637" cy="1585582"/>
      </dsp:txXfrm>
    </dsp:sp>
    <dsp:sp modelId="{6FE7F4B3-EF9B-4F0D-871C-A2907BA7552D}">
      <dsp:nvSpPr>
        <dsp:cNvPr id="0" name=""/>
        <dsp:cNvSpPr/>
      </dsp:nvSpPr>
      <dsp:spPr>
        <a:xfrm>
          <a:off x="1330705" y="3706975"/>
          <a:ext cx="2642637" cy="158558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Paranoid</a:t>
          </a:r>
        </a:p>
      </dsp:txBody>
      <dsp:txXfrm>
        <a:off x="1330705" y="3706975"/>
        <a:ext cx="2642637" cy="1585582"/>
      </dsp:txXfrm>
    </dsp:sp>
    <dsp:sp modelId="{2062F09D-F9C1-49CA-A94D-6527CEC52B0C}">
      <dsp:nvSpPr>
        <dsp:cNvPr id="0" name=""/>
        <dsp:cNvSpPr/>
      </dsp:nvSpPr>
      <dsp:spPr>
        <a:xfrm>
          <a:off x="4334089" y="3703333"/>
          <a:ext cx="2642637" cy="158558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Feeling like you can’t cope</a:t>
          </a:r>
        </a:p>
      </dsp:txBody>
      <dsp:txXfrm>
        <a:off x="4334089" y="3703333"/>
        <a:ext cx="2642637" cy="1585582"/>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341442" cy="345923"/>
          </a:xfrm>
          <a:prstGeom prst="rect">
            <a:avLst/>
          </a:prstGeom>
        </p:spPr>
        <p:txBody>
          <a:bodyPr vert="horz" lIns="96597" tIns="48299" rIns="96597" bIns="48299" rtlCol="0"/>
          <a:lstStyle>
            <a:lvl1pPr algn="l">
              <a:defRPr sz="1300"/>
            </a:lvl1pPr>
          </a:lstStyle>
          <a:p>
            <a:endParaRPr lang="en-GB"/>
          </a:p>
        </p:txBody>
      </p:sp>
      <p:sp>
        <p:nvSpPr>
          <p:cNvPr id="3" name="Date Placeholder 2"/>
          <p:cNvSpPr>
            <a:spLocks noGrp="1"/>
          </p:cNvSpPr>
          <p:nvPr>
            <p:ph type="dt" idx="1"/>
          </p:nvPr>
        </p:nvSpPr>
        <p:spPr>
          <a:xfrm>
            <a:off x="5675532" y="0"/>
            <a:ext cx="4341442" cy="345923"/>
          </a:xfrm>
          <a:prstGeom prst="rect">
            <a:avLst/>
          </a:prstGeom>
        </p:spPr>
        <p:txBody>
          <a:bodyPr vert="horz" lIns="96597" tIns="48299" rIns="96597" bIns="48299" rtlCol="0"/>
          <a:lstStyle>
            <a:lvl1pPr algn="r">
              <a:defRPr sz="1300"/>
            </a:lvl1pPr>
          </a:lstStyle>
          <a:p>
            <a:fld id="{35A4CB21-DE4E-40C6-AFE7-A057C9561183}" type="datetimeFigureOut">
              <a:rPr lang="en-GB" smtClean="0"/>
              <a:t>23/09/2022</a:t>
            </a:fld>
            <a:endParaRPr lang="en-GB"/>
          </a:p>
        </p:txBody>
      </p:sp>
      <p:sp>
        <p:nvSpPr>
          <p:cNvPr id="4" name="Slide Image Placeholder 3"/>
          <p:cNvSpPr>
            <a:spLocks noGrp="1" noRot="1" noChangeAspect="1"/>
          </p:cNvSpPr>
          <p:nvPr>
            <p:ph type="sldImg" idx="2"/>
          </p:nvPr>
        </p:nvSpPr>
        <p:spPr>
          <a:xfrm>
            <a:off x="2943225" y="860425"/>
            <a:ext cx="4132263" cy="2324100"/>
          </a:xfrm>
          <a:prstGeom prst="rect">
            <a:avLst/>
          </a:prstGeom>
          <a:noFill/>
          <a:ln w="12700">
            <a:solidFill>
              <a:prstClr val="black"/>
            </a:solidFill>
          </a:ln>
        </p:spPr>
        <p:txBody>
          <a:bodyPr vert="horz" lIns="96597" tIns="48299" rIns="96597" bIns="48299" rtlCol="0" anchor="ctr"/>
          <a:lstStyle/>
          <a:p>
            <a:endParaRPr lang="en-GB"/>
          </a:p>
        </p:txBody>
      </p:sp>
      <p:sp>
        <p:nvSpPr>
          <p:cNvPr id="5" name="Notes Placeholder 4"/>
          <p:cNvSpPr>
            <a:spLocks noGrp="1"/>
          </p:cNvSpPr>
          <p:nvPr>
            <p:ph type="body" sz="quarter" idx="3"/>
          </p:nvPr>
        </p:nvSpPr>
        <p:spPr>
          <a:xfrm>
            <a:off x="1001872" y="3314165"/>
            <a:ext cx="8014970" cy="2711588"/>
          </a:xfrm>
          <a:prstGeom prst="rect">
            <a:avLst/>
          </a:prstGeom>
        </p:spPr>
        <p:txBody>
          <a:bodyPr vert="horz" lIns="96597" tIns="48299" rIns="96597" bIns="4829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6540653"/>
            <a:ext cx="4341442" cy="345922"/>
          </a:xfrm>
          <a:prstGeom prst="rect">
            <a:avLst/>
          </a:prstGeom>
        </p:spPr>
        <p:txBody>
          <a:bodyPr vert="horz" lIns="96597" tIns="48299" rIns="96597" bIns="48299" rtlCol="0" anchor="b"/>
          <a:lstStyle>
            <a:lvl1pPr algn="l">
              <a:defRPr sz="1300"/>
            </a:lvl1pPr>
          </a:lstStyle>
          <a:p>
            <a:endParaRPr lang="en-GB"/>
          </a:p>
        </p:txBody>
      </p:sp>
      <p:sp>
        <p:nvSpPr>
          <p:cNvPr id="7" name="Slide Number Placeholder 6"/>
          <p:cNvSpPr>
            <a:spLocks noGrp="1"/>
          </p:cNvSpPr>
          <p:nvPr>
            <p:ph type="sldNum" sz="quarter" idx="5"/>
          </p:nvPr>
        </p:nvSpPr>
        <p:spPr>
          <a:xfrm>
            <a:off x="5675532" y="6540653"/>
            <a:ext cx="4341442" cy="345922"/>
          </a:xfrm>
          <a:prstGeom prst="rect">
            <a:avLst/>
          </a:prstGeom>
        </p:spPr>
        <p:txBody>
          <a:bodyPr vert="horz" lIns="96597" tIns="48299" rIns="96597" bIns="48299" rtlCol="0" anchor="b"/>
          <a:lstStyle>
            <a:lvl1pPr algn="r">
              <a:defRPr sz="1300"/>
            </a:lvl1pPr>
          </a:lstStyle>
          <a:p>
            <a:fld id="{2C55D622-DE78-401C-AE95-69BFD7B21374}" type="slidenum">
              <a:rPr lang="en-GB" smtClean="0"/>
              <a:t>‹#›</a:t>
            </a:fld>
            <a:endParaRPr lang="en-GB"/>
          </a:p>
        </p:txBody>
      </p:sp>
    </p:spTree>
    <p:extLst>
      <p:ext uri="{BB962C8B-B14F-4D97-AF65-F5344CB8AC3E}">
        <p14:creationId xmlns:p14="http://schemas.microsoft.com/office/powerpoint/2010/main" val="34775831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C55D622-DE78-401C-AE95-69BFD7B21374}" type="slidenum">
              <a:rPr lang="en-GB" smtClean="0"/>
              <a:t>1</a:t>
            </a:fld>
            <a:endParaRPr lang="en-GB"/>
          </a:p>
        </p:txBody>
      </p:sp>
    </p:spTree>
    <p:extLst>
      <p:ext uri="{BB962C8B-B14F-4D97-AF65-F5344CB8AC3E}">
        <p14:creationId xmlns:p14="http://schemas.microsoft.com/office/powerpoint/2010/main" val="14803565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dirty="0"/>
              <a:t>Insecure, ill-equipped to meet the expectations, no skills, no strengths, scared to fail, expecting everything to go wrong!</a:t>
            </a:r>
          </a:p>
          <a:p>
            <a:r>
              <a:rPr lang="en-GB" dirty="0"/>
              <a:t>Endless information in the logical brain of experiences where it all ends in tears or failure, humiliation or hurt. There is no information regarding a good resolutions, So the Chimp brain says RUN to save yourself from everyone who is trying to hurt you.  Let them know not to mess with you – threaten them so they stay away from you then run.</a:t>
            </a:r>
          </a:p>
        </p:txBody>
      </p:sp>
      <p:sp>
        <p:nvSpPr>
          <p:cNvPr id="4" name="Slide Number Placeholder 3"/>
          <p:cNvSpPr>
            <a:spLocks noGrp="1"/>
          </p:cNvSpPr>
          <p:nvPr>
            <p:ph type="sldNum" sz="quarter" idx="5"/>
          </p:nvPr>
        </p:nvSpPr>
        <p:spPr/>
        <p:txBody>
          <a:bodyPr/>
          <a:lstStyle/>
          <a:p>
            <a:fld id="{2C55D622-DE78-401C-AE95-69BFD7B21374}" type="slidenum">
              <a:rPr lang="en-GB" smtClean="0"/>
              <a:t>11</a:t>
            </a:fld>
            <a:endParaRPr lang="en-GB"/>
          </a:p>
        </p:txBody>
      </p:sp>
    </p:spTree>
    <p:extLst>
      <p:ext uri="{BB962C8B-B14F-4D97-AF65-F5344CB8AC3E}">
        <p14:creationId xmlns:p14="http://schemas.microsoft.com/office/powerpoint/2010/main" val="24405831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are going into chimp mode when we run out of logical information</a:t>
            </a:r>
          </a:p>
          <a:p>
            <a:r>
              <a:rPr lang="en-GB" dirty="0"/>
              <a:t>We need a bank of strategies and NEVER rely on our emotions to feed us that information (Chimp)</a:t>
            </a:r>
          </a:p>
        </p:txBody>
      </p:sp>
      <p:sp>
        <p:nvSpPr>
          <p:cNvPr id="4" name="Slide Number Placeholder 3"/>
          <p:cNvSpPr>
            <a:spLocks noGrp="1"/>
          </p:cNvSpPr>
          <p:nvPr>
            <p:ph type="sldNum" sz="quarter" idx="5"/>
          </p:nvPr>
        </p:nvSpPr>
        <p:spPr/>
        <p:txBody>
          <a:bodyPr/>
          <a:lstStyle/>
          <a:p>
            <a:fld id="{2C55D622-DE78-401C-AE95-69BFD7B21374}" type="slidenum">
              <a:rPr lang="en-GB" smtClean="0"/>
              <a:t>12</a:t>
            </a:fld>
            <a:endParaRPr lang="en-GB"/>
          </a:p>
        </p:txBody>
      </p:sp>
    </p:spTree>
    <p:extLst>
      <p:ext uri="{BB962C8B-B14F-4D97-AF65-F5344CB8AC3E}">
        <p14:creationId xmlns:p14="http://schemas.microsoft.com/office/powerpoint/2010/main" val="11729766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Being vulnerable helps others to see what your needs are and how your emotional brain tries to wrap you up in cotton wool to protect you, when we can protect you with strategies</a:t>
            </a:r>
          </a:p>
        </p:txBody>
      </p:sp>
      <p:sp>
        <p:nvSpPr>
          <p:cNvPr id="4" name="Slide Number Placeholder 3"/>
          <p:cNvSpPr>
            <a:spLocks noGrp="1"/>
          </p:cNvSpPr>
          <p:nvPr>
            <p:ph type="sldNum" sz="quarter" idx="5"/>
          </p:nvPr>
        </p:nvSpPr>
        <p:spPr/>
        <p:txBody>
          <a:bodyPr/>
          <a:lstStyle/>
          <a:p>
            <a:fld id="{2C55D622-DE78-401C-AE95-69BFD7B21374}" type="slidenum">
              <a:rPr lang="en-GB" smtClean="0"/>
              <a:t>13</a:t>
            </a:fld>
            <a:endParaRPr lang="en-GB"/>
          </a:p>
        </p:txBody>
      </p:sp>
    </p:spTree>
    <p:extLst>
      <p:ext uri="{BB962C8B-B14F-4D97-AF65-F5344CB8AC3E}">
        <p14:creationId xmlns:p14="http://schemas.microsoft.com/office/powerpoint/2010/main" val="569817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Know when you are in CHIMP and know when they are in CHIMP</a:t>
            </a:r>
          </a:p>
          <a:p>
            <a:endParaRPr lang="en-GB" dirty="0"/>
          </a:p>
          <a:p>
            <a:r>
              <a:rPr lang="en-GB" dirty="0"/>
              <a:t>You need to remove yourself from the situation if you have run out of information in the logical brain (strategies) or gain more…quickly!</a:t>
            </a:r>
          </a:p>
        </p:txBody>
      </p:sp>
      <p:sp>
        <p:nvSpPr>
          <p:cNvPr id="4" name="Slide Number Placeholder 3"/>
          <p:cNvSpPr>
            <a:spLocks noGrp="1"/>
          </p:cNvSpPr>
          <p:nvPr>
            <p:ph type="sldNum" sz="quarter" idx="5"/>
          </p:nvPr>
        </p:nvSpPr>
        <p:spPr/>
        <p:txBody>
          <a:bodyPr/>
          <a:lstStyle/>
          <a:p>
            <a:fld id="{2C55D622-DE78-401C-AE95-69BFD7B21374}" type="slidenum">
              <a:rPr lang="en-GB" smtClean="0"/>
              <a:t>14</a:t>
            </a:fld>
            <a:endParaRPr lang="en-GB"/>
          </a:p>
        </p:txBody>
      </p:sp>
    </p:spTree>
    <p:extLst>
      <p:ext uri="{BB962C8B-B14F-4D97-AF65-F5344CB8AC3E}">
        <p14:creationId xmlns:p14="http://schemas.microsoft.com/office/powerpoint/2010/main" val="25085008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Why do I have to do all this? </a:t>
            </a:r>
          </a:p>
          <a:p>
            <a:endParaRPr lang="en-GB" dirty="0"/>
          </a:p>
          <a:p>
            <a:r>
              <a:rPr lang="en-GB" dirty="0"/>
              <a:t>Tom needs you – you are all that he has left!</a:t>
            </a:r>
          </a:p>
        </p:txBody>
      </p:sp>
      <p:sp>
        <p:nvSpPr>
          <p:cNvPr id="4" name="Slide Number Placeholder 3"/>
          <p:cNvSpPr>
            <a:spLocks noGrp="1"/>
          </p:cNvSpPr>
          <p:nvPr>
            <p:ph type="sldNum" sz="quarter" idx="5"/>
          </p:nvPr>
        </p:nvSpPr>
        <p:spPr/>
        <p:txBody>
          <a:bodyPr/>
          <a:lstStyle/>
          <a:p>
            <a:fld id="{2C55D622-DE78-401C-AE95-69BFD7B21374}" type="slidenum">
              <a:rPr lang="en-GB" smtClean="0"/>
              <a:t>15</a:t>
            </a:fld>
            <a:endParaRPr lang="en-GB"/>
          </a:p>
        </p:txBody>
      </p:sp>
    </p:spTree>
    <p:extLst>
      <p:ext uri="{BB962C8B-B14F-4D97-AF65-F5344CB8AC3E}">
        <p14:creationId xmlns:p14="http://schemas.microsoft.com/office/powerpoint/2010/main" val="1556872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C55D622-DE78-401C-AE95-69BFD7B21374}" type="slidenum">
              <a:rPr lang="en-GB" smtClean="0"/>
              <a:t>17</a:t>
            </a:fld>
            <a:endParaRPr lang="en-GB"/>
          </a:p>
        </p:txBody>
      </p:sp>
    </p:spTree>
    <p:extLst>
      <p:ext uri="{BB962C8B-B14F-4D97-AF65-F5344CB8AC3E}">
        <p14:creationId xmlns:p14="http://schemas.microsoft.com/office/powerpoint/2010/main" val="29020178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Every child who is in chimp must have a strategy box – do this, don’t do that!  Be consistent – boring and predictable </a:t>
            </a:r>
          </a:p>
        </p:txBody>
      </p:sp>
      <p:sp>
        <p:nvSpPr>
          <p:cNvPr id="4" name="Slide Number Placeholder 3"/>
          <p:cNvSpPr>
            <a:spLocks noGrp="1"/>
          </p:cNvSpPr>
          <p:nvPr>
            <p:ph type="sldNum" sz="quarter" idx="5"/>
          </p:nvPr>
        </p:nvSpPr>
        <p:spPr/>
        <p:txBody>
          <a:bodyPr/>
          <a:lstStyle/>
          <a:p>
            <a:fld id="{2C55D622-DE78-401C-AE95-69BFD7B21374}" type="slidenum">
              <a:rPr lang="en-GB" smtClean="0"/>
              <a:t>19</a:t>
            </a:fld>
            <a:endParaRPr lang="en-GB"/>
          </a:p>
        </p:txBody>
      </p:sp>
    </p:spTree>
    <p:extLst>
      <p:ext uri="{BB962C8B-B14F-4D97-AF65-F5344CB8AC3E}">
        <p14:creationId xmlns:p14="http://schemas.microsoft.com/office/powerpoint/2010/main" val="7593933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Ireland – nanny, priest, school</a:t>
            </a:r>
          </a:p>
          <a:p>
            <a:r>
              <a:rPr lang="en-GB" dirty="0"/>
              <a:t>IRA – excluded from society and school</a:t>
            </a:r>
          </a:p>
          <a:p>
            <a:r>
              <a:rPr lang="en-GB" dirty="0"/>
              <a:t>No mother around, angry step father  brothers left  violent boyfriend</a:t>
            </a:r>
          </a:p>
          <a:p>
            <a:r>
              <a:rPr lang="en-GB" dirty="0"/>
              <a:t>At 28 ran away! Started a new life.</a:t>
            </a:r>
          </a:p>
          <a:p>
            <a:r>
              <a:rPr lang="en-GB" dirty="0"/>
              <a:t>All I wanted was someone to ask are you ok?</a:t>
            </a:r>
          </a:p>
          <a:p>
            <a:r>
              <a:rPr lang="en-GB" dirty="0"/>
              <a:t>Worked with the </a:t>
            </a:r>
            <a:r>
              <a:rPr lang="en-GB" dirty="0" err="1"/>
              <a:t>unteachables</a:t>
            </a:r>
            <a:r>
              <a:rPr lang="en-GB" dirty="0"/>
              <a:t> for 6 years – BHMS / </a:t>
            </a:r>
            <a:r>
              <a:rPr lang="en-GB" dirty="0" err="1"/>
              <a:t>Turlin</a:t>
            </a:r>
            <a:r>
              <a:rPr lang="en-GB" dirty="0"/>
              <a:t> Moor</a:t>
            </a:r>
          </a:p>
          <a:p>
            <a:r>
              <a:rPr lang="en-GB" dirty="0"/>
              <a:t>SENDCo and Trauma Informed</a:t>
            </a:r>
          </a:p>
        </p:txBody>
      </p:sp>
      <p:sp>
        <p:nvSpPr>
          <p:cNvPr id="4" name="Slide Number Placeholder 3"/>
          <p:cNvSpPr>
            <a:spLocks noGrp="1"/>
          </p:cNvSpPr>
          <p:nvPr>
            <p:ph type="sldNum" sz="quarter" idx="5"/>
          </p:nvPr>
        </p:nvSpPr>
        <p:spPr/>
        <p:txBody>
          <a:bodyPr/>
          <a:lstStyle/>
          <a:p>
            <a:fld id="{2C55D622-DE78-401C-AE95-69BFD7B21374}" type="slidenum">
              <a:rPr lang="en-GB" smtClean="0"/>
              <a:t>2</a:t>
            </a:fld>
            <a:endParaRPr lang="en-GB"/>
          </a:p>
        </p:txBody>
      </p:sp>
    </p:spTree>
    <p:extLst>
      <p:ext uri="{BB962C8B-B14F-4D97-AF65-F5344CB8AC3E}">
        <p14:creationId xmlns:p14="http://schemas.microsoft.com/office/powerpoint/2010/main" val="42092183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C55D622-DE78-401C-AE95-69BFD7B21374}" type="slidenum">
              <a:rPr lang="en-GB" smtClean="0"/>
              <a:t>3</a:t>
            </a:fld>
            <a:endParaRPr lang="en-GB"/>
          </a:p>
        </p:txBody>
      </p:sp>
    </p:spTree>
    <p:extLst>
      <p:ext uri="{BB962C8B-B14F-4D97-AF65-F5344CB8AC3E}">
        <p14:creationId xmlns:p14="http://schemas.microsoft.com/office/powerpoint/2010/main" val="39943763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On a sticky, one thing you would never have known about me before (list something no on would know) (shy etc)</a:t>
            </a:r>
          </a:p>
          <a:p>
            <a:r>
              <a:rPr lang="en-GB" dirty="0"/>
              <a:t>Share some of these and see if you really know each other as well as you think you do!</a:t>
            </a:r>
          </a:p>
          <a:p>
            <a:r>
              <a:rPr lang="en-GB" dirty="0"/>
              <a:t>People have layers </a:t>
            </a:r>
          </a:p>
          <a:p>
            <a:r>
              <a:rPr lang="en-GB" dirty="0"/>
              <a:t>People have pasts</a:t>
            </a:r>
          </a:p>
          <a:p>
            <a:r>
              <a:rPr lang="en-GB" dirty="0"/>
              <a:t>People have parts of their lives they don’t want to share</a:t>
            </a:r>
          </a:p>
          <a:p>
            <a:r>
              <a:rPr lang="en-GB" dirty="0"/>
              <a:t>People have triggers!</a:t>
            </a:r>
          </a:p>
        </p:txBody>
      </p:sp>
      <p:sp>
        <p:nvSpPr>
          <p:cNvPr id="4" name="Slide Number Placeholder 3"/>
          <p:cNvSpPr>
            <a:spLocks noGrp="1"/>
          </p:cNvSpPr>
          <p:nvPr>
            <p:ph type="sldNum" sz="quarter" idx="5"/>
          </p:nvPr>
        </p:nvSpPr>
        <p:spPr/>
        <p:txBody>
          <a:bodyPr/>
          <a:lstStyle/>
          <a:p>
            <a:fld id="{2C55D622-DE78-401C-AE95-69BFD7B21374}" type="slidenum">
              <a:rPr lang="en-GB" smtClean="0"/>
              <a:t>4</a:t>
            </a:fld>
            <a:endParaRPr lang="en-GB"/>
          </a:p>
        </p:txBody>
      </p:sp>
    </p:spTree>
    <p:extLst>
      <p:ext uri="{BB962C8B-B14F-4D97-AF65-F5344CB8AC3E}">
        <p14:creationId xmlns:p14="http://schemas.microsoft.com/office/powerpoint/2010/main" val="18558679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A7A4507-14D1-4431-9220-54E85F60FCB9}" type="slidenum">
              <a:rPr lang="en-GB" smtClean="0"/>
              <a:t>5</a:t>
            </a:fld>
            <a:endParaRPr lang="en-GB"/>
          </a:p>
        </p:txBody>
      </p:sp>
    </p:spTree>
    <p:extLst>
      <p:ext uri="{BB962C8B-B14F-4D97-AF65-F5344CB8AC3E}">
        <p14:creationId xmlns:p14="http://schemas.microsoft.com/office/powerpoint/2010/main" val="38868987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Each person puts on a sticky note 3 things they are good at in school</a:t>
            </a:r>
          </a:p>
          <a:p>
            <a:r>
              <a:rPr lang="en-GB" dirty="0"/>
              <a:t>On another sticky, put one thing that puts you outside your comfort zone in school (subject, responsibility, teaching style)</a:t>
            </a:r>
          </a:p>
          <a:p>
            <a:endParaRPr lang="en-GB" dirty="0"/>
          </a:p>
          <a:p>
            <a:r>
              <a:rPr lang="en-GB" dirty="0"/>
              <a:t>When finished – put down strengths you see in someone else they did not put about themselves</a:t>
            </a:r>
          </a:p>
        </p:txBody>
      </p:sp>
      <p:sp>
        <p:nvSpPr>
          <p:cNvPr id="4" name="Slide Number Placeholder 3"/>
          <p:cNvSpPr>
            <a:spLocks noGrp="1"/>
          </p:cNvSpPr>
          <p:nvPr>
            <p:ph type="sldNum" sz="quarter" idx="5"/>
          </p:nvPr>
        </p:nvSpPr>
        <p:spPr/>
        <p:txBody>
          <a:bodyPr/>
          <a:lstStyle/>
          <a:p>
            <a:fld id="{2C55D622-DE78-401C-AE95-69BFD7B21374}" type="slidenum">
              <a:rPr lang="en-GB" smtClean="0"/>
              <a:t>6</a:t>
            </a:fld>
            <a:endParaRPr lang="en-GB"/>
          </a:p>
        </p:txBody>
      </p:sp>
    </p:spTree>
    <p:extLst>
      <p:ext uri="{BB962C8B-B14F-4D97-AF65-F5344CB8AC3E}">
        <p14:creationId xmlns:p14="http://schemas.microsoft.com/office/powerpoint/2010/main" val="143073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 feel valued, calm and in control, what do you need?</a:t>
            </a:r>
          </a:p>
          <a:p>
            <a:r>
              <a:rPr lang="en-GB" dirty="0"/>
              <a:t>What do you need to carry out your responsibilities?</a:t>
            </a:r>
          </a:p>
          <a:p>
            <a:r>
              <a:rPr lang="en-GB" dirty="0"/>
              <a:t>What do you need to carry out the expectations set on you?</a:t>
            </a:r>
          </a:p>
        </p:txBody>
      </p:sp>
      <p:sp>
        <p:nvSpPr>
          <p:cNvPr id="4" name="Slide Number Placeholder 3"/>
          <p:cNvSpPr>
            <a:spLocks noGrp="1"/>
          </p:cNvSpPr>
          <p:nvPr>
            <p:ph type="sldNum" sz="quarter" idx="5"/>
          </p:nvPr>
        </p:nvSpPr>
        <p:spPr/>
        <p:txBody>
          <a:bodyPr/>
          <a:lstStyle/>
          <a:p>
            <a:fld id="{2C55D622-DE78-401C-AE95-69BFD7B21374}" type="slidenum">
              <a:rPr lang="en-GB" smtClean="0"/>
              <a:t>7</a:t>
            </a:fld>
            <a:endParaRPr lang="en-GB"/>
          </a:p>
        </p:txBody>
      </p:sp>
    </p:spTree>
    <p:extLst>
      <p:ext uri="{BB962C8B-B14F-4D97-AF65-F5344CB8AC3E}">
        <p14:creationId xmlns:p14="http://schemas.microsoft.com/office/powerpoint/2010/main" val="42302596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feelings and thoughts are what your children have</a:t>
            </a:r>
          </a:p>
          <a:p>
            <a:r>
              <a:rPr lang="en-GB" dirty="0"/>
              <a:t>What you wanted someone to do they want you to do</a:t>
            </a:r>
          </a:p>
          <a:p>
            <a:r>
              <a:rPr lang="en-GB" dirty="0"/>
              <a:t>Hindsight from your own experiences should tell you what you need to do for the child</a:t>
            </a:r>
          </a:p>
        </p:txBody>
      </p:sp>
      <p:sp>
        <p:nvSpPr>
          <p:cNvPr id="4" name="Slide Number Placeholder 3"/>
          <p:cNvSpPr>
            <a:spLocks noGrp="1"/>
          </p:cNvSpPr>
          <p:nvPr>
            <p:ph type="sldNum" sz="quarter" idx="5"/>
          </p:nvPr>
        </p:nvSpPr>
        <p:spPr/>
        <p:txBody>
          <a:bodyPr/>
          <a:lstStyle/>
          <a:p>
            <a:fld id="{2C55D622-DE78-401C-AE95-69BFD7B21374}" type="slidenum">
              <a:rPr lang="en-GB" smtClean="0"/>
              <a:t>8</a:t>
            </a:fld>
            <a:endParaRPr lang="en-GB"/>
          </a:p>
        </p:txBody>
      </p:sp>
    </p:spTree>
    <p:extLst>
      <p:ext uri="{BB962C8B-B14F-4D97-AF65-F5344CB8AC3E}">
        <p14:creationId xmlns:p14="http://schemas.microsoft.com/office/powerpoint/2010/main" val="26937593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C55D622-DE78-401C-AE95-69BFD7B21374}" type="slidenum">
              <a:rPr lang="en-GB" smtClean="0"/>
              <a:t>10</a:t>
            </a:fld>
            <a:endParaRPr lang="en-GB"/>
          </a:p>
        </p:txBody>
      </p:sp>
    </p:spTree>
    <p:extLst>
      <p:ext uri="{BB962C8B-B14F-4D97-AF65-F5344CB8AC3E}">
        <p14:creationId xmlns:p14="http://schemas.microsoft.com/office/powerpoint/2010/main" val="13185050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15DA6-DA71-438F-A759-2AA20E5B7AA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153485A-BEA1-4270-A24F-C91D1487859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E0624B5-046B-4A0A-936E-C893BA5E06D2}"/>
              </a:ext>
            </a:extLst>
          </p:cNvPr>
          <p:cNvSpPr>
            <a:spLocks noGrp="1"/>
          </p:cNvSpPr>
          <p:nvPr>
            <p:ph type="dt" sz="half" idx="10"/>
          </p:nvPr>
        </p:nvSpPr>
        <p:spPr/>
        <p:txBody>
          <a:bodyPr/>
          <a:lstStyle/>
          <a:p>
            <a:fld id="{15F05471-49A5-4EBB-A900-68D21964B339}" type="datetimeFigureOut">
              <a:rPr lang="en-GB" smtClean="0"/>
              <a:t>23/09/2022</a:t>
            </a:fld>
            <a:endParaRPr lang="en-GB"/>
          </a:p>
        </p:txBody>
      </p:sp>
      <p:sp>
        <p:nvSpPr>
          <p:cNvPr id="5" name="Footer Placeholder 4">
            <a:extLst>
              <a:ext uri="{FF2B5EF4-FFF2-40B4-BE49-F238E27FC236}">
                <a16:creationId xmlns:a16="http://schemas.microsoft.com/office/drawing/2014/main" id="{2537F9A3-DEC5-451F-A7CD-3475525E2EE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0BB55E1-BED0-4A9E-8678-1EB77BE19FFE}"/>
              </a:ext>
            </a:extLst>
          </p:cNvPr>
          <p:cNvSpPr>
            <a:spLocks noGrp="1"/>
          </p:cNvSpPr>
          <p:nvPr>
            <p:ph type="sldNum" sz="quarter" idx="12"/>
          </p:nvPr>
        </p:nvSpPr>
        <p:spPr/>
        <p:txBody>
          <a:bodyPr/>
          <a:lstStyle/>
          <a:p>
            <a:fld id="{D840553B-1C1D-4ECD-B777-30C5133578B0}" type="slidenum">
              <a:rPr lang="en-GB" smtClean="0"/>
              <a:t>‹#›</a:t>
            </a:fld>
            <a:endParaRPr lang="en-GB"/>
          </a:p>
        </p:txBody>
      </p:sp>
    </p:spTree>
    <p:extLst>
      <p:ext uri="{BB962C8B-B14F-4D97-AF65-F5344CB8AC3E}">
        <p14:creationId xmlns:p14="http://schemas.microsoft.com/office/powerpoint/2010/main" val="899259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A7BA7E-0A43-461A-BCF0-E8620323B65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506DAAB-9094-43F5-81D4-4CCC891CBB1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39278D0-CF32-420E-86B2-99C76B52D5FE}"/>
              </a:ext>
            </a:extLst>
          </p:cNvPr>
          <p:cNvSpPr>
            <a:spLocks noGrp="1"/>
          </p:cNvSpPr>
          <p:nvPr>
            <p:ph type="dt" sz="half" idx="10"/>
          </p:nvPr>
        </p:nvSpPr>
        <p:spPr/>
        <p:txBody>
          <a:bodyPr/>
          <a:lstStyle/>
          <a:p>
            <a:fld id="{15F05471-49A5-4EBB-A900-68D21964B339}" type="datetimeFigureOut">
              <a:rPr lang="en-GB" smtClean="0"/>
              <a:t>23/09/2022</a:t>
            </a:fld>
            <a:endParaRPr lang="en-GB"/>
          </a:p>
        </p:txBody>
      </p:sp>
      <p:sp>
        <p:nvSpPr>
          <p:cNvPr id="5" name="Footer Placeholder 4">
            <a:extLst>
              <a:ext uri="{FF2B5EF4-FFF2-40B4-BE49-F238E27FC236}">
                <a16:creationId xmlns:a16="http://schemas.microsoft.com/office/drawing/2014/main" id="{7E6E2B23-E568-43F7-A2F7-96144D7F389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41773CF-60A1-42E8-9AFC-6056B0FEDDAC}"/>
              </a:ext>
            </a:extLst>
          </p:cNvPr>
          <p:cNvSpPr>
            <a:spLocks noGrp="1"/>
          </p:cNvSpPr>
          <p:nvPr>
            <p:ph type="sldNum" sz="quarter" idx="12"/>
          </p:nvPr>
        </p:nvSpPr>
        <p:spPr/>
        <p:txBody>
          <a:bodyPr/>
          <a:lstStyle/>
          <a:p>
            <a:fld id="{D840553B-1C1D-4ECD-B777-30C5133578B0}" type="slidenum">
              <a:rPr lang="en-GB" smtClean="0"/>
              <a:t>‹#›</a:t>
            </a:fld>
            <a:endParaRPr lang="en-GB"/>
          </a:p>
        </p:txBody>
      </p:sp>
    </p:spTree>
    <p:extLst>
      <p:ext uri="{BB962C8B-B14F-4D97-AF65-F5344CB8AC3E}">
        <p14:creationId xmlns:p14="http://schemas.microsoft.com/office/powerpoint/2010/main" val="6859732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8BC2B8A-7FAD-4C46-958D-34235F0CFAA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668ACCB-A86E-420D-BD3F-3A500535129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BBA850C-7853-4C8D-A1FB-4F77EBE01E24}"/>
              </a:ext>
            </a:extLst>
          </p:cNvPr>
          <p:cNvSpPr>
            <a:spLocks noGrp="1"/>
          </p:cNvSpPr>
          <p:nvPr>
            <p:ph type="dt" sz="half" idx="10"/>
          </p:nvPr>
        </p:nvSpPr>
        <p:spPr/>
        <p:txBody>
          <a:bodyPr/>
          <a:lstStyle/>
          <a:p>
            <a:fld id="{15F05471-49A5-4EBB-A900-68D21964B339}" type="datetimeFigureOut">
              <a:rPr lang="en-GB" smtClean="0"/>
              <a:t>23/09/2022</a:t>
            </a:fld>
            <a:endParaRPr lang="en-GB"/>
          </a:p>
        </p:txBody>
      </p:sp>
      <p:sp>
        <p:nvSpPr>
          <p:cNvPr id="5" name="Footer Placeholder 4">
            <a:extLst>
              <a:ext uri="{FF2B5EF4-FFF2-40B4-BE49-F238E27FC236}">
                <a16:creationId xmlns:a16="http://schemas.microsoft.com/office/drawing/2014/main" id="{D844A997-7554-421F-861E-AFCE84D0CD6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FE4E1D7-737D-4BDA-BDD5-EFEBF28CAB42}"/>
              </a:ext>
            </a:extLst>
          </p:cNvPr>
          <p:cNvSpPr>
            <a:spLocks noGrp="1"/>
          </p:cNvSpPr>
          <p:nvPr>
            <p:ph type="sldNum" sz="quarter" idx="12"/>
          </p:nvPr>
        </p:nvSpPr>
        <p:spPr/>
        <p:txBody>
          <a:bodyPr/>
          <a:lstStyle/>
          <a:p>
            <a:fld id="{D840553B-1C1D-4ECD-B777-30C5133578B0}" type="slidenum">
              <a:rPr lang="en-GB" smtClean="0"/>
              <a:t>‹#›</a:t>
            </a:fld>
            <a:endParaRPr lang="en-GB"/>
          </a:p>
        </p:txBody>
      </p:sp>
    </p:spTree>
    <p:extLst>
      <p:ext uri="{BB962C8B-B14F-4D97-AF65-F5344CB8AC3E}">
        <p14:creationId xmlns:p14="http://schemas.microsoft.com/office/powerpoint/2010/main" val="7857692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6F780-B902-4B50-87FF-5942B767AD9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E03054B-7014-4AF2-B3F2-748AF0D94EF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344CD6E-74B0-4214-89D7-902614838FDD}"/>
              </a:ext>
            </a:extLst>
          </p:cNvPr>
          <p:cNvSpPr>
            <a:spLocks noGrp="1"/>
          </p:cNvSpPr>
          <p:nvPr>
            <p:ph type="dt" sz="half" idx="10"/>
          </p:nvPr>
        </p:nvSpPr>
        <p:spPr/>
        <p:txBody>
          <a:bodyPr/>
          <a:lstStyle/>
          <a:p>
            <a:fld id="{15F05471-49A5-4EBB-A900-68D21964B339}" type="datetimeFigureOut">
              <a:rPr lang="en-GB" smtClean="0"/>
              <a:t>23/09/2022</a:t>
            </a:fld>
            <a:endParaRPr lang="en-GB"/>
          </a:p>
        </p:txBody>
      </p:sp>
      <p:sp>
        <p:nvSpPr>
          <p:cNvPr id="5" name="Footer Placeholder 4">
            <a:extLst>
              <a:ext uri="{FF2B5EF4-FFF2-40B4-BE49-F238E27FC236}">
                <a16:creationId xmlns:a16="http://schemas.microsoft.com/office/drawing/2014/main" id="{74508CF5-7663-4ED6-9B51-4DA60A37D7A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A39A250-38B0-43C3-89A3-75AC8F18FE1A}"/>
              </a:ext>
            </a:extLst>
          </p:cNvPr>
          <p:cNvSpPr>
            <a:spLocks noGrp="1"/>
          </p:cNvSpPr>
          <p:nvPr>
            <p:ph type="sldNum" sz="quarter" idx="12"/>
          </p:nvPr>
        </p:nvSpPr>
        <p:spPr/>
        <p:txBody>
          <a:bodyPr/>
          <a:lstStyle/>
          <a:p>
            <a:fld id="{D840553B-1C1D-4ECD-B777-30C5133578B0}" type="slidenum">
              <a:rPr lang="en-GB" smtClean="0"/>
              <a:t>‹#›</a:t>
            </a:fld>
            <a:endParaRPr lang="en-GB"/>
          </a:p>
        </p:txBody>
      </p:sp>
    </p:spTree>
    <p:extLst>
      <p:ext uri="{BB962C8B-B14F-4D97-AF65-F5344CB8AC3E}">
        <p14:creationId xmlns:p14="http://schemas.microsoft.com/office/powerpoint/2010/main" val="23408009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0733D-2511-4E00-A638-ED2DC024859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A9A7F47-92CF-4046-BF86-C4562223A9B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DCB7CA9-6617-4C43-8A8F-C08E552573E7}"/>
              </a:ext>
            </a:extLst>
          </p:cNvPr>
          <p:cNvSpPr>
            <a:spLocks noGrp="1"/>
          </p:cNvSpPr>
          <p:nvPr>
            <p:ph type="dt" sz="half" idx="10"/>
          </p:nvPr>
        </p:nvSpPr>
        <p:spPr/>
        <p:txBody>
          <a:bodyPr/>
          <a:lstStyle/>
          <a:p>
            <a:fld id="{15F05471-49A5-4EBB-A900-68D21964B339}" type="datetimeFigureOut">
              <a:rPr lang="en-GB" smtClean="0"/>
              <a:t>23/09/2022</a:t>
            </a:fld>
            <a:endParaRPr lang="en-GB"/>
          </a:p>
        </p:txBody>
      </p:sp>
      <p:sp>
        <p:nvSpPr>
          <p:cNvPr id="5" name="Footer Placeholder 4">
            <a:extLst>
              <a:ext uri="{FF2B5EF4-FFF2-40B4-BE49-F238E27FC236}">
                <a16:creationId xmlns:a16="http://schemas.microsoft.com/office/drawing/2014/main" id="{C9CE5934-2A64-4019-954B-B6CE1CB308C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4908AFA-6492-4E6B-B901-6FFD9C7BC77F}"/>
              </a:ext>
            </a:extLst>
          </p:cNvPr>
          <p:cNvSpPr>
            <a:spLocks noGrp="1"/>
          </p:cNvSpPr>
          <p:nvPr>
            <p:ph type="sldNum" sz="quarter" idx="12"/>
          </p:nvPr>
        </p:nvSpPr>
        <p:spPr/>
        <p:txBody>
          <a:bodyPr/>
          <a:lstStyle/>
          <a:p>
            <a:fld id="{D840553B-1C1D-4ECD-B777-30C5133578B0}" type="slidenum">
              <a:rPr lang="en-GB" smtClean="0"/>
              <a:t>‹#›</a:t>
            </a:fld>
            <a:endParaRPr lang="en-GB"/>
          </a:p>
        </p:txBody>
      </p:sp>
    </p:spTree>
    <p:extLst>
      <p:ext uri="{BB962C8B-B14F-4D97-AF65-F5344CB8AC3E}">
        <p14:creationId xmlns:p14="http://schemas.microsoft.com/office/powerpoint/2010/main" val="37430837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DC94F6-E19E-4DB8-A9DD-436D226C36A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FDB5ADF-64D6-4C52-AB55-D9983E82DFB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88BF25F-8DB7-4F34-887B-B9DF7C6AA04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E7CB5313-3374-4095-85B1-1DA99F4C122B}"/>
              </a:ext>
            </a:extLst>
          </p:cNvPr>
          <p:cNvSpPr>
            <a:spLocks noGrp="1"/>
          </p:cNvSpPr>
          <p:nvPr>
            <p:ph type="dt" sz="half" idx="10"/>
          </p:nvPr>
        </p:nvSpPr>
        <p:spPr/>
        <p:txBody>
          <a:bodyPr/>
          <a:lstStyle/>
          <a:p>
            <a:fld id="{15F05471-49A5-4EBB-A900-68D21964B339}" type="datetimeFigureOut">
              <a:rPr lang="en-GB" smtClean="0"/>
              <a:t>23/09/2022</a:t>
            </a:fld>
            <a:endParaRPr lang="en-GB"/>
          </a:p>
        </p:txBody>
      </p:sp>
      <p:sp>
        <p:nvSpPr>
          <p:cNvPr id="6" name="Footer Placeholder 5">
            <a:extLst>
              <a:ext uri="{FF2B5EF4-FFF2-40B4-BE49-F238E27FC236}">
                <a16:creationId xmlns:a16="http://schemas.microsoft.com/office/drawing/2014/main" id="{E944AFFF-C7A2-4166-9C12-631908FD8E3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32F6248-6075-410D-8839-27463533B611}"/>
              </a:ext>
            </a:extLst>
          </p:cNvPr>
          <p:cNvSpPr>
            <a:spLocks noGrp="1"/>
          </p:cNvSpPr>
          <p:nvPr>
            <p:ph type="sldNum" sz="quarter" idx="12"/>
          </p:nvPr>
        </p:nvSpPr>
        <p:spPr/>
        <p:txBody>
          <a:bodyPr/>
          <a:lstStyle/>
          <a:p>
            <a:fld id="{D840553B-1C1D-4ECD-B777-30C5133578B0}" type="slidenum">
              <a:rPr lang="en-GB" smtClean="0"/>
              <a:t>‹#›</a:t>
            </a:fld>
            <a:endParaRPr lang="en-GB"/>
          </a:p>
        </p:txBody>
      </p:sp>
    </p:spTree>
    <p:extLst>
      <p:ext uri="{BB962C8B-B14F-4D97-AF65-F5344CB8AC3E}">
        <p14:creationId xmlns:p14="http://schemas.microsoft.com/office/powerpoint/2010/main" val="32878293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B990D-99C2-41AA-B3C4-CA661BF11CF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2CB1621-A9A2-4464-8FD9-961C9CB0128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9F4FA25-91C0-4DDD-93BF-22420D045F6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FBC44489-2ACA-4F0A-ABB9-C24368162BE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44B10BA-A9F0-44C1-944A-9AC5CBBCDF0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4B55055C-F85A-44AA-80D0-FBB0580FEEEA}"/>
              </a:ext>
            </a:extLst>
          </p:cNvPr>
          <p:cNvSpPr>
            <a:spLocks noGrp="1"/>
          </p:cNvSpPr>
          <p:nvPr>
            <p:ph type="dt" sz="half" idx="10"/>
          </p:nvPr>
        </p:nvSpPr>
        <p:spPr/>
        <p:txBody>
          <a:bodyPr/>
          <a:lstStyle/>
          <a:p>
            <a:fld id="{15F05471-49A5-4EBB-A900-68D21964B339}" type="datetimeFigureOut">
              <a:rPr lang="en-GB" smtClean="0"/>
              <a:t>23/09/2022</a:t>
            </a:fld>
            <a:endParaRPr lang="en-GB"/>
          </a:p>
        </p:txBody>
      </p:sp>
      <p:sp>
        <p:nvSpPr>
          <p:cNvPr id="8" name="Footer Placeholder 7">
            <a:extLst>
              <a:ext uri="{FF2B5EF4-FFF2-40B4-BE49-F238E27FC236}">
                <a16:creationId xmlns:a16="http://schemas.microsoft.com/office/drawing/2014/main" id="{16238CE0-3535-4ACA-BBF6-98185DBA466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E8F70D2D-A3EA-4909-A81E-23F104F40A96}"/>
              </a:ext>
            </a:extLst>
          </p:cNvPr>
          <p:cNvSpPr>
            <a:spLocks noGrp="1"/>
          </p:cNvSpPr>
          <p:nvPr>
            <p:ph type="sldNum" sz="quarter" idx="12"/>
          </p:nvPr>
        </p:nvSpPr>
        <p:spPr/>
        <p:txBody>
          <a:bodyPr/>
          <a:lstStyle/>
          <a:p>
            <a:fld id="{D840553B-1C1D-4ECD-B777-30C5133578B0}" type="slidenum">
              <a:rPr lang="en-GB" smtClean="0"/>
              <a:t>‹#›</a:t>
            </a:fld>
            <a:endParaRPr lang="en-GB"/>
          </a:p>
        </p:txBody>
      </p:sp>
    </p:spTree>
    <p:extLst>
      <p:ext uri="{BB962C8B-B14F-4D97-AF65-F5344CB8AC3E}">
        <p14:creationId xmlns:p14="http://schemas.microsoft.com/office/powerpoint/2010/main" val="31990635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B2590-9908-4EC6-ACD1-51D26996CEB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1B42C4FB-C9E0-4CE7-A568-ACC267231E31}"/>
              </a:ext>
            </a:extLst>
          </p:cNvPr>
          <p:cNvSpPr>
            <a:spLocks noGrp="1"/>
          </p:cNvSpPr>
          <p:nvPr>
            <p:ph type="dt" sz="half" idx="10"/>
          </p:nvPr>
        </p:nvSpPr>
        <p:spPr/>
        <p:txBody>
          <a:bodyPr/>
          <a:lstStyle/>
          <a:p>
            <a:fld id="{15F05471-49A5-4EBB-A900-68D21964B339}" type="datetimeFigureOut">
              <a:rPr lang="en-GB" smtClean="0"/>
              <a:t>23/09/2022</a:t>
            </a:fld>
            <a:endParaRPr lang="en-GB"/>
          </a:p>
        </p:txBody>
      </p:sp>
      <p:sp>
        <p:nvSpPr>
          <p:cNvPr id="4" name="Footer Placeholder 3">
            <a:extLst>
              <a:ext uri="{FF2B5EF4-FFF2-40B4-BE49-F238E27FC236}">
                <a16:creationId xmlns:a16="http://schemas.microsoft.com/office/drawing/2014/main" id="{AEA019F0-63B5-4069-91C0-12A99E923B2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B6DA7623-7E8A-4645-8BD9-E1EB73B5EA51}"/>
              </a:ext>
            </a:extLst>
          </p:cNvPr>
          <p:cNvSpPr>
            <a:spLocks noGrp="1"/>
          </p:cNvSpPr>
          <p:nvPr>
            <p:ph type="sldNum" sz="quarter" idx="12"/>
          </p:nvPr>
        </p:nvSpPr>
        <p:spPr/>
        <p:txBody>
          <a:bodyPr/>
          <a:lstStyle/>
          <a:p>
            <a:fld id="{D840553B-1C1D-4ECD-B777-30C5133578B0}" type="slidenum">
              <a:rPr lang="en-GB" smtClean="0"/>
              <a:t>‹#›</a:t>
            </a:fld>
            <a:endParaRPr lang="en-GB"/>
          </a:p>
        </p:txBody>
      </p:sp>
    </p:spTree>
    <p:extLst>
      <p:ext uri="{BB962C8B-B14F-4D97-AF65-F5344CB8AC3E}">
        <p14:creationId xmlns:p14="http://schemas.microsoft.com/office/powerpoint/2010/main" val="12462349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8CAE94D-D7BA-4B02-A85C-7B4BBC452E0D}"/>
              </a:ext>
            </a:extLst>
          </p:cNvPr>
          <p:cNvSpPr>
            <a:spLocks noGrp="1"/>
          </p:cNvSpPr>
          <p:nvPr>
            <p:ph type="dt" sz="half" idx="10"/>
          </p:nvPr>
        </p:nvSpPr>
        <p:spPr/>
        <p:txBody>
          <a:bodyPr/>
          <a:lstStyle/>
          <a:p>
            <a:fld id="{15F05471-49A5-4EBB-A900-68D21964B339}" type="datetimeFigureOut">
              <a:rPr lang="en-GB" smtClean="0"/>
              <a:t>23/09/2022</a:t>
            </a:fld>
            <a:endParaRPr lang="en-GB"/>
          </a:p>
        </p:txBody>
      </p:sp>
      <p:sp>
        <p:nvSpPr>
          <p:cNvPr id="3" name="Footer Placeholder 2">
            <a:extLst>
              <a:ext uri="{FF2B5EF4-FFF2-40B4-BE49-F238E27FC236}">
                <a16:creationId xmlns:a16="http://schemas.microsoft.com/office/drawing/2014/main" id="{23CF8DE4-64C4-4688-85E5-7D3A352DC48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601F6072-3EDB-4AB6-8907-FD39864FDCFB}"/>
              </a:ext>
            </a:extLst>
          </p:cNvPr>
          <p:cNvSpPr>
            <a:spLocks noGrp="1"/>
          </p:cNvSpPr>
          <p:nvPr>
            <p:ph type="sldNum" sz="quarter" idx="12"/>
          </p:nvPr>
        </p:nvSpPr>
        <p:spPr/>
        <p:txBody>
          <a:bodyPr/>
          <a:lstStyle/>
          <a:p>
            <a:fld id="{D840553B-1C1D-4ECD-B777-30C5133578B0}" type="slidenum">
              <a:rPr lang="en-GB" smtClean="0"/>
              <a:t>‹#›</a:t>
            </a:fld>
            <a:endParaRPr lang="en-GB"/>
          </a:p>
        </p:txBody>
      </p:sp>
    </p:spTree>
    <p:extLst>
      <p:ext uri="{BB962C8B-B14F-4D97-AF65-F5344CB8AC3E}">
        <p14:creationId xmlns:p14="http://schemas.microsoft.com/office/powerpoint/2010/main" val="36876234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7DADE-6A64-4415-AB1B-EFE89E463B2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FECEE50-37E7-452E-97EE-68F51B6C659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1E572B3E-90E4-42EE-99B2-64830EE517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FCA3D6-98EA-4F9E-8DCF-83A684C14460}"/>
              </a:ext>
            </a:extLst>
          </p:cNvPr>
          <p:cNvSpPr>
            <a:spLocks noGrp="1"/>
          </p:cNvSpPr>
          <p:nvPr>
            <p:ph type="dt" sz="half" idx="10"/>
          </p:nvPr>
        </p:nvSpPr>
        <p:spPr/>
        <p:txBody>
          <a:bodyPr/>
          <a:lstStyle/>
          <a:p>
            <a:fld id="{15F05471-49A5-4EBB-A900-68D21964B339}" type="datetimeFigureOut">
              <a:rPr lang="en-GB" smtClean="0"/>
              <a:t>23/09/2022</a:t>
            </a:fld>
            <a:endParaRPr lang="en-GB"/>
          </a:p>
        </p:txBody>
      </p:sp>
      <p:sp>
        <p:nvSpPr>
          <p:cNvPr id="6" name="Footer Placeholder 5">
            <a:extLst>
              <a:ext uri="{FF2B5EF4-FFF2-40B4-BE49-F238E27FC236}">
                <a16:creationId xmlns:a16="http://schemas.microsoft.com/office/drawing/2014/main" id="{BAA1A334-CFBF-49A7-89E8-BBEB189EF11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FE9CA6E-BA56-4136-A31B-E053D8864C2A}"/>
              </a:ext>
            </a:extLst>
          </p:cNvPr>
          <p:cNvSpPr>
            <a:spLocks noGrp="1"/>
          </p:cNvSpPr>
          <p:nvPr>
            <p:ph type="sldNum" sz="quarter" idx="12"/>
          </p:nvPr>
        </p:nvSpPr>
        <p:spPr/>
        <p:txBody>
          <a:bodyPr/>
          <a:lstStyle/>
          <a:p>
            <a:fld id="{D840553B-1C1D-4ECD-B777-30C5133578B0}" type="slidenum">
              <a:rPr lang="en-GB" smtClean="0"/>
              <a:t>‹#›</a:t>
            </a:fld>
            <a:endParaRPr lang="en-GB"/>
          </a:p>
        </p:txBody>
      </p:sp>
    </p:spTree>
    <p:extLst>
      <p:ext uri="{BB962C8B-B14F-4D97-AF65-F5344CB8AC3E}">
        <p14:creationId xmlns:p14="http://schemas.microsoft.com/office/powerpoint/2010/main" val="3230965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3A1AE-A81F-4249-B2F6-CB3A9C68F6F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BC2BD7DF-0212-4D16-AF6B-61763B5049D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65D4CCD8-D4BC-46D6-A036-992CB27BA3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73511B5-16FD-4E47-92D0-DA37C5342A90}"/>
              </a:ext>
            </a:extLst>
          </p:cNvPr>
          <p:cNvSpPr>
            <a:spLocks noGrp="1"/>
          </p:cNvSpPr>
          <p:nvPr>
            <p:ph type="dt" sz="half" idx="10"/>
          </p:nvPr>
        </p:nvSpPr>
        <p:spPr/>
        <p:txBody>
          <a:bodyPr/>
          <a:lstStyle/>
          <a:p>
            <a:fld id="{15F05471-49A5-4EBB-A900-68D21964B339}" type="datetimeFigureOut">
              <a:rPr lang="en-GB" smtClean="0"/>
              <a:t>23/09/2022</a:t>
            </a:fld>
            <a:endParaRPr lang="en-GB"/>
          </a:p>
        </p:txBody>
      </p:sp>
      <p:sp>
        <p:nvSpPr>
          <p:cNvPr id="6" name="Footer Placeholder 5">
            <a:extLst>
              <a:ext uri="{FF2B5EF4-FFF2-40B4-BE49-F238E27FC236}">
                <a16:creationId xmlns:a16="http://schemas.microsoft.com/office/drawing/2014/main" id="{4AE72CCA-5558-4C8E-9375-547988E68AB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69974D1-4338-4B30-A033-67FF1E944DEA}"/>
              </a:ext>
            </a:extLst>
          </p:cNvPr>
          <p:cNvSpPr>
            <a:spLocks noGrp="1"/>
          </p:cNvSpPr>
          <p:nvPr>
            <p:ph type="sldNum" sz="quarter" idx="12"/>
          </p:nvPr>
        </p:nvSpPr>
        <p:spPr/>
        <p:txBody>
          <a:bodyPr/>
          <a:lstStyle/>
          <a:p>
            <a:fld id="{D840553B-1C1D-4ECD-B777-30C5133578B0}" type="slidenum">
              <a:rPr lang="en-GB" smtClean="0"/>
              <a:t>‹#›</a:t>
            </a:fld>
            <a:endParaRPr lang="en-GB"/>
          </a:p>
        </p:txBody>
      </p:sp>
    </p:spTree>
    <p:extLst>
      <p:ext uri="{BB962C8B-B14F-4D97-AF65-F5344CB8AC3E}">
        <p14:creationId xmlns:p14="http://schemas.microsoft.com/office/powerpoint/2010/main" val="16332558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92D050"/>
            </a:gs>
            <a:gs pos="100000">
              <a:srgbClr val="FFC000"/>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BDB16EF-596D-4A8A-9A3C-4B18C0A8A58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F0885C7-125A-4596-8279-1E93D1DBF1D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8BFE990-A186-4922-8C00-50C20CDD6E0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F05471-49A5-4EBB-A900-68D21964B339}" type="datetimeFigureOut">
              <a:rPr lang="en-GB" smtClean="0"/>
              <a:t>23/09/2022</a:t>
            </a:fld>
            <a:endParaRPr lang="en-GB"/>
          </a:p>
        </p:txBody>
      </p:sp>
      <p:sp>
        <p:nvSpPr>
          <p:cNvPr id="5" name="Footer Placeholder 4">
            <a:extLst>
              <a:ext uri="{FF2B5EF4-FFF2-40B4-BE49-F238E27FC236}">
                <a16:creationId xmlns:a16="http://schemas.microsoft.com/office/drawing/2014/main" id="{F74C5F23-6806-4077-B949-FD679F5373A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781F8283-0C43-4FB7-83C4-94DF7A5557C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40553B-1C1D-4ECD-B777-30C5133578B0}" type="slidenum">
              <a:rPr lang="en-GB" smtClean="0"/>
              <a:t>‹#›</a:t>
            </a:fld>
            <a:endParaRPr lang="en-GB"/>
          </a:p>
        </p:txBody>
      </p:sp>
    </p:spTree>
    <p:extLst>
      <p:ext uri="{BB962C8B-B14F-4D97-AF65-F5344CB8AC3E}">
        <p14:creationId xmlns:p14="http://schemas.microsoft.com/office/powerpoint/2010/main" val="34017416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png"/><Relationship Id="rId7"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jpg"/><Relationship Id="rId5" Type="http://schemas.openxmlformats.org/officeDocument/2006/relationships/image" Target="../media/image3.jpg"/><Relationship Id="rId10" Type="http://schemas.openxmlformats.org/officeDocument/2006/relationships/image" Target="../media/image8.png"/><Relationship Id="rId4" Type="http://schemas.openxmlformats.org/officeDocument/2006/relationships/image" Target="../media/image2.jpg"/><Relationship Id="rId9" Type="http://schemas.openxmlformats.org/officeDocument/2006/relationships/image" Target="../media/image7.jp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7.png"/><Relationship Id="rId7" Type="http://schemas.openxmlformats.org/officeDocument/2006/relationships/diagramQuickStyle" Target="../diagrams/quickStyle1.xml"/><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18.png"/><Relationship Id="rId4" Type="http://schemas.openxmlformats.org/officeDocument/2006/relationships/image" Target="../media/image10.png"/><Relationship Id="rId9" Type="http://schemas.microsoft.com/office/2007/relationships/diagramDrawing" Target="../diagrams/drawing1.xml"/></Relationships>
</file>

<file path=ppt/slides/_rels/slide12.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0.png"/><Relationship Id="rId7" Type="http://schemas.openxmlformats.org/officeDocument/2006/relationships/diagramColors" Target="../diagrams/colors2.xm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diagramQuickStyle" Target="../diagrams/quickStyle2.xml"/><Relationship Id="rId11" Type="http://schemas.openxmlformats.org/officeDocument/2006/relationships/image" Target="../media/image18.png"/><Relationship Id="rId5" Type="http://schemas.openxmlformats.org/officeDocument/2006/relationships/diagramLayout" Target="../diagrams/layout2.xml"/><Relationship Id="rId10" Type="http://schemas.openxmlformats.org/officeDocument/2006/relationships/image" Target="../media/image20.png"/><Relationship Id="rId4" Type="http://schemas.openxmlformats.org/officeDocument/2006/relationships/diagramData" Target="../diagrams/data2.xml"/><Relationship Id="rId9" Type="http://schemas.openxmlformats.org/officeDocument/2006/relationships/image" Target="../media/image19.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hyperlink" Target="https://creativecommons.org/licenses/by-sa/3.0/" TargetMode="External"/><Relationship Id="rId5" Type="http://schemas.openxmlformats.org/officeDocument/2006/relationships/hyperlink" Target="http://blog.ncce.org/2016/05/03/happy-teacher-appreciation-day-carry-inspiring-students-create-technology/" TargetMode="External"/><Relationship Id="rId4" Type="http://schemas.openxmlformats.org/officeDocument/2006/relationships/image" Target="../media/image13.jp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59C77E"/>
            </a:gs>
            <a:gs pos="100000">
              <a:srgbClr val="FFC000"/>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ED7DC4C-78CF-4A0C-8ADE-65C9DE12F24E}"/>
              </a:ext>
            </a:extLst>
          </p:cNvPr>
          <p:cNvSpPr txBox="1"/>
          <p:nvPr/>
        </p:nvSpPr>
        <p:spPr>
          <a:xfrm>
            <a:off x="159798" y="632702"/>
            <a:ext cx="11878323" cy="3170099"/>
          </a:xfrm>
          <a:prstGeom prst="rect">
            <a:avLst/>
          </a:prstGeom>
          <a:noFill/>
        </p:spPr>
        <p:txBody>
          <a:bodyPr wrap="square">
            <a:spAutoFit/>
          </a:bodyPr>
          <a:lstStyle/>
          <a:p>
            <a:pPr algn="ctr"/>
            <a:r>
              <a:rPr lang="en-GB" sz="1800" dirty="0">
                <a:solidFill>
                  <a:srgbClr val="000000"/>
                </a:solidFill>
                <a:effectLst/>
                <a:latin typeface="Calibri" panose="020F0502020204030204" pitchFamily="34" charset="0"/>
                <a:ea typeface="Times New Roman" panose="02020603050405020304" pitchFamily="18" charset="0"/>
              </a:rPr>
              <a:t>Julie Norman</a:t>
            </a:r>
          </a:p>
          <a:p>
            <a:pPr algn="ctr"/>
            <a:r>
              <a:rPr lang="en-GB" dirty="0">
                <a:solidFill>
                  <a:srgbClr val="000000"/>
                </a:solidFill>
                <a:latin typeface="Calibri" panose="020F0502020204030204" pitchFamily="34" charset="0"/>
                <a:ea typeface="Times New Roman" panose="02020603050405020304" pitchFamily="18" charset="0"/>
              </a:rPr>
              <a:t>BA(Hons) PGCE NPQH NPQEL</a:t>
            </a:r>
            <a:endParaRPr lang="en-GB" sz="1800" dirty="0">
              <a:solidFill>
                <a:srgbClr val="000000"/>
              </a:solidFill>
              <a:effectLst/>
              <a:latin typeface="Calibri" panose="020F0502020204030204" pitchFamily="34" charset="0"/>
              <a:ea typeface="Times New Roman" panose="02020603050405020304" pitchFamily="18" charset="0"/>
            </a:endParaRPr>
          </a:p>
          <a:p>
            <a:pPr algn="ctr"/>
            <a:r>
              <a:rPr lang="en-GB" sz="1800" dirty="0">
                <a:solidFill>
                  <a:srgbClr val="000000"/>
                </a:solidFill>
                <a:effectLst/>
                <a:latin typeface="Calibri" panose="020F0502020204030204" pitchFamily="34" charset="0"/>
                <a:ea typeface="Times New Roman" panose="02020603050405020304" pitchFamily="18" charset="0"/>
              </a:rPr>
              <a:t>Director for Schools Omega Solutions</a:t>
            </a:r>
          </a:p>
          <a:p>
            <a:pPr algn="ctr"/>
            <a:endParaRPr lang="en-GB" sz="1800" dirty="0">
              <a:solidFill>
                <a:srgbClr val="000000"/>
              </a:solidFill>
              <a:effectLst/>
              <a:latin typeface="Calibri" panose="020F0502020204030204" pitchFamily="34" charset="0"/>
              <a:ea typeface="Times New Roman" panose="02020603050405020304" pitchFamily="18" charset="0"/>
            </a:endParaRPr>
          </a:p>
          <a:p>
            <a:pPr algn="ctr"/>
            <a:endParaRPr lang="en-GB" sz="3200" dirty="0">
              <a:solidFill>
                <a:srgbClr val="000000"/>
              </a:solidFill>
              <a:effectLst/>
              <a:latin typeface="Bradley Hand ITC" panose="03070402050302030203" pitchFamily="66" charset="0"/>
              <a:ea typeface="Times New Roman" panose="02020603050405020304" pitchFamily="18" charset="0"/>
            </a:endParaRPr>
          </a:p>
          <a:p>
            <a:pPr algn="ctr"/>
            <a:r>
              <a:rPr lang="en-GB" sz="3200" dirty="0">
                <a:solidFill>
                  <a:srgbClr val="000000"/>
                </a:solidFill>
                <a:latin typeface="Bradley Hand ITC" panose="03070402050302030203" pitchFamily="66" charset="0"/>
                <a:ea typeface="Times New Roman" panose="02020603050405020304" pitchFamily="18" charset="0"/>
              </a:rPr>
              <a:t>All about me!</a:t>
            </a:r>
          </a:p>
          <a:p>
            <a:pPr algn="ctr"/>
            <a:endParaRPr lang="en-GB" sz="3200" dirty="0">
              <a:solidFill>
                <a:srgbClr val="000000"/>
              </a:solidFill>
              <a:latin typeface="Bradley Hand ITC" panose="03070402050302030203" pitchFamily="66" charset="0"/>
              <a:ea typeface="Times New Roman" panose="02020603050405020304" pitchFamily="18" charset="0"/>
            </a:endParaRPr>
          </a:p>
          <a:p>
            <a:pPr algn="ctr"/>
            <a:endParaRPr lang="en-GB" sz="3200" dirty="0">
              <a:solidFill>
                <a:srgbClr val="000000"/>
              </a:solidFill>
              <a:effectLst/>
              <a:latin typeface="Bradley Hand ITC" panose="03070402050302030203" pitchFamily="66" charset="0"/>
              <a:ea typeface="Times New Roman" panose="02020603050405020304" pitchFamily="18" charset="0"/>
            </a:endParaRPr>
          </a:p>
        </p:txBody>
      </p:sp>
      <p:pic>
        <p:nvPicPr>
          <p:cNvPr id="2" name="Picture 1">
            <a:extLst>
              <a:ext uri="{FF2B5EF4-FFF2-40B4-BE49-F238E27FC236}">
                <a16:creationId xmlns:a16="http://schemas.microsoft.com/office/drawing/2014/main" id="{397AD16A-FE57-4B06-AA10-0D43FE4ED6BE}"/>
              </a:ext>
            </a:extLst>
          </p:cNvPr>
          <p:cNvPicPr>
            <a:picLocks noChangeAspect="1"/>
          </p:cNvPicPr>
          <p:nvPr/>
        </p:nvPicPr>
        <p:blipFill>
          <a:blip r:embed="rId3"/>
          <a:stretch>
            <a:fillRect/>
          </a:stretch>
        </p:blipFill>
        <p:spPr>
          <a:xfrm>
            <a:off x="5454353" y="1609169"/>
            <a:ext cx="1283293" cy="591674"/>
          </a:xfrm>
          <a:prstGeom prst="rect">
            <a:avLst/>
          </a:prstGeom>
        </p:spPr>
      </p:pic>
      <p:pic>
        <p:nvPicPr>
          <p:cNvPr id="7" name="Picture 6" descr="A picture containing accessory&#10;&#10;Description automatically generated">
            <a:extLst>
              <a:ext uri="{FF2B5EF4-FFF2-40B4-BE49-F238E27FC236}">
                <a16:creationId xmlns:a16="http://schemas.microsoft.com/office/drawing/2014/main" id="{BD4765C2-8DB1-D1A2-BA73-729196B3B7D2}"/>
              </a:ext>
            </a:extLst>
          </p:cNvPr>
          <p:cNvPicPr>
            <a:picLocks noChangeAspect="1"/>
          </p:cNvPicPr>
          <p:nvPr/>
        </p:nvPicPr>
        <p:blipFill rotWithShape="1">
          <a:blip r:embed="rId4">
            <a:extLst>
              <a:ext uri="{28A0092B-C50C-407E-A947-70E740481C1C}">
                <a14:useLocalDpi xmlns:a14="http://schemas.microsoft.com/office/drawing/2010/main" val="0"/>
              </a:ext>
            </a:extLst>
          </a:blip>
          <a:srcRect l="27274" t="17202" r="26920" b="24267"/>
          <a:stretch/>
        </p:blipFill>
        <p:spPr>
          <a:xfrm rot="5400000">
            <a:off x="-158268" y="620569"/>
            <a:ext cx="2219729" cy="1595435"/>
          </a:xfrm>
          <a:prstGeom prst="rect">
            <a:avLst/>
          </a:prstGeom>
        </p:spPr>
      </p:pic>
      <p:pic>
        <p:nvPicPr>
          <p:cNvPr id="9" name="Picture 8" descr="A person holding a goat&#10;&#10;Description automatically generated with medium confidence">
            <a:extLst>
              <a:ext uri="{FF2B5EF4-FFF2-40B4-BE49-F238E27FC236}">
                <a16:creationId xmlns:a16="http://schemas.microsoft.com/office/drawing/2014/main" id="{1DFC5FD7-FFBE-1ACF-9AE0-F6B4974ED3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09795" y="204850"/>
            <a:ext cx="3224150" cy="3224150"/>
          </a:xfrm>
          <a:prstGeom prst="rect">
            <a:avLst/>
          </a:prstGeom>
        </p:spPr>
      </p:pic>
      <p:pic>
        <p:nvPicPr>
          <p:cNvPr id="11" name="Picture 10" descr="A person smiling at the camera&#10;&#10;Description automatically generated with medium confidence">
            <a:extLst>
              <a:ext uri="{FF2B5EF4-FFF2-40B4-BE49-F238E27FC236}">
                <a16:creationId xmlns:a16="http://schemas.microsoft.com/office/drawing/2014/main" id="{1C04C9F1-7165-EA19-A5C1-10FD20BF691E}"/>
              </a:ext>
            </a:extLst>
          </p:cNvPr>
          <p:cNvPicPr>
            <a:picLocks noChangeAspect="1"/>
          </p:cNvPicPr>
          <p:nvPr/>
        </p:nvPicPr>
        <p:blipFill rotWithShape="1">
          <a:blip r:embed="rId6">
            <a:extLst>
              <a:ext uri="{28A0092B-C50C-407E-A947-70E740481C1C}">
                <a14:useLocalDpi xmlns:a14="http://schemas.microsoft.com/office/drawing/2010/main" val="0"/>
              </a:ext>
            </a:extLst>
          </a:blip>
          <a:srcRect l="48181"/>
          <a:stretch/>
        </p:blipFill>
        <p:spPr>
          <a:xfrm>
            <a:off x="3040220" y="3001148"/>
            <a:ext cx="1670728" cy="3224150"/>
          </a:xfrm>
          <a:prstGeom prst="rect">
            <a:avLst/>
          </a:prstGeom>
        </p:spPr>
      </p:pic>
      <p:pic>
        <p:nvPicPr>
          <p:cNvPr id="13" name="Picture 12" descr="A person holding a baby&#10;&#10;Description automatically generated">
            <a:extLst>
              <a:ext uri="{FF2B5EF4-FFF2-40B4-BE49-F238E27FC236}">
                <a16:creationId xmlns:a16="http://schemas.microsoft.com/office/drawing/2014/main" id="{C0BAB67D-4282-C0CF-9B44-F0FCC080F42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3879" y="2949561"/>
            <a:ext cx="2581393" cy="3224150"/>
          </a:xfrm>
          <a:prstGeom prst="rect">
            <a:avLst/>
          </a:prstGeom>
        </p:spPr>
      </p:pic>
      <p:pic>
        <p:nvPicPr>
          <p:cNvPr id="15" name="Picture 14" descr="A cat sleeping on a bed&#10;&#10;Description automatically generated with medium confidence">
            <a:extLst>
              <a:ext uri="{FF2B5EF4-FFF2-40B4-BE49-F238E27FC236}">
                <a16:creationId xmlns:a16="http://schemas.microsoft.com/office/drawing/2014/main" id="{201D0038-5DC8-12BB-FB4E-FA9BE1F8433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11086" y="3059556"/>
            <a:ext cx="2253120" cy="3004160"/>
          </a:xfrm>
          <a:prstGeom prst="rect">
            <a:avLst/>
          </a:prstGeom>
        </p:spPr>
      </p:pic>
      <p:pic>
        <p:nvPicPr>
          <p:cNvPr id="17" name="Picture 16" descr="A picture containing text, newspaper&#10;&#10;Description automatically generated">
            <a:extLst>
              <a:ext uri="{FF2B5EF4-FFF2-40B4-BE49-F238E27FC236}">
                <a16:creationId xmlns:a16="http://schemas.microsoft.com/office/drawing/2014/main" id="{15D3ACE3-4556-B602-21F3-E3DC4E565C1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824603" y="3723196"/>
            <a:ext cx="2253120" cy="2253120"/>
          </a:xfrm>
          <a:prstGeom prst="rect">
            <a:avLst/>
          </a:prstGeom>
        </p:spPr>
      </p:pic>
      <p:pic>
        <p:nvPicPr>
          <p:cNvPr id="18" name="Picture 17">
            <a:extLst>
              <a:ext uri="{FF2B5EF4-FFF2-40B4-BE49-F238E27FC236}">
                <a16:creationId xmlns:a16="http://schemas.microsoft.com/office/drawing/2014/main" id="{E7E2A278-B973-C4D6-EC5A-9A0626E701DE}"/>
              </a:ext>
            </a:extLst>
          </p:cNvPr>
          <p:cNvPicPr>
            <a:picLocks noChangeAspect="1"/>
          </p:cNvPicPr>
          <p:nvPr/>
        </p:nvPicPr>
        <p:blipFill>
          <a:blip r:embed="rId10"/>
          <a:stretch>
            <a:fillRect/>
          </a:stretch>
        </p:blipFill>
        <p:spPr>
          <a:xfrm>
            <a:off x="1839606" y="204850"/>
            <a:ext cx="2426875" cy="2426875"/>
          </a:xfrm>
          <a:prstGeom prst="rect">
            <a:avLst/>
          </a:prstGeom>
        </p:spPr>
      </p:pic>
    </p:spTree>
    <p:extLst>
      <p:ext uri="{BB962C8B-B14F-4D97-AF65-F5344CB8AC3E}">
        <p14:creationId xmlns:p14="http://schemas.microsoft.com/office/powerpoint/2010/main" val="30623514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260B1-56B2-DB82-CFDD-B877139C08A1}"/>
              </a:ext>
            </a:extLst>
          </p:cNvPr>
          <p:cNvSpPr>
            <a:spLocks noGrp="1"/>
          </p:cNvSpPr>
          <p:nvPr>
            <p:ph type="title"/>
          </p:nvPr>
        </p:nvSpPr>
        <p:spPr/>
        <p:txBody>
          <a:bodyPr/>
          <a:lstStyle/>
          <a:p>
            <a:pPr algn="ctr"/>
            <a:r>
              <a:rPr lang="en-GB" dirty="0"/>
              <a:t>Logical vs Chimp</a:t>
            </a:r>
          </a:p>
        </p:txBody>
      </p:sp>
      <p:sp>
        <p:nvSpPr>
          <p:cNvPr id="3" name="Text Placeholder 2">
            <a:extLst>
              <a:ext uri="{FF2B5EF4-FFF2-40B4-BE49-F238E27FC236}">
                <a16:creationId xmlns:a16="http://schemas.microsoft.com/office/drawing/2014/main" id="{28842F84-F34E-FCE7-FB9E-BFFB843E5974}"/>
              </a:ext>
            </a:extLst>
          </p:cNvPr>
          <p:cNvSpPr>
            <a:spLocks noGrp="1"/>
          </p:cNvSpPr>
          <p:nvPr>
            <p:ph type="body" idx="1"/>
          </p:nvPr>
        </p:nvSpPr>
        <p:spPr/>
        <p:txBody>
          <a:bodyPr>
            <a:normAutofit fontScale="92500" lnSpcReduction="20000"/>
          </a:bodyPr>
          <a:lstStyle/>
          <a:p>
            <a:r>
              <a:rPr lang="en-GB" dirty="0"/>
              <a:t>The logical brain uses evidence only to make decisions</a:t>
            </a:r>
          </a:p>
        </p:txBody>
      </p:sp>
      <p:pic>
        <p:nvPicPr>
          <p:cNvPr id="7" name="Content Placeholder 6">
            <a:extLst>
              <a:ext uri="{FF2B5EF4-FFF2-40B4-BE49-F238E27FC236}">
                <a16:creationId xmlns:a16="http://schemas.microsoft.com/office/drawing/2014/main" id="{41655D77-89B9-AEF7-9FC9-EC4362555999}"/>
              </a:ext>
            </a:extLst>
          </p:cNvPr>
          <p:cNvPicPr>
            <a:picLocks noGrp="1" noChangeAspect="1"/>
          </p:cNvPicPr>
          <p:nvPr>
            <p:ph sz="half" idx="2"/>
          </p:nvPr>
        </p:nvPicPr>
        <p:blipFill>
          <a:blip r:embed="rId3"/>
          <a:stretch>
            <a:fillRect/>
          </a:stretch>
        </p:blipFill>
        <p:spPr>
          <a:xfrm>
            <a:off x="6197601" y="3006726"/>
            <a:ext cx="5157787" cy="3000626"/>
          </a:xfrm>
          <a:prstGeom prst="rect">
            <a:avLst/>
          </a:prstGeom>
        </p:spPr>
      </p:pic>
      <p:sp>
        <p:nvSpPr>
          <p:cNvPr id="5" name="Text Placeholder 4">
            <a:extLst>
              <a:ext uri="{FF2B5EF4-FFF2-40B4-BE49-F238E27FC236}">
                <a16:creationId xmlns:a16="http://schemas.microsoft.com/office/drawing/2014/main" id="{D468EE75-FC0F-A0B3-FC29-9AADFD63A6C7}"/>
              </a:ext>
            </a:extLst>
          </p:cNvPr>
          <p:cNvSpPr>
            <a:spLocks noGrp="1"/>
          </p:cNvSpPr>
          <p:nvPr>
            <p:ph type="body" sz="quarter" idx="3"/>
          </p:nvPr>
        </p:nvSpPr>
        <p:spPr/>
        <p:txBody>
          <a:bodyPr>
            <a:normAutofit fontScale="92500" lnSpcReduction="20000"/>
          </a:bodyPr>
          <a:lstStyle/>
          <a:p>
            <a:r>
              <a:rPr lang="en-GB" dirty="0"/>
              <a:t>The chimp relies on the logical brain to tell it what to do, if there is no information from logical brain, then it panics</a:t>
            </a:r>
          </a:p>
        </p:txBody>
      </p:sp>
      <p:pic>
        <p:nvPicPr>
          <p:cNvPr id="8" name="Picture 7">
            <a:extLst>
              <a:ext uri="{FF2B5EF4-FFF2-40B4-BE49-F238E27FC236}">
                <a16:creationId xmlns:a16="http://schemas.microsoft.com/office/drawing/2014/main" id="{593341C4-FD9A-AF72-9728-04EB9FB28255}"/>
              </a:ext>
            </a:extLst>
          </p:cNvPr>
          <p:cNvPicPr>
            <a:picLocks noChangeAspect="1"/>
          </p:cNvPicPr>
          <p:nvPr/>
        </p:nvPicPr>
        <p:blipFill>
          <a:blip r:embed="rId4"/>
          <a:stretch>
            <a:fillRect/>
          </a:stretch>
        </p:blipFill>
        <p:spPr>
          <a:xfrm>
            <a:off x="1143113" y="2685030"/>
            <a:ext cx="3335792" cy="3335792"/>
          </a:xfrm>
          <a:prstGeom prst="rect">
            <a:avLst/>
          </a:prstGeom>
        </p:spPr>
      </p:pic>
      <p:sp>
        <p:nvSpPr>
          <p:cNvPr id="9" name="Arrow: Notched Right 8">
            <a:extLst>
              <a:ext uri="{FF2B5EF4-FFF2-40B4-BE49-F238E27FC236}">
                <a16:creationId xmlns:a16="http://schemas.microsoft.com/office/drawing/2014/main" id="{97D22CA1-C8CA-E287-5F7F-D0FF29168460}"/>
              </a:ext>
            </a:extLst>
          </p:cNvPr>
          <p:cNvSpPr/>
          <p:nvPr/>
        </p:nvSpPr>
        <p:spPr>
          <a:xfrm>
            <a:off x="4767943" y="3974841"/>
            <a:ext cx="1328057" cy="615820"/>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 name="Straight Connector 10">
            <a:extLst>
              <a:ext uri="{FF2B5EF4-FFF2-40B4-BE49-F238E27FC236}">
                <a16:creationId xmlns:a16="http://schemas.microsoft.com/office/drawing/2014/main" id="{5365A5E5-F64B-1EFD-D2E3-309BB12158A8}"/>
              </a:ext>
            </a:extLst>
          </p:cNvPr>
          <p:cNvCxnSpPr/>
          <p:nvPr/>
        </p:nvCxnSpPr>
        <p:spPr>
          <a:xfrm>
            <a:off x="4767943" y="3615808"/>
            <a:ext cx="1229632" cy="14742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F46B9F5-7D8F-26BA-B097-3B8BFEC2B7DC}"/>
              </a:ext>
            </a:extLst>
          </p:cNvPr>
          <p:cNvCxnSpPr>
            <a:cxnSpLocks/>
          </p:cNvCxnSpPr>
          <p:nvPr/>
        </p:nvCxnSpPr>
        <p:spPr>
          <a:xfrm flipH="1">
            <a:off x="4767943" y="3615808"/>
            <a:ext cx="1180392" cy="14742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820E0BCC-F519-F90D-2557-B764A2401B6F}"/>
              </a:ext>
            </a:extLst>
          </p:cNvPr>
          <p:cNvPicPr>
            <a:picLocks noChangeAspect="1"/>
          </p:cNvPicPr>
          <p:nvPr/>
        </p:nvPicPr>
        <p:blipFill rotWithShape="1">
          <a:blip r:embed="rId5"/>
          <a:srcRect l="52044" t="12189" r="38776" b="68473"/>
          <a:stretch/>
        </p:blipFill>
        <p:spPr>
          <a:xfrm>
            <a:off x="1959878" y="3027363"/>
            <a:ext cx="1119224" cy="1325563"/>
          </a:xfrm>
          <a:prstGeom prst="rect">
            <a:avLst/>
          </a:prstGeom>
        </p:spPr>
      </p:pic>
    </p:spTree>
    <p:extLst>
      <p:ext uri="{BB962C8B-B14F-4D97-AF65-F5344CB8AC3E}">
        <p14:creationId xmlns:p14="http://schemas.microsoft.com/office/powerpoint/2010/main" val="31098382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59C77E"/>
            </a:gs>
            <a:gs pos="100000">
              <a:srgbClr val="FFC000"/>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15" name="Scroll: Horizontal 14">
            <a:extLst>
              <a:ext uri="{FF2B5EF4-FFF2-40B4-BE49-F238E27FC236}">
                <a16:creationId xmlns:a16="http://schemas.microsoft.com/office/drawing/2014/main" id="{29D5CFC7-13FF-43BE-8F39-D0E2934E09E1}"/>
              </a:ext>
            </a:extLst>
          </p:cNvPr>
          <p:cNvSpPr/>
          <p:nvPr/>
        </p:nvSpPr>
        <p:spPr>
          <a:xfrm>
            <a:off x="4154749" y="51253"/>
            <a:ext cx="5877017" cy="1003176"/>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t>The chimp!</a:t>
            </a:r>
          </a:p>
        </p:txBody>
      </p:sp>
      <p:pic>
        <p:nvPicPr>
          <p:cNvPr id="2" name="Picture 1">
            <a:extLst>
              <a:ext uri="{FF2B5EF4-FFF2-40B4-BE49-F238E27FC236}">
                <a16:creationId xmlns:a16="http://schemas.microsoft.com/office/drawing/2014/main" id="{DA1D7F85-FF8E-4D44-AEB2-9FA593D92DD2}"/>
              </a:ext>
            </a:extLst>
          </p:cNvPr>
          <p:cNvPicPr/>
          <p:nvPr/>
        </p:nvPicPr>
        <p:blipFill rotWithShape="1">
          <a:blip r:embed="rId3"/>
          <a:srcRect l="64559" t="12722" r="11813" b="27492"/>
          <a:stretch/>
        </p:blipFill>
        <p:spPr bwMode="auto">
          <a:xfrm>
            <a:off x="0" y="-48985"/>
            <a:ext cx="2560972" cy="4323425"/>
          </a:xfrm>
          <a:prstGeom prst="rect">
            <a:avLst/>
          </a:prstGeom>
          <a:ln>
            <a:noFill/>
          </a:ln>
          <a:effectLst>
            <a:softEdge rad="215900"/>
          </a:effectLst>
          <a:extLst>
            <a:ext uri="{53640926-AAD7-44D8-BBD7-CCE9431645EC}">
              <a14:shadowObscured xmlns:a14="http://schemas.microsoft.com/office/drawing/2010/main"/>
            </a:ext>
          </a:extLst>
        </p:spPr>
      </p:pic>
      <p:pic>
        <p:nvPicPr>
          <p:cNvPr id="4" name="Picture 3">
            <a:extLst>
              <a:ext uri="{FF2B5EF4-FFF2-40B4-BE49-F238E27FC236}">
                <a16:creationId xmlns:a16="http://schemas.microsoft.com/office/drawing/2014/main" id="{D33A3055-9A95-4E2D-97AA-83CFA4047819}"/>
              </a:ext>
            </a:extLst>
          </p:cNvPr>
          <p:cNvPicPr>
            <a:picLocks noChangeAspect="1"/>
          </p:cNvPicPr>
          <p:nvPr/>
        </p:nvPicPr>
        <p:blipFill>
          <a:blip r:embed="rId4"/>
          <a:stretch>
            <a:fillRect/>
          </a:stretch>
        </p:blipFill>
        <p:spPr>
          <a:xfrm>
            <a:off x="10729794" y="6195039"/>
            <a:ext cx="1286367" cy="591363"/>
          </a:xfrm>
          <a:prstGeom prst="rect">
            <a:avLst/>
          </a:prstGeom>
        </p:spPr>
      </p:pic>
      <p:graphicFrame>
        <p:nvGraphicFramePr>
          <p:cNvPr id="17" name="TextBox 5">
            <a:extLst>
              <a:ext uri="{FF2B5EF4-FFF2-40B4-BE49-F238E27FC236}">
                <a16:creationId xmlns:a16="http://schemas.microsoft.com/office/drawing/2014/main" id="{CD4002DA-1CC6-482B-9138-828079D573F0}"/>
              </a:ext>
            </a:extLst>
          </p:cNvPr>
          <p:cNvGraphicFramePr/>
          <p:nvPr>
            <p:extLst>
              <p:ext uri="{D42A27DB-BD31-4B8C-83A1-F6EECF244321}">
                <p14:modId xmlns:p14="http://schemas.microsoft.com/office/powerpoint/2010/main" val="2340656286"/>
              </p:ext>
            </p:extLst>
          </p:nvPr>
        </p:nvGraphicFramePr>
        <p:xfrm>
          <a:off x="2459114" y="1230269"/>
          <a:ext cx="9268288" cy="538960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Picture 2">
            <a:extLst>
              <a:ext uri="{FF2B5EF4-FFF2-40B4-BE49-F238E27FC236}">
                <a16:creationId xmlns:a16="http://schemas.microsoft.com/office/drawing/2014/main" id="{AC6F5F9B-6AFA-0529-97A7-F3D3912AE2D6}"/>
              </a:ext>
            </a:extLst>
          </p:cNvPr>
          <p:cNvPicPr>
            <a:picLocks noChangeAspect="1"/>
          </p:cNvPicPr>
          <p:nvPr/>
        </p:nvPicPr>
        <p:blipFill>
          <a:blip r:embed="rId10"/>
          <a:stretch>
            <a:fillRect/>
          </a:stretch>
        </p:blipFill>
        <p:spPr>
          <a:xfrm>
            <a:off x="175839" y="4274440"/>
            <a:ext cx="2133600" cy="2143125"/>
          </a:xfrm>
          <a:prstGeom prst="rect">
            <a:avLst/>
          </a:prstGeom>
        </p:spPr>
      </p:pic>
    </p:spTree>
    <p:extLst>
      <p:ext uri="{BB962C8B-B14F-4D97-AF65-F5344CB8AC3E}">
        <p14:creationId xmlns:p14="http://schemas.microsoft.com/office/powerpoint/2010/main" val="27204592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85835F6-B4B8-4FD6-98DE-1F3E420313EA}"/>
              </a:ext>
            </a:extLst>
          </p:cNvPr>
          <p:cNvPicPr>
            <a:picLocks noChangeAspect="1"/>
          </p:cNvPicPr>
          <p:nvPr/>
        </p:nvPicPr>
        <p:blipFill>
          <a:blip r:embed="rId3"/>
          <a:stretch>
            <a:fillRect/>
          </a:stretch>
        </p:blipFill>
        <p:spPr>
          <a:xfrm>
            <a:off x="10815391" y="6183016"/>
            <a:ext cx="1286367" cy="591363"/>
          </a:xfrm>
          <a:prstGeom prst="rect">
            <a:avLst/>
          </a:prstGeom>
        </p:spPr>
      </p:pic>
      <p:graphicFrame>
        <p:nvGraphicFramePr>
          <p:cNvPr id="8" name="TextBox 2">
            <a:extLst>
              <a:ext uri="{FF2B5EF4-FFF2-40B4-BE49-F238E27FC236}">
                <a16:creationId xmlns:a16="http://schemas.microsoft.com/office/drawing/2014/main" id="{1F032883-8F62-4536-B3EF-B212BC1BF090}"/>
              </a:ext>
            </a:extLst>
          </p:cNvPr>
          <p:cNvGraphicFramePr/>
          <p:nvPr>
            <p:extLst>
              <p:ext uri="{D42A27DB-BD31-4B8C-83A1-F6EECF244321}">
                <p14:modId xmlns:p14="http://schemas.microsoft.com/office/powerpoint/2010/main" val="2288500129"/>
              </p:ext>
            </p:extLst>
          </p:nvPr>
        </p:nvGraphicFramePr>
        <p:xfrm>
          <a:off x="3443968" y="1385829"/>
          <a:ext cx="8403915" cy="529255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 name="Picture 1">
            <a:extLst>
              <a:ext uri="{FF2B5EF4-FFF2-40B4-BE49-F238E27FC236}">
                <a16:creationId xmlns:a16="http://schemas.microsoft.com/office/drawing/2014/main" id="{5DB750A2-F109-6724-0DAB-76703EC130E7}"/>
              </a:ext>
            </a:extLst>
          </p:cNvPr>
          <p:cNvPicPr>
            <a:picLocks noChangeAspect="1"/>
          </p:cNvPicPr>
          <p:nvPr/>
        </p:nvPicPr>
        <p:blipFill rotWithShape="1">
          <a:blip r:embed="rId9"/>
          <a:srcRect l="22361" t="4596" r="29938" b="25176"/>
          <a:stretch/>
        </p:blipFill>
        <p:spPr>
          <a:xfrm>
            <a:off x="114301" y="179613"/>
            <a:ext cx="4180114" cy="3461659"/>
          </a:xfrm>
          <a:prstGeom prst="rect">
            <a:avLst/>
          </a:prstGeom>
        </p:spPr>
      </p:pic>
      <p:pic>
        <p:nvPicPr>
          <p:cNvPr id="3" name="Picture 2">
            <a:extLst>
              <a:ext uri="{FF2B5EF4-FFF2-40B4-BE49-F238E27FC236}">
                <a16:creationId xmlns:a16="http://schemas.microsoft.com/office/drawing/2014/main" id="{DC395E09-BE52-BC19-2CD3-8E3135F2BE29}"/>
              </a:ext>
            </a:extLst>
          </p:cNvPr>
          <p:cNvPicPr>
            <a:picLocks noChangeAspect="1"/>
          </p:cNvPicPr>
          <p:nvPr/>
        </p:nvPicPr>
        <p:blipFill>
          <a:blip r:embed="rId10"/>
          <a:stretch>
            <a:fillRect/>
          </a:stretch>
        </p:blipFill>
        <p:spPr>
          <a:xfrm>
            <a:off x="4701302" y="152101"/>
            <a:ext cx="5889246" cy="1121761"/>
          </a:xfrm>
          <a:prstGeom prst="rect">
            <a:avLst/>
          </a:prstGeom>
        </p:spPr>
      </p:pic>
      <p:pic>
        <p:nvPicPr>
          <p:cNvPr id="7" name="Picture 6">
            <a:extLst>
              <a:ext uri="{FF2B5EF4-FFF2-40B4-BE49-F238E27FC236}">
                <a16:creationId xmlns:a16="http://schemas.microsoft.com/office/drawing/2014/main" id="{58640827-0EF4-5A8F-5D60-4E4ED16F14B6}"/>
              </a:ext>
            </a:extLst>
          </p:cNvPr>
          <p:cNvPicPr>
            <a:picLocks noChangeAspect="1"/>
          </p:cNvPicPr>
          <p:nvPr/>
        </p:nvPicPr>
        <p:blipFill>
          <a:blip r:embed="rId11"/>
          <a:stretch>
            <a:fillRect/>
          </a:stretch>
        </p:blipFill>
        <p:spPr>
          <a:xfrm>
            <a:off x="930728" y="4039891"/>
            <a:ext cx="2133600" cy="2143125"/>
          </a:xfrm>
          <a:prstGeom prst="rect">
            <a:avLst/>
          </a:prstGeom>
        </p:spPr>
      </p:pic>
    </p:spTree>
    <p:extLst>
      <p:ext uri="{BB962C8B-B14F-4D97-AF65-F5344CB8AC3E}">
        <p14:creationId xmlns:p14="http://schemas.microsoft.com/office/powerpoint/2010/main" val="36229237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5CB3D76-C7E3-6981-FC39-D3F356F83167}"/>
              </a:ext>
            </a:extLst>
          </p:cNvPr>
          <p:cNvSpPr txBox="1"/>
          <p:nvPr/>
        </p:nvSpPr>
        <p:spPr>
          <a:xfrm>
            <a:off x="947056" y="310243"/>
            <a:ext cx="8768444" cy="5724644"/>
          </a:xfrm>
          <a:prstGeom prst="rect">
            <a:avLst/>
          </a:prstGeom>
          <a:noFill/>
        </p:spPr>
        <p:txBody>
          <a:bodyPr wrap="square" rtlCol="0">
            <a:spAutoFit/>
          </a:bodyPr>
          <a:lstStyle/>
          <a:p>
            <a:r>
              <a:rPr lang="en-GB" sz="4000" dirty="0"/>
              <a:t>Activity</a:t>
            </a:r>
          </a:p>
          <a:p>
            <a:endParaRPr lang="en-GB" sz="2800" dirty="0"/>
          </a:p>
          <a:p>
            <a:endParaRPr lang="en-GB" sz="2800" dirty="0"/>
          </a:p>
          <a:p>
            <a:r>
              <a:rPr lang="en-GB" sz="2800" dirty="0"/>
              <a:t>Share a time when you felt like this.</a:t>
            </a:r>
          </a:p>
          <a:p>
            <a:endParaRPr lang="en-GB" sz="2800" dirty="0"/>
          </a:p>
          <a:p>
            <a:pPr marL="285750" indent="-285750">
              <a:buFontTx/>
              <a:buChar char="-"/>
            </a:pPr>
            <a:r>
              <a:rPr lang="en-GB" sz="2800" dirty="0"/>
              <a:t>A situation is kicking off and you are unsure how to deal with it</a:t>
            </a:r>
          </a:p>
          <a:p>
            <a:pPr marL="285750" indent="-285750">
              <a:buFontTx/>
              <a:buChar char="-"/>
            </a:pPr>
            <a:r>
              <a:rPr lang="en-GB" sz="2800" dirty="0"/>
              <a:t>No one can come and help and you are panicking as you feel very alone and worried</a:t>
            </a:r>
          </a:p>
          <a:p>
            <a:pPr marL="285750" indent="-285750">
              <a:buFontTx/>
              <a:buChar char="-"/>
            </a:pPr>
            <a:r>
              <a:rPr lang="en-GB" sz="2800" dirty="0"/>
              <a:t>You don’t feel safe and want to leave the room but can’t</a:t>
            </a:r>
          </a:p>
          <a:p>
            <a:pPr marL="285750" indent="-285750">
              <a:buFontTx/>
              <a:buChar char="-"/>
            </a:pPr>
            <a:r>
              <a:rPr lang="en-GB" sz="2800" dirty="0"/>
              <a:t>Fear begins to build in you but the children in the room are staring at you waiting for you to resolve it</a:t>
            </a:r>
          </a:p>
          <a:p>
            <a:pPr marL="285750" indent="-285750">
              <a:buFontTx/>
              <a:buChar char="-"/>
            </a:pPr>
            <a:endParaRPr lang="en-GB" dirty="0"/>
          </a:p>
        </p:txBody>
      </p:sp>
    </p:spTree>
    <p:extLst>
      <p:ext uri="{BB962C8B-B14F-4D97-AF65-F5344CB8AC3E}">
        <p14:creationId xmlns:p14="http://schemas.microsoft.com/office/powerpoint/2010/main" val="3833582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onfused Bee">
            <a:extLst>
              <a:ext uri="{FF2B5EF4-FFF2-40B4-BE49-F238E27FC236}">
                <a16:creationId xmlns:a16="http://schemas.microsoft.com/office/drawing/2014/main" id="{F53B5AA1-1CE9-4867-B0CF-DA65DED802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67067" y="815372"/>
            <a:ext cx="4932285" cy="4932285"/>
          </a:xfrm>
          <a:prstGeom prst="rect">
            <a:avLst/>
          </a:prstGeom>
        </p:spPr>
      </p:pic>
      <p:pic>
        <p:nvPicPr>
          <p:cNvPr id="7" name="Picture 6">
            <a:extLst>
              <a:ext uri="{FF2B5EF4-FFF2-40B4-BE49-F238E27FC236}">
                <a16:creationId xmlns:a16="http://schemas.microsoft.com/office/drawing/2014/main" id="{9E11448C-371B-4305-B3FC-40882A95780F}"/>
              </a:ext>
            </a:extLst>
          </p:cNvPr>
          <p:cNvPicPr>
            <a:picLocks noChangeAspect="1"/>
          </p:cNvPicPr>
          <p:nvPr/>
        </p:nvPicPr>
        <p:blipFill>
          <a:blip r:embed="rId4"/>
          <a:stretch>
            <a:fillRect/>
          </a:stretch>
        </p:blipFill>
        <p:spPr>
          <a:xfrm>
            <a:off x="10805866" y="6133693"/>
            <a:ext cx="1286367" cy="591363"/>
          </a:xfrm>
          <a:prstGeom prst="rect">
            <a:avLst/>
          </a:prstGeom>
        </p:spPr>
      </p:pic>
      <p:sp>
        <p:nvSpPr>
          <p:cNvPr id="8" name="Speech Bubble: Oval 7">
            <a:extLst>
              <a:ext uri="{FF2B5EF4-FFF2-40B4-BE49-F238E27FC236}">
                <a16:creationId xmlns:a16="http://schemas.microsoft.com/office/drawing/2014/main" id="{3AFB85C6-7A92-4160-8AD5-82381061FAEF}"/>
              </a:ext>
            </a:extLst>
          </p:cNvPr>
          <p:cNvSpPr/>
          <p:nvPr/>
        </p:nvSpPr>
        <p:spPr>
          <a:xfrm>
            <a:off x="1169406" y="442141"/>
            <a:ext cx="4926593" cy="2618300"/>
          </a:xfrm>
          <a:prstGeom prst="wedgeEllipseCallout">
            <a:avLst>
              <a:gd name="adj1" fmla="val 63762"/>
              <a:gd name="adj2" fmla="val 2668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t>Someone needs to be in logical brain…..the alternative is we have two chimps trying to sort out this mess!!!!</a:t>
            </a:r>
          </a:p>
        </p:txBody>
      </p:sp>
      <p:sp>
        <p:nvSpPr>
          <p:cNvPr id="4" name="Speech Bubble: Oval 3">
            <a:extLst>
              <a:ext uri="{FF2B5EF4-FFF2-40B4-BE49-F238E27FC236}">
                <a16:creationId xmlns:a16="http://schemas.microsoft.com/office/drawing/2014/main" id="{3CFAD73F-AE52-09B7-256E-952B0A8DBB4C}"/>
              </a:ext>
            </a:extLst>
          </p:cNvPr>
          <p:cNvSpPr/>
          <p:nvPr/>
        </p:nvSpPr>
        <p:spPr>
          <a:xfrm>
            <a:off x="796712" y="4190605"/>
            <a:ext cx="4932284" cy="2225254"/>
          </a:xfrm>
          <a:prstGeom prst="wedgeEllipseCallout">
            <a:avLst>
              <a:gd name="adj1" fmla="val 58996"/>
              <a:gd name="adj2" fmla="val -2571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t>Input information/strategies into the logical brain….. FAST!</a:t>
            </a:r>
          </a:p>
        </p:txBody>
      </p:sp>
    </p:spTree>
    <p:extLst>
      <p:ext uri="{BB962C8B-B14F-4D97-AF65-F5344CB8AC3E}">
        <p14:creationId xmlns:p14="http://schemas.microsoft.com/office/powerpoint/2010/main" val="8563159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93AE12EB-30C2-1B1A-F724-E7DE9FDDC7E7}"/>
              </a:ext>
            </a:extLst>
          </p:cNvPr>
          <p:cNvSpPr/>
          <p:nvPr/>
        </p:nvSpPr>
        <p:spPr>
          <a:xfrm>
            <a:off x="8735786" y="1845129"/>
            <a:ext cx="2334985" cy="386987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0DA86024-28A6-4B70-8B66-31F33E6F5F32}"/>
              </a:ext>
            </a:extLst>
          </p:cNvPr>
          <p:cNvPicPr>
            <a:picLocks noChangeAspect="1"/>
          </p:cNvPicPr>
          <p:nvPr/>
        </p:nvPicPr>
        <p:blipFill>
          <a:blip r:embed="rId3"/>
          <a:stretch>
            <a:fillRect/>
          </a:stretch>
        </p:blipFill>
        <p:spPr>
          <a:xfrm>
            <a:off x="139855" y="1977475"/>
            <a:ext cx="2174720" cy="2389753"/>
          </a:xfrm>
          <a:prstGeom prst="rect">
            <a:avLst/>
          </a:prstGeom>
        </p:spPr>
      </p:pic>
      <p:sp>
        <p:nvSpPr>
          <p:cNvPr id="5" name="Arrow: Left 4">
            <a:extLst>
              <a:ext uri="{FF2B5EF4-FFF2-40B4-BE49-F238E27FC236}">
                <a16:creationId xmlns:a16="http://schemas.microsoft.com/office/drawing/2014/main" id="{1FA4DBC8-D497-47F2-9A1E-C2F1D58921EA}"/>
              </a:ext>
            </a:extLst>
          </p:cNvPr>
          <p:cNvSpPr/>
          <p:nvPr/>
        </p:nvSpPr>
        <p:spPr>
          <a:xfrm>
            <a:off x="2371851" y="3105150"/>
            <a:ext cx="809625" cy="32385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062B7996-F9F2-41DC-A284-CE35C83E82D7}"/>
              </a:ext>
            </a:extLst>
          </p:cNvPr>
          <p:cNvSpPr txBox="1"/>
          <p:nvPr/>
        </p:nvSpPr>
        <p:spPr>
          <a:xfrm>
            <a:off x="3364915" y="992053"/>
            <a:ext cx="1543050" cy="523220"/>
          </a:xfrm>
          <a:prstGeom prst="rect">
            <a:avLst/>
          </a:prstGeom>
          <a:noFill/>
        </p:spPr>
        <p:txBody>
          <a:bodyPr wrap="square" rtlCol="0">
            <a:spAutoFit/>
          </a:bodyPr>
          <a:lstStyle/>
          <a:p>
            <a:r>
              <a:rPr lang="en-GB" sz="1400" dirty="0"/>
              <a:t>A sense of self</a:t>
            </a:r>
          </a:p>
          <a:p>
            <a:r>
              <a:rPr lang="en-GB" sz="1400" dirty="0"/>
              <a:t>Social/emotional</a:t>
            </a:r>
          </a:p>
        </p:txBody>
      </p:sp>
      <p:sp>
        <p:nvSpPr>
          <p:cNvPr id="8" name="TextBox 7">
            <a:extLst>
              <a:ext uri="{FF2B5EF4-FFF2-40B4-BE49-F238E27FC236}">
                <a16:creationId xmlns:a16="http://schemas.microsoft.com/office/drawing/2014/main" id="{04CC586F-CC95-4913-BD4C-96A696489601}"/>
              </a:ext>
            </a:extLst>
          </p:cNvPr>
          <p:cNvSpPr txBox="1"/>
          <p:nvPr/>
        </p:nvSpPr>
        <p:spPr>
          <a:xfrm>
            <a:off x="3364915" y="3017309"/>
            <a:ext cx="1543050" cy="523220"/>
          </a:xfrm>
          <a:prstGeom prst="rect">
            <a:avLst/>
          </a:prstGeom>
          <a:noFill/>
        </p:spPr>
        <p:txBody>
          <a:bodyPr wrap="square" rtlCol="0">
            <a:spAutoFit/>
          </a:bodyPr>
          <a:lstStyle/>
          <a:p>
            <a:r>
              <a:rPr lang="en-GB" sz="1400" dirty="0"/>
              <a:t>A sense of others</a:t>
            </a:r>
          </a:p>
          <a:p>
            <a:r>
              <a:rPr lang="en-GB" sz="1400" dirty="0"/>
              <a:t>Culture</a:t>
            </a:r>
          </a:p>
        </p:txBody>
      </p:sp>
      <p:sp>
        <p:nvSpPr>
          <p:cNvPr id="10" name="TextBox 9">
            <a:extLst>
              <a:ext uri="{FF2B5EF4-FFF2-40B4-BE49-F238E27FC236}">
                <a16:creationId xmlns:a16="http://schemas.microsoft.com/office/drawing/2014/main" id="{39B66010-AD26-4B08-96D9-284BFE17B0AD}"/>
              </a:ext>
            </a:extLst>
          </p:cNvPr>
          <p:cNvSpPr txBox="1"/>
          <p:nvPr/>
        </p:nvSpPr>
        <p:spPr>
          <a:xfrm>
            <a:off x="3364915" y="4685113"/>
            <a:ext cx="1838326" cy="523220"/>
          </a:xfrm>
          <a:prstGeom prst="rect">
            <a:avLst/>
          </a:prstGeom>
          <a:noFill/>
        </p:spPr>
        <p:txBody>
          <a:bodyPr wrap="square" rtlCol="0">
            <a:spAutoFit/>
          </a:bodyPr>
          <a:lstStyle/>
          <a:p>
            <a:r>
              <a:rPr lang="en-GB" sz="1400" dirty="0"/>
              <a:t>A sense of the world</a:t>
            </a:r>
          </a:p>
          <a:p>
            <a:r>
              <a:rPr lang="en-GB" sz="1400" dirty="0"/>
              <a:t>Curriculum</a:t>
            </a:r>
          </a:p>
        </p:txBody>
      </p:sp>
      <p:sp>
        <p:nvSpPr>
          <p:cNvPr id="12" name="Arrow: Left 11">
            <a:extLst>
              <a:ext uri="{FF2B5EF4-FFF2-40B4-BE49-F238E27FC236}">
                <a16:creationId xmlns:a16="http://schemas.microsoft.com/office/drawing/2014/main" id="{23B81A49-9D7E-42FE-8CF2-3DF4290500F1}"/>
              </a:ext>
            </a:extLst>
          </p:cNvPr>
          <p:cNvSpPr/>
          <p:nvPr/>
        </p:nvSpPr>
        <p:spPr>
          <a:xfrm>
            <a:off x="5534026" y="3171198"/>
            <a:ext cx="809625" cy="32385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30D53B45-38CE-42D2-A017-7512FF9A80A2}"/>
              </a:ext>
            </a:extLst>
          </p:cNvPr>
          <p:cNvSpPr/>
          <p:nvPr/>
        </p:nvSpPr>
        <p:spPr>
          <a:xfrm rot="16200000">
            <a:off x="4399151" y="2803938"/>
            <a:ext cx="5602909" cy="923330"/>
          </a:xfrm>
          <a:prstGeom prst="rect">
            <a:avLst/>
          </a:prstGeom>
          <a:noFill/>
        </p:spPr>
        <p:txBody>
          <a:bodyPr wrap="square" lIns="91440" tIns="45720" rIns="91440" bIns="45720">
            <a:spAutoFit/>
          </a:bodyPr>
          <a:lstStyle/>
          <a:p>
            <a:pPr algn="ctr"/>
            <a:r>
              <a:rPr lang="en-US" sz="5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Relationships</a:t>
            </a:r>
          </a:p>
        </p:txBody>
      </p:sp>
      <p:sp>
        <p:nvSpPr>
          <p:cNvPr id="15" name="Arrow: Left 14">
            <a:extLst>
              <a:ext uri="{FF2B5EF4-FFF2-40B4-BE49-F238E27FC236}">
                <a16:creationId xmlns:a16="http://schemas.microsoft.com/office/drawing/2014/main" id="{A3EE4483-6B61-4A35-8106-B1FD30FE22AF}"/>
              </a:ext>
            </a:extLst>
          </p:cNvPr>
          <p:cNvSpPr/>
          <p:nvPr/>
        </p:nvSpPr>
        <p:spPr>
          <a:xfrm>
            <a:off x="8148975" y="3231948"/>
            <a:ext cx="809625" cy="32385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2B197F18-BAE9-49F9-AF83-1FCEDD7970E7}"/>
              </a:ext>
            </a:extLst>
          </p:cNvPr>
          <p:cNvSpPr txBox="1"/>
          <p:nvPr/>
        </p:nvSpPr>
        <p:spPr>
          <a:xfrm>
            <a:off x="9399658" y="2320244"/>
            <a:ext cx="1543050" cy="461665"/>
          </a:xfrm>
          <a:prstGeom prst="rect">
            <a:avLst/>
          </a:prstGeom>
          <a:noFill/>
        </p:spPr>
        <p:txBody>
          <a:bodyPr wrap="square" rtlCol="0">
            <a:spAutoFit/>
          </a:bodyPr>
          <a:lstStyle/>
          <a:p>
            <a:r>
              <a:rPr lang="en-GB" sz="2400" dirty="0"/>
              <a:t>Family</a:t>
            </a:r>
          </a:p>
        </p:txBody>
      </p:sp>
      <p:sp>
        <p:nvSpPr>
          <p:cNvPr id="20" name="TextBox 19">
            <a:extLst>
              <a:ext uri="{FF2B5EF4-FFF2-40B4-BE49-F238E27FC236}">
                <a16:creationId xmlns:a16="http://schemas.microsoft.com/office/drawing/2014/main" id="{D139C2E7-DC2F-4B9F-AB3A-D5CA3C24067A}"/>
              </a:ext>
            </a:extLst>
          </p:cNvPr>
          <p:cNvSpPr txBox="1"/>
          <p:nvPr/>
        </p:nvSpPr>
        <p:spPr>
          <a:xfrm>
            <a:off x="9399658" y="4091998"/>
            <a:ext cx="1543050" cy="461665"/>
          </a:xfrm>
          <a:prstGeom prst="rect">
            <a:avLst/>
          </a:prstGeom>
          <a:noFill/>
        </p:spPr>
        <p:txBody>
          <a:bodyPr wrap="square" rtlCol="0">
            <a:spAutoFit/>
          </a:bodyPr>
          <a:lstStyle/>
          <a:p>
            <a:r>
              <a:rPr lang="en-GB" sz="2400" dirty="0"/>
              <a:t>Staff</a:t>
            </a:r>
          </a:p>
        </p:txBody>
      </p:sp>
      <p:sp>
        <p:nvSpPr>
          <p:cNvPr id="22" name="TextBox 21">
            <a:extLst>
              <a:ext uri="{FF2B5EF4-FFF2-40B4-BE49-F238E27FC236}">
                <a16:creationId xmlns:a16="http://schemas.microsoft.com/office/drawing/2014/main" id="{0149FBC6-C3B6-46D0-B934-C3B8A9C41440}"/>
              </a:ext>
            </a:extLst>
          </p:cNvPr>
          <p:cNvSpPr txBox="1"/>
          <p:nvPr/>
        </p:nvSpPr>
        <p:spPr>
          <a:xfrm>
            <a:off x="9399658" y="3231948"/>
            <a:ext cx="1543050" cy="461665"/>
          </a:xfrm>
          <a:prstGeom prst="rect">
            <a:avLst/>
          </a:prstGeom>
          <a:noFill/>
        </p:spPr>
        <p:txBody>
          <a:bodyPr wrap="square" rtlCol="0">
            <a:spAutoFit/>
          </a:bodyPr>
          <a:lstStyle/>
          <a:p>
            <a:r>
              <a:rPr lang="en-GB" sz="2400" dirty="0"/>
              <a:t>Peers</a:t>
            </a:r>
          </a:p>
        </p:txBody>
      </p:sp>
      <p:sp>
        <p:nvSpPr>
          <p:cNvPr id="23" name="Rectangle 22">
            <a:extLst>
              <a:ext uri="{FF2B5EF4-FFF2-40B4-BE49-F238E27FC236}">
                <a16:creationId xmlns:a16="http://schemas.microsoft.com/office/drawing/2014/main" id="{14E435E0-D492-4A14-AB98-D52FBF375D62}"/>
              </a:ext>
            </a:extLst>
          </p:cNvPr>
          <p:cNvSpPr/>
          <p:nvPr/>
        </p:nvSpPr>
        <p:spPr>
          <a:xfrm>
            <a:off x="10630473" y="2871458"/>
            <a:ext cx="1421672" cy="923330"/>
          </a:xfrm>
          <a:prstGeom prst="rect">
            <a:avLst/>
          </a:prstGeom>
          <a:noFill/>
        </p:spPr>
        <p:txBody>
          <a:bodyPr wrap="none" lIns="91440" tIns="45720" rIns="91440" bIns="45720">
            <a:spAutoFit/>
          </a:bodyPr>
          <a:lstStyle/>
          <a:p>
            <a:pPr algn="ctr"/>
            <a:r>
              <a:rPr lang="en-US" sz="5400" b="1" cap="none" spc="50" dirty="0">
                <a:ln w="0"/>
                <a:solidFill>
                  <a:schemeClr val="bg2"/>
                </a:solidFill>
                <a:effectLst>
                  <a:innerShdw blurRad="63500" dist="50800" dir="13500000">
                    <a:srgbClr val="000000">
                      <a:alpha val="50000"/>
                    </a:srgbClr>
                  </a:innerShdw>
                </a:effectLst>
              </a:rPr>
              <a:t>Tom</a:t>
            </a:r>
          </a:p>
        </p:txBody>
      </p:sp>
      <p:cxnSp>
        <p:nvCxnSpPr>
          <p:cNvPr id="25" name="Straight Arrow Connector 24">
            <a:extLst>
              <a:ext uri="{FF2B5EF4-FFF2-40B4-BE49-F238E27FC236}">
                <a16:creationId xmlns:a16="http://schemas.microsoft.com/office/drawing/2014/main" id="{D50A6CC9-B070-403B-86C8-FF3A3AAE19E0}"/>
              </a:ext>
            </a:extLst>
          </p:cNvPr>
          <p:cNvCxnSpPr>
            <a:cxnSpLocks/>
          </p:cNvCxnSpPr>
          <p:nvPr/>
        </p:nvCxnSpPr>
        <p:spPr>
          <a:xfrm flipH="1" flipV="1">
            <a:off x="10167294" y="2843944"/>
            <a:ext cx="438150" cy="1888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721CE8AF-C59F-4F7F-B27D-A96E5C7A849B}"/>
              </a:ext>
            </a:extLst>
          </p:cNvPr>
          <p:cNvCxnSpPr>
            <a:cxnSpLocks/>
          </p:cNvCxnSpPr>
          <p:nvPr/>
        </p:nvCxnSpPr>
        <p:spPr>
          <a:xfrm flipH="1">
            <a:off x="10167294" y="3807213"/>
            <a:ext cx="529681" cy="33643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B7161CDF-6594-4018-86E3-76DD26170EA5}"/>
              </a:ext>
            </a:extLst>
          </p:cNvPr>
          <p:cNvCxnSpPr>
            <a:cxnSpLocks/>
          </p:cNvCxnSpPr>
          <p:nvPr/>
        </p:nvCxnSpPr>
        <p:spPr>
          <a:xfrm flipH="1" flipV="1">
            <a:off x="10230956" y="3435979"/>
            <a:ext cx="349459"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ADD4A555-BFE3-41EC-8727-BCD43F044850}"/>
              </a:ext>
            </a:extLst>
          </p:cNvPr>
          <p:cNvPicPr>
            <a:picLocks noChangeAspect="1"/>
          </p:cNvPicPr>
          <p:nvPr/>
        </p:nvPicPr>
        <p:blipFill>
          <a:blip r:embed="rId4"/>
          <a:stretch>
            <a:fillRect/>
          </a:stretch>
        </p:blipFill>
        <p:spPr>
          <a:xfrm>
            <a:off x="10836799" y="6178359"/>
            <a:ext cx="1286367" cy="591363"/>
          </a:xfrm>
          <a:prstGeom prst="rect">
            <a:avLst/>
          </a:prstGeom>
        </p:spPr>
      </p:pic>
      <p:sp>
        <p:nvSpPr>
          <p:cNvPr id="7" name="TextBox 6">
            <a:extLst>
              <a:ext uri="{FF2B5EF4-FFF2-40B4-BE49-F238E27FC236}">
                <a16:creationId xmlns:a16="http://schemas.microsoft.com/office/drawing/2014/main" id="{FE20B3D2-C766-AF05-D30F-01EAA58A84EE}"/>
              </a:ext>
            </a:extLst>
          </p:cNvPr>
          <p:cNvSpPr txBox="1"/>
          <p:nvPr/>
        </p:nvSpPr>
        <p:spPr>
          <a:xfrm>
            <a:off x="3724034" y="35604"/>
            <a:ext cx="4424941" cy="523220"/>
          </a:xfrm>
          <a:prstGeom prst="rect">
            <a:avLst/>
          </a:prstGeom>
          <a:noFill/>
        </p:spPr>
        <p:txBody>
          <a:bodyPr wrap="square" rtlCol="0">
            <a:spAutoFit/>
          </a:bodyPr>
          <a:lstStyle/>
          <a:p>
            <a:r>
              <a:rPr lang="en-GB" sz="2800" dirty="0"/>
              <a:t>Why do I have to do all this?</a:t>
            </a:r>
          </a:p>
        </p:txBody>
      </p:sp>
    </p:spTree>
    <p:extLst>
      <p:ext uri="{BB962C8B-B14F-4D97-AF65-F5344CB8AC3E}">
        <p14:creationId xmlns:p14="http://schemas.microsoft.com/office/powerpoint/2010/main" val="9545534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4E805E9-A995-6114-D753-B8397AC2F186}"/>
              </a:ext>
            </a:extLst>
          </p:cNvPr>
          <p:cNvSpPr/>
          <p:nvPr/>
        </p:nvSpPr>
        <p:spPr>
          <a:xfrm>
            <a:off x="4212771" y="2318657"/>
            <a:ext cx="3902529" cy="17798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What can we do to stay in logical mode and not become a chimp?</a:t>
            </a:r>
          </a:p>
        </p:txBody>
      </p:sp>
      <p:sp>
        <p:nvSpPr>
          <p:cNvPr id="3" name="Speech Bubble: Oval 2">
            <a:extLst>
              <a:ext uri="{FF2B5EF4-FFF2-40B4-BE49-F238E27FC236}">
                <a16:creationId xmlns:a16="http://schemas.microsoft.com/office/drawing/2014/main" id="{E28C4A5C-8ADC-FA63-3E72-C01F20C9A85D}"/>
              </a:ext>
            </a:extLst>
          </p:cNvPr>
          <p:cNvSpPr/>
          <p:nvPr/>
        </p:nvSpPr>
        <p:spPr>
          <a:xfrm>
            <a:off x="473529" y="310242"/>
            <a:ext cx="2873828" cy="1959429"/>
          </a:xfrm>
          <a:prstGeom prst="wedgeEllipseCallout">
            <a:avLst>
              <a:gd name="adj1" fmla="val 57576"/>
              <a:gd name="adj2" fmla="val 5583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Teach them about their chimp and how it is just panicking</a:t>
            </a:r>
          </a:p>
          <a:p>
            <a:pPr algn="ctr"/>
            <a:r>
              <a:rPr lang="en-GB" dirty="0"/>
              <a:t>(hand over control)</a:t>
            </a:r>
          </a:p>
        </p:txBody>
      </p:sp>
      <p:sp>
        <p:nvSpPr>
          <p:cNvPr id="4" name="Speech Bubble: Oval 3">
            <a:extLst>
              <a:ext uri="{FF2B5EF4-FFF2-40B4-BE49-F238E27FC236}">
                <a16:creationId xmlns:a16="http://schemas.microsoft.com/office/drawing/2014/main" id="{CD8669A6-9BE1-59DA-5C50-378D0039B9A4}"/>
              </a:ext>
            </a:extLst>
          </p:cNvPr>
          <p:cNvSpPr/>
          <p:nvPr/>
        </p:nvSpPr>
        <p:spPr>
          <a:xfrm>
            <a:off x="375558" y="4588331"/>
            <a:ext cx="2873828" cy="1959429"/>
          </a:xfrm>
          <a:prstGeom prst="wedgeEllipseCallout">
            <a:avLst>
              <a:gd name="adj1" fmla="val 57576"/>
              <a:gd name="adj2" fmla="val -5583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When they panic give them an exit route</a:t>
            </a:r>
          </a:p>
          <a:p>
            <a:pPr algn="ctr"/>
            <a:r>
              <a:rPr lang="en-GB" dirty="0"/>
              <a:t>(practise how to get out)</a:t>
            </a:r>
          </a:p>
        </p:txBody>
      </p:sp>
      <p:sp>
        <p:nvSpPr>
          <p:cNvPr id="5" name="Speech Bubble: Oval 4">
            <a:extLst>
              <a:ext uri="{FF2B5EF4-FFF2-40B4-BE49-F238E27FC236}">
                <a16:creationId xmlns:a16="http://schemas.microsoft.com/office/drawing/2014/main" id="{04E95168-BF75-B0AB-44A4-7F0F3FBD0767}"/>
              </a:ext>
            </a:extLst>
          </p:cNvPr>
          <p:cNvSpPr/>
          <p:nvPr/>
        </p:nvSpPr>
        <p:spPr>
          <a:xfrm>
            <a:off x="4265839" y="4751614"/>
            <a:ext cx="2873828" cy="1959429"/>
          </a:xfrm>
          <a:prstGeom prst="wedgeEllipseCallout">
            <a:avLst>
              <a:gd name="adj1" fmla="val 13258"/>
              <a:gd name="adj2" fmla="val -9583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Remove all fear!</a:t>
            </a:r>
          </a:p>
          <a:p>
            <a:pPr algn="ctr"/>
            <a:r>
              <a:rPr lang="en-GB" dirty="0"/>
              <a:t>Know the child’s triggers</a:t>
            </a:r>
          </a:p>
          <a:p>
            <a:pPr algn="ctr"/>
            <a:r>
              <a:rPr lang="en-GB" dirty="0"/>
              <a:t>(observe)</a:t>
            </a:r>
          </a:p>
        </p:txBody>
      </p:sp>
      <p:sp>
        <p:nvSpPr>
          <p:cNvPr id="6" name="Speech Bubble: Oval 5">
            <a:extLst>
              <a:ext uri="{FF2B5EF4-FFF2-40B4-BE49-F238E27FC236}">
                <a16:creationId xmlns:a16="http://schemas.microsoft.com/office/drawing/2014/main" id="{DEE4D8B8-E2F5-24C4-3DED-EC19FB7AB89B}"/>
              </a:ext>
            </a:extLst>
          </p:cNvPr>
          <p:cNvSpPr/>
          <p:nvPr/>
        </p:nvSpPr>
        <p:spPr>
          <a:xfrm>
            <a:off x="9201150" y="2792185"/>
            <a:ext cx="2873828" cy="1959429"/>
          </a:xfrm>
          <a:prstGeom prst="wedgeEllipseCallout">
            <a:avLst>
              <a:gd name="adj1" fmla="val -64583"/>
              <a:gd name="adj2" fmla="val -833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Stability/security recognise the response</a:t>
            </a:r>
          </a:p>
          <a:p>
            <a:pPr algn="ctr"/>
            <a:r>
              <a:rPr lang="en-GB" dirty="0"/>
              <a:t>(Behaviour policy – clear/concise)</a:t>
            </a:r>
          </a:p>
        </p:txBody>
      </p:sp>
      <p:sp>
        <p:nvSpPr>
          <p:cNvPr id="7" name="Speech Bubble: Oval 6">
            <a:extLst>
              <a:ext uri="{FF2B5EF4-FFF2-40B4-BE49-F238E27FC236}">
                <a16:creationId xmlns:a16="http://schemas.microsoft.com/office/drawing/2014/main" id="{CA189AB7-1E6F-DFAE-2AA1-1929A18CDB3D}"/>
              </a:ext>
            </a:extLst>
          </p:cNvPr>
          <p:cNvSpPr/>
          <p:nvPr/>
        </p:nvSpPr>
        <p:spPr>
          <a:xfrm>
            <a:off x="4669973" y="157842"/>
            <a:ext cx="2873828" cy="1959429"/>
          </a:xfrm>
          <a:prstGeom prst="wedgeEllipseCallout">
            <a:avLst>
              <a:gd name="adj1" fmla="val -16288"/>
              <a:gd name="adj2" fmla="val 71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Fill the child’s head with logical responses to call on</a:t>
            </a:r>
          </a:p>
          <a:p>
            <a:pPr algn="ctr"/>
            <a:r>
              <a:rPr lang="en-GB" dirty="0"/>
              <a:t>(social stories)</a:t>
            </a:r>
          </a:p>
        </p:txBody>
      </p:sp>
      <p:sp>
        <p:nvSpPr>
          <p:cNvPr id="8" name="Speech Bubble: Oval 7">
            <a:extLst>
              <a:ext uri="{FF2B5EF4-FFF2-40B4-BE49-F238E27FC236}">
                <a16:creationId xmlns:a16="http://schemas.microsoft.com/office/drawing/2014/main" id="{4A16EC87-5E51-2C6C-5E72-B66E8579C5AA}"/>
              </a:ext>
            </a:extLst>
          </p:cNvPr>
          <p:cNvSpPr/>
          <p:nvPr/>
        </p:nvSpPr>
        <p:spPr>
          <a:xfrm>
            <a:off x="8550731" y="310242"/>
            <a:ext cx="2873828" cy="1959429"/>
          </a:xfrm>
          <a:prstGeom prst="wedgeEllipseCallout">
            <a:avLst>
              <a:gd name="adj1" fmla="val -44697"/>
              <a:gd name="adj2" fmla="val 6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Scripts!</a:t>
            </a:r>
          </a:p>
          <a:p>
            <a:pPr algn="ctr"/>
            <a:r>
              <a:rPr lang="en-GB" dirty="0"/>
              <a:t>Repeat, repeat, repeat</a:t>
            </a:r>
          </a:p>
          <a:p>
            <a:pPr algn="ctr"/>
            <a:r>
              <a:rPr lang="en-GB" dirty="0"/>
              <a:t>‘computer says no’</a:t>
            </a:r>
          </a:p>
        </p:txBody>
      </p:sp>
      <p:sp>
        <p:nvSpPr>
          <p:cNvPr id="9" name="Speech Bubble: Oval 8">
            <a:extLst>
              <a:ext uri="{FF2B5EF4-FFF2-40B4-BE49-F238E27FC236}">
                <a16:creationId xmlns:a16="http://schemas.microsoft.com/office/drawing/2014/main" id="{C9FA5751-B549-7C20-92CA-0DF60ED5F98A}"/>
              </a:ext>
            </a:extLst>
          </p:cNvPr>
          <p:cNvSpPr/>
          <p:nvPr/>
        </p:nvSpPr>
        <p:spPr>
          <a:xfrm>
            <a:off x="7764236" y="4588330"/>
            <a:ext cx="2873828" cy="1959429"/>
          </a:xfrm>
          <a:prstGeom prst="wedgeEllipseCallout">
            <a:avLst>
              <a:gd name="adj1" fmla="val -50378"/>
              <a:gd name="adj2" fmla="val -9166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Create opportunities to avoid the child feeling unsure so wont panic</a:t>
            </a:r>
          </a:p>
          <a:p>
            <a:pPr algn="ctr"/>
            <a:r>
              <a:rPr lang="en-GB" dirty="0"/>
              <a:t>(scaffold)</a:t>
            </a:r>
          </a:p>
        </p:txBody>
      </p:sp>
      <p:sp>
        <p:nvSpPr>
          <p:cNvPr id="10" name="Speech Bubble: Oval 9">
            <a:extLst>
              <a:ext uri="{FF2B5EF4-FFF2-40B4-BE49-F238E27FC236}">
                <a16:creationId xmlns:a16="http://schemas.microsoft.com/office/drawing/2014/main" id="{C3FF0302-B80E-0E1B-55D4-84A5DE91E37D}"/>
              </a:ext>
            </a:extLst>
          </p:cNvPr>
          <p:cNvSpPr/>
          <p:nvPr/>
        </p:nvSpPr>
        <p:spPr>
          <a:xfrm>
            <a:off x="117022" y="2329542"/>
            <a:ext cx="3132364" cy="1959429"/>
          </a:xfrm>
          <a:prstGeom prst="wedgeEllipseCallout">
            <a:avLst>
              <a:gd name="adj1" fmla="val 73485"/>
              <a:gd name="adj2" fmla="val -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Notice when you are moving into chimp mode – only use logical information</a:t>
            </a:r>
          </a:p>
          <a:p>
            <a:pPr algn="ctr"/>
            <a:r>
              <a:rPr lang="en-GB" dirty="0"/>
              <a:t>(strategies)</a:t>
            </a:r>
          </a:p>
        </p:txBody>
      </p:sp>
    </p:spTree>
    <p:extLst>
      <p:ext uri="{BB962C8B-B14F-4D97-AF65-F5344CB8AC3E}">
        <p14:creationId xmlns:p14="http://schemas.microsoft.com/office/powerpoint/2010/main" val="16760549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A17FEC0-4BB5-4B3C-9C7F-174188151875}"/>
              </a:ext>
            </a:extLst>
          </p:cNvPr>
          <p:cNvSpPr txBox="1"/>
          <p:nvPr/>
        </p:nvSpPr>
        <p:spPr>
          <a:xfrm>
            <a:off x="2190751" y="374207"/>
            <a:ext cx="7974182" cy="461665"/>
          </a:xfrm>
          <a:prstGeom prst="rect">
            <a:avLst/>
          </a:prstGeom>
          <a:noFill/>
        </p:spPr>
        <p:txBody>
          <a:bodyPr wrap="square" rtlCol="0">
            <a:spAutoFit/>
          </a:bodyPr>
          <a:lstStyle/>
          <a:p>
            <a:r>
              <a:rPr lang="en-GB" sz="2400" b="1" dirty="0">
                <a:solidFill>
                  <a:srgbClr val="FF0000"/>
                </a:solidFill>
              </a:rPr>
              <a:t>I want a compassionate classroom……what can I do about it?</a:t>
            </a:r>
          </a:p>
        </p:txBody>
      </p:sp>
      <p:sp>
        <p:nvSpPr>
          <p:cNvPr id="3" name="TextBox 2">
            <a:extLst>
              <a:ext uri="{FF2B5EF4-FFF2-40B4-BE49-F238E27FC236}">
                <a16:creationId xmlns:a16="http://schemas.microsoft.com/office/drawing/2014/main" id="{C5699E41-BBDC-43E9-9B5F-1206DC972498}"/>
              </a:ext>
            </a:extLst>
          </p:cNvPr>
          <p:cNvSpPr txBox="1"/>
          <p:nvPr/>
        </p:nvSpPr>
        <p:spPr>
          <a:xfrm>
            <a:off x="638175" y="1042600"/>
            <a:ext cx="3105150" cy="563231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b="1" dirty="0"/>
              <a:t>Sense of self:</a:t>
            </a:r>
          </a:p>
          <a:p>
            <a:r>
              <a:rPr lang="en-GB" dirty="0"/>
              <a:t>Give Tom responsibilities</a:t>
            </a:r>
          </a:p>
          <a:p>
            <a:r>
              <a:rPr lang="en-GB" dirty="0"/>
              <a:t>Give him Leadership opportunities, Self growth opportunities, Input into his learning</a:t>
            </a:r>
          </a:p>
          <a:p>
            <a:r>
              <a:rPr lang="en-GB" dirty="0"/>
              <a:t>Give him time to share his ideas</a:t>
            </a:r>
          </a:p>
          <a:p>
            <a:r>
              <a:rPr lang="en-GB" dirty="0"/>
              <a:t>Give him a voice in the school</a:t>
            </a:r>
          </a:p>
          <a:p>
            <a:r>
              <a:rPr lang="en-GB" dirty="0"/>
              <a:t>Let him make changes</a:t>
            </a:r>
          </a:p>
          <a:p>
            <a:r>
              <a:rPr lang="en-GB" dirty="0"/>
              <a:t>Give him chances to work on projects that have a huge impact in his community</a:t>
            </a:r>
          </a:p>
          <a:p>
            <a:r>
              <a:rPr lang="en-GB" dirty="0"/>
              <a:t>Give him a chance to fail, followed up by reflection and celebration</a:t>
            </a:r>
          </a:p>
          <a:p>
            <a:r>
              <a:rPr lang="en-GB" dirty="0"/>
              <a:t>Let Tom have the time to speak to others about his achievements – be an ambassador</a:t>
            </a:r>
          </a:p>
        </p:txBody>
      </p:sp>
      <p:sp>
        <p:nvSpPr>
          <p:cNvPr id="7" name="TextBox 6">
            <a:extLst>
              <a:ext uri="{FF2B5EF4-FFF2-40B4-BE49-F238E27FC236}">
                <a16:creationId xmlns:a16="http://schemas.microsoft.com/office/drawing/2014/main" id="{12E95800-1858-43B0-B912-D9B1E8D2341C}"/>
              </a:ext>
            </a:extLst>
          </p:cNvPr>
          <p:cNvSpPr txBox="1"/>
          <p:nvPr/>
        </p:nvSpPr>
        <p:spPr>
          <a:xfrm>
            <a:off x="4514850" y="1042599"/>
            <a:ext cx="3162300" cy="563231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b="1" dirty="0"/>
              <a:t>Sense of others:</a:t>
            </a:r>
          </a:p>
          <a:p>
            <a:r>
              <a:rPr lang="en-GB" dirty="0"/>
              <a:t>Give Tom a chance to help others as part of a team of ambassadors</a:t>
            </a:r>
          </a:p>
          <a:p>
            <a:r>
              <a:rPr lang="en-GB" dirty="0"/>
              <a:t>Give him responsibilities around other people</a:t>
            </a:r>
          </a:p>
          <a:p>
            <a:r>
              <a:rPr lang="en-GB" dirty="0"/>
              <a:t>Give him time to get to know others</a:t>
            </a:r>
          </a:p>
          <a:p>
            <a:r>
              <a:rPr lang="en-GB" dirty="0"/>
              <a:t>Give him opportunities to support other people and celebrate his and their achievements</a:t>
            </a:r>
          </a:p>
          <a:p>
            <a:r>
              <a:rPr lang="en-GB" dirty="0"/>
              <a:t>Help Tom to learn about the people around him</a:t>
            </a:r>
          </a:p>
          <a:p>
            <a:r>
              <a:rPr lang="en-GB" dirty="0"/>
              <a:t>Help  Tom to gain empathy and understanding of all events affecting others</a:t>
            </a:r>
          </a:p>
          <a:p>
            <a:r>
              <a:rPr lang="en-GB" dirty="0"/>
              <a:t>Give Tom time to work on charity work</a:t>
            </a:r>
          </a:p>
          <a:p>
            <a:r>
              <a:rPr lang="en-GB" dirty="0"/>
              <a:t>Let Tom be a mentor /coach</a:t>
            </a:r>
          </a:p>
        </p:txBody>
      </p:sp>
      <p:sp>
        <p:nvSpPr>
          <p:cNvPr id="9" name="TextBox 8">
            <a:extLst>
              <a:ext uri="{FF2B5EF4-FFF2-40B4-BE49-F238E27FC236}">
                <a16:creationId xmlns:a16="http://schemas.microsoft.com/office/drawing/2014/main" id="{21AF935C-3C8F-44B7-99FE-AC04E3A471DD}"/>
              </a:ext>
            </a:extLst>
          </p:cNvPr>
          <p:cNvSpPr txBox="1"/>
          <p:nvPr/>
        </p:nvSpPr>
        <p:spPr>
          <a:xfrm>
            <a:off x="8391526" y="1042599"/>
            <a:ext cx="3162299" cy="563231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b="1" dirty="0"/>
              <a:t>Sense of the world:</a:t>
            </a:r>
          </a:p>
          <a:p>
            <a:r>
              <a:rPr lang="en-GB" dirty="0"/>
              <a:t>Let Tom participate in his learning journey by planning with you</a:t>
            </a:r>
          </a:p>
          <a:p>
            <a:r>
              <a:rPr lang="en-GB" dirty="0"/>
              <a:t>Create a curriculum with projects he can help to plan and execute with real outcomes for the world</a:t>
            </a:r>
          </a:p>
          <a:p>
            <a:r>
              <a:rPr lang="en-GB" dirty="0"/>
              <a:t>Help Tom to make the world a better place – reality and purpose</a:t>
            </a:r>
          </a:p>
          <a:p>
            <a:r>
              <a:rPr lang="en-GB" dirty="0"/>
              <a:t>Teach Tom how to be a global citizen</a:t>
            </a:r>
          </a:p>
          <a:p>
            <a:r>
              <a:rPr lang="en-GB" dirty="0"/>
              <a:t>Help Tom to be confident online and use it to communicate with the world</a:t>
            </a:r>
          </a:p>
          <a:p>
            <a:r>
              <a:rPr lang="en-GB" dirty="0"/>
              <a:t>Help Tom carve his place in the world before he leaves school – know where his strengths are needed and valued</a:t>
            </a:r>
          </a:p>
        </p:txBody>
      </p:sp>
    </p:spTree>
    <p:extLst>
      <p:ext uri="{BB962C8B-B14F-4D97-AF65-F5344CB8AC3E}">
        <p14:creationId xmlns:p14="http://schemas.microsoft.com/office/powerpoint/2010/main" val="41693310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croll: Horizontal 1">
            <a:extLst>
              <a:ext uri="{FF2B5EF4-FFF2-40B4-BE49-F238E27FC236}">
                <a16:creationId xmlns:a16="http://schemas.microsoft.com/office/drawing/2014/main" id="{1AE03620-F186-4C27-879D-609D965B755A}"/>
              </a:ext>
            </a:extLst>
          </p:cNvPr>
          <p:cNvSpPr/>
          <p:nvPr/>
        </p:nvSpPr>
        <p:spPr>
          <a:xfrm>
            <a:off x="2343705" y="152347"/>
            <a:ext cx="6498454" cy="116067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DB7B616E-F2B0-45CD-A67C-3A0806E4C71A}"/>
              </a:ext>
            </a:extLst>
          </p:cNvPr>
          <p:cNvSpPr txBox="1"/>
          <p:nvPr/>
        </p:nvSpPr>
        <p:spPr>
          <a:xfrm>
            <a:off x="2343705" y="471073"/>
            <a:ext cx="6498453" cy="523220"/>
          </a:xfrm>
          <a:prstGeom prst="rect">
            <a:avLst/>
          </a:prstGeom>
          <a:noFill/>
        </p:spPr>
        <p:txBody>
          <a:bodyPr wrap="square">
            <a:spAutoFit/>
          </a:bodyPr>
          <a:lstStyle/>
          <a:p>
            <a:pPr algn="ctr"/>
            <a:r>
              <a:rPr lang="en-GB" sz="2800" b="1" dirty="0">
                <a:solidFill>
                  <a:srgbClr val="006600"/>
                </a:solidFill>
                <a:latin typeface="Bradley Hand ITC" panose="03070402050302030203" pitchFamily="66" charset="0"/>
              </a:rPr>
              <a:t>The compassionate people around the child</a:t>
            </a:r>
          </a:p>
        </p:txBody>
      </p:sp>
      <p:sp>
        <p:nvSpPr>
          <p:cNvPr id="4" name="Heart 3">
            <a:extLst>
              <a:ext uri="{FF2B5EF4-FFF2-40B4-BE49-F238E27FC236}">
                <a16:creationId xmlns:a16="http://schemas.microsoft.com/office/drawing/2014/main" id="{9087262B-1A04-4682-8118-C5ABD3A47D2F}"/>
              </a:ext>
            </a:extLst>
          </p:cNvPr>
          <p:cNvSpPr/>
          <p:nvPr/>
        </p:nvSpPr>
        <p:spPr>
          <a:xfrm>
            <a:off x="3401719" y="1422142"/>
            <a:ext cx="4382426" cy="3584262"/>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TextBox 4">
            <a:extLst>
              <a:ext uri="{FF2B5EF4-FFF2-40B4-BE49-F238E27FC236}">
                <a16:creationId xmlns:a16="http://schemas.microsoft.com/office/drawing/2014/main" id="{102505AC-4314-4057-B921-AD289650C08A}"/>
              </a:ext>
            </a:extLst>
          </p:cNvPr>
          <p:cNvSpPr txBox="1"/>
          <p:nvPr/>
        </p:nvSpPr>
        <p:spPr>
          <a:xfrm>
            <a:off x="3533314" y="2288708"/>
            <a:ext cx="4154748" cy="2031325"/>
          </a:xfrm>
          <a:prstGeom prst="rect">
            <a:avLst/>
          </a:prstGeom>
          <a:noFill/>
        </p:spPr>
        <p:txBody>
          <a:bodyPr wrap="square" rtlCol="0">
            <a:spAutoFit/>
          </a:bodyPr>
          <a:lstStyle/>
          <a:p>
            <a:pPr algn="ctr"/>
            <a:r>
              <a:rPr lang="en-GB" u="sng" dirty="0">
                <a:latin typeface="Comic Sans MS" panose="030F0702030302020204" pitchFamily="66" charset="0"/>
              </a:rPr>
              <a:t>Relationships are formed leading to</a:t>
            </a:r>
            <a:r>
              <a:rPr lang="en-GB" dirty="0">
                <a:latin typeface="Comic Sans MS" panose="030F0702030302020204" pitchFamily="66" charset="0"/>
              </a:rPr>
              <a:t>:</a:t>
            </a:r>
          </a:p>
          <a:p>
            <a:pPr algn="ctr"/>
            <a:endParaRPr lang="en-GB" dirty="0">
              <a:latin typeface="Comic Sans MS" panose="030F0702030302020204" pitchFamily="66" charset="0"/>
            </a:endParaRPr>
          </a:p>
          <a:p>
            <a:pPr algn="ctr"/>
            <a:r>
              <a:rPr lang="en-GB" dirty="0">
                <a:latin typeface="Comic Sans MS" panose="030F0702030302020204" pitchFamily="66" charset="0"/>
              </a:rPr>
              <a:t>Feeling needed/wanted</a:t>
            </a:r>
          </a:p>
          <a:p>
            <a:pPr algn="ctr"/>
            <a:r>
              <a:rPr lang="en-GB" dirty="0">
                <a:latin typeface="Comic Sans MS" panose="030F0702030302020204" pitchFamily="66" charset="0"/>
              </a:rPr>
              <a:t>Feeling cared for</a:t>
            </a:r>
          </a:p>
          <a:p>
            <a:pPr algn="ctr"/>
            <a:r>
              <a:rPr lang="en-GB" dirty="0">
                <a:latin typeface="Comic Sans MS" panose="030F0702030302020204" pitchFamily="66" charset="0"/>
              </a:rPr>
              <a:t>Feeling valued</a:t>
            </a:r>
          </a:p>
          <a:p>
            <a:pPr algn="ctr"/>
            <a:r>
              <a:rPr lang="en-GB" dirty="0">
                <a:latin typeface="Comic Sans MS" panose="030F0702030302020204" pitchFamily="66" charset="0"/>
              </a:rPr>
              <a:t>Feeling loved</a:t>
            </a:r>
          </a:p>
          <a:p>
            <a:pPr algn="ctr"/>
            <a:r>
              <a:rPr lang="en-GB" dirty="0">
                <a:latin typeface="Comic Sans MS" panose="030F0702030302020204" pitchFamily="66" charset="0"/>
              </a:rPr>
              <a:t>Feeling liked</a:t>
            </a:r>
          </a:p>
        </p:txBody>
      </p:sp>
      <p:sp>
        <p:nvSpPr>
          <p:cNvPr id="6" name="TextBox 5">
            <a:extLst>
              <a:ext uri="{FF2B5EF4-FFF2-40B4-BE49-F238E27FC236}">
                <a16:creationId xmlns:a16="http://schemas.microsoft.com/office/drawing/2014/main" id="{99CC476E-1348-4A78-9F87-6FA8BC6244DB}"/>
              </a:ext>
            </a:extLst>
          </p:cNvPr>
          <p:cNvSpPr txBox="1"/>
          <p:nvPr/>
        </p:nvSpPr>
        <p:spPr>
          <a:xfrm>
            <a:off x="226274" y="1313019"/>
            <a:ext cx="3720483" cy="5047536"/>
          </a:xfrm>
          <a:prstGeom prst="rect">
            <a:avLst/>
          </a:prstGeom>
          <a:noFill/>
        </p:spPr>
        <p:txBody>
          <a:bodyPr wrap="square" rtlCol="0">
            <a:spAutoFit/>
          </a:bodyPr>
          <a:lstStyle/>
          <a:p>
            <a:r>
              <a:rPr lang="en-GB" b="1" u="sng" dirty="0"/>
              <a:t>Staff</a:t>
            </a:r>
          </a:p>
          <a:p>
            <a:r>
              <a:rPr lang="en-GB" sz="1600" dirty="0">
                <a:latin typeface="Comic Sans MS" panose="030F0702030302020204" pitchFamily="66" charset="0"/>
              </a:rPr>
              <a:t>Praise</a:t>
            </a:r>
          </a:p>
          <a:p>
            <a:r>
              <a:rPr lang="en-GB" sz="1600" dirty="0">
                <a:latin typeface="Comic Sans MS" panose="030F0702030302020204" pitchFamily="66" charset="0"/>
              </a:rPr>
              <a:t>Happy to see child</a:t>
            </a:r>
          </a:p>
          <a:p>
            <a:r>
              <a:rPr lang="en-GB" sz="1600" dirty="0">
                <a:latin typeface="Comic Sans MS" panose="030F0702030302020204" pitchFamily="66" charset="0"/>
              </a:rPr>
              <a:t>Smile at child often</a:t>
            </a:r>
          </a:p>
          <a:p>
            <a:r>
              <a:rPr lang="en-GB" sz="1600" dirty="0">
                <a:latin typeface="Comic Sans MS" panose="030F0702030302020204" pitchFamily="66" charset="0"/>
              </a:rPr>
              <a:t>Wave to child</a:t>
            </a:r>
          </a:p>
          <a:p>
            <a:r>
              <a:rPr lang="en-GB" sz="1600" dirty="0">
                <a:latin typeface="Comic Sans MS" panose="030F0702030302020204" pitchFamily="66" charset="0"/>
              </a:rPr>
              <a:t>Thank them</a:t>
            </a:r>
          </a:p>
          <a:p>
            <a:r>
              <a:rPr lang="en-GB" sz="1600" dirty="0">
                <a:latin typeface="Comic Sans MS" panose="030F0702030302020204" pitchFamily="66" charset="0"/>
              </a:rPr>
              <a:t>Apologise to them</a:t>
            </a:r>
          </a:p>
          <a:p>
            <a:r>
              <a:rPr lang="en-GB" sz="1600" dirty="0">
                <a:latin typeface="Comic Sans MS" panose="030F0702030302020204" pitchFamily="66" charset="0"/>
              </a:rPr>
              <a:t>Nurture child</a:t>
            </a:r>
          </a:p>
          <a:p>
            <a:r>
              <a:rPr lang="en-GB" sz="1600" dirty="0">
                <a:latin typeface="Comic Sans MS" panose="030F0702030302020204" pitchFamily="66" charset="0"/>
              </a:rPr>
              <a:t>Be interested in what they say</a:t>
            </a:r>
          </a:p>
          <a:p>
            <a:r>
              <a:rPr lang="en-GB" sz="1600" dirty="0">
                <a:latin typeface="Comic Sans MS" panose="030F0702030302020204" pitchFamily="66" charset="0"/>
              </a:rPr>
              <a:t>Listen to them</a:t>
            </a:r>
          </a:p>
          <a:p>
            <a:r>
              <a:rPr lang="en-GB" sz="1600" dirty="0">
                <a:latin typeface="Comic Sans MS" panose="030F0702030302020204" pitchFamily="66" charset="0"/>
              </a:rPr>
              <a:t>Value their opinion</a:t>
            </a:r>
          </a:p>
          <a:p>
            <a:r>
              <a:rPr lang="en-GB" sz="1600" dirty="0">
                <a:latin typeface="Comic Sans MS" panose="030F0702030302020204" pitchFamily="66" charset="0"/>
              </a:rPr>
              <a:t>Talk about them positively</a:t>
            </a:r>
          </a:p>
          <a:p>
            <a:r>
              <a:rPr lang="en-GB" sz="1600" dirty="0">
                <a:latin typeface="Comic Sans MS" panose="030F0702030302020204" pitchFamily="66" charset="0"/>
              </a:rPr>
              <a:t>Check in on them</a:t>
            </a:r>
          </a:p>
          <a:p>
            <a:r>
              <a:rPr lang="en-GB" sz="1600" dirty="0">
                <a:latin typeface="Comic Sans MS" panose="030F0702030302020204" pitchFamily="66" charset="0"/>
              </a:rPr>
              <a:t>Celebrate them</a:t>
            </a:r>
          </a:p>
          <a:p>
            <a:r>
              <a:rPr lang="en-GB" sz="1600" dirty="0">
                <a:latin typeface="Comic Sans MS" panose="030F0702030302020204" pitchFamily="66" charset="0"/>
              </a:rPr>
              <a:t>Reassure them when they make mistakes</a:t>
            </a:r>
          </a:p>
          <a:p>
            <a:r>
              <a:rPr lang="en-GB" sz="1600" dirty="0">
                <a:latin typeface="Comic Sans MS" panose="030F0702030302020204" pitchFamily="66" charset="0"/>
              </a:rPr>
              <a:t>Help them</a:t>
            </a:r>
          </a:p>
          <a:p>
            <a:r>
              <a:rPr lang="en-GB" sz="1600" dirty="0">
                <a:latin typeface="Comic Sans MS" panose="030F0702030302020204" pitchFamily="66" charset="0"/>
              </a:rPr>
              <a:t>Trust them</a:t>
            </a:r>
          </a:p>
          <a:p>
            <a:r>
              <a:rPr lang="en-GB" sz="1600" dirty="0">
                <a:highlight>
                  <a:srgbClr val="FFFF00"/>
                </a:highlight>
                <a:latin typeface="Comic Sans MS" panose="030F0702030302020204" pitchFamily="66" charset="0"/>
              </a:rPr>
              <a:t>Trauma Informed B Policy</a:t>
            </a:r>
          </a:p>
          <a:p>
            <a:r>
              <a:rPr lang="en-GB" sz="1600" dirty="0">
                <a:latin typeface="Comic Sans MS" panose="030F0702030302020204" pitchFamily="66" charset="0"/>
              </a:rPr>
              <a:t>Maslow before Blooms!</a:t>
            </a:r>
          </a:p>
        </p:txBody>
      </p:sp>
      <p:sp>
        <p:nvSpPr>
          <p:cNvPr id="7" name="TextBox 6">
            <a:extLst>
              <a:ext uri="{FF2B5EF4-FFF2-40B4-BE49-F238E27FC236}">
                <a16:creationId xmlns:a16="http://schemas.microsoft.com/office/drawing/2014/main" id="{B71985C5-8DDD-4DCC-AB9A-59B555B84740}"/>
              </a:ext>
            </a:extLst>
          </p:cNvPr>
          <p:cNvSpPr txBox="1"/>
          <p:nvPr/>
        </p:nvSpPr>
        <p:spPr>
          <a:xfrm>
            <a:off x="3283118" y="5186598"/>
            <a:ext cx="4619625" cy="1384995"/>
          </a:xfrm>
          <a:prstGeom prst="rect">
            <a:avLst/>
          </a:prstGeom>
          <a:noFill/>
        </p:spPr>
        <p:txBody>
          <a:bodyPr wrap="square" rtlCol="0">
            <a:spAutoFit/>
          </a:bodyPr>
          <a:lstStyle/>
          <a:p>
            <a:pPr algn="ctr"/>
            <a:r>
              <a:rPr lang="en-GB" b="1" u="sng" dirty="0"/>
              <a:t>Peers</a:t>
            </a:r>
          </a:p>
          <a:p>
            <a:pPr algn="ctr"/>
            <a:endParaRPr lang="en-GB" b="1" u="sng" dirty="0"/>
          </a:p>
          <a:p>
            <a:pPr algn="ctr"/>
            <a:r>
              <a:rPr lang="en-GB" sz="1600" dirty="0">
                <a:latin typeface="Comic Sans MS" panose="030F0702030302020204" pitchFamily="66" charset="0"/>
              </a:rPr>
              <a:t>Loyalty, friendship, challenge, forgiveness, accountability, compromise, debate, equality, laughter, fun.</a:t>
            </a:r>
          </a:p>
        </p:txBody>
      </p:sp>
      <p:sp>
        <p:nvSpPr>
          <p:cNvPr id="8" name="TextBox 7">
            <a:extLst>
              <a:ext uri="{FF2B5EF4-FFF2-40B4-BE49-F238E27FC236}">
                <a16:creationId xmlns:a16="http://schemas.microsoft.com/office/drawing/2014/main" id="{201C6F17-D9A0-4890-ADBF-3A40E21D720A}"/>
              </a:ext>
            </a:extLst>
          </p:cNvPr>
          <p:cNvSpPr txBox="1"/>
          <p:nvPr/>
        </p:nvSpPr>
        <p:spPr>
          <a:xfrm>
            <a:off x="8724899" y="1562101"/>
            <a:ext cx="2714625" cy="3877985"/>
          </a:xfrm>
          <a:prstGeom prst="rect">
            <a:avLst/>
          </a:prstGeom>
          <a:noFill/>
        </p:spPr>
        <p:txBody>
          <a:bodyPr wrap="square" rtlCol="0">
            <a:spAutoFit/>
          </a:bodyPr>
          <a:lstStyle/>
          <a:p>
            <a:r>
              <a:rPr lang="en-GB" b="1" u="sng" dirty="0"/>
              <a:t>Parents</a:t>
            </a:r>
          </a:p>
          <a:p>
            <a:endParaRPr lang="en-GB" b="1" u="sng" dirty="0"/>
          </a:p>
          <a:p>
            <a:r>
              <a:rPr lang="en-GB" sz="1600" dirty="0">
                <a:latin typeface="Comic Sans MS" panose="030F0702030302020204" pitchFamily="66" charset="0"/>
              </a:rPr>
              <a:t>Unconditional love</a:t>
            </a:r>
          </a:p>
          <a:p>
            <a:r>
              <a:rPr lang="en-GB" sz="1600" dirty="0">
                <a:latin typeface="Comic Sans MS" panose="030F0702030302020204" pitchFamily="66" charset="0"/>
              </a:rPr>
              <a:t>Forgiveness</a:t>
            </a:r>
          </a:p>
          <a:p>
            <a:r>
              <a:rPr lang="en-GB" sz="1600" dirty="0">
                <a:latin typeface="Comic Sans MS" panose="030F0702030302020204" pitchFamily="66" charset="0"/>
              </a:rPr>
              <a:t>Know their gifts/talents</a:t>
            </a:r>
          </a:p>
          <a:p>
            <a:r>
              <a:rPr lang="en-GB" sz="1600" dirty="0">
                <a:latin typeface="Comic Sans MS" panose="030F0702030302020204" pitchFamily="66" charset="0"/>
              </a:rPr>
              <a:t>Understand them</a:t>
            </a:r>
          </a:p>
          <a:p>
            <a:r>
              <a:rPr lang="en-GB" sz="1600" dirty="0">
                <a:latin typeface="Comic Sans MS" panose="030F0702030302020204" pitchFamily="66" charset="0"/>
              </a:rPr>
              <a:t>Reassure them</a:t>
            </a:r>
          </a:p>
          <a:p>
            <a:r>
              <a:rPr lang="en-GB" sz="1600" dirty="0">
                <a:latin typeface="Comic Sans MS" panose="030F0702030302020204" pitchFamily="66" charset="0"/>
              </a:rPr>
              <a:t>Listen to them</a:t>
            </a:r>
          </a:p>
          <a:p>
            <a:r>
              <a:rPr lang="en-GB" sz="1600" dirty="0">
                <a:latin typeface="Comic Sans MS" panose="030F0702030302020204" pitchFamily="66" charset="0"/>
              </a:rPr>
              <a:t>Champion them</a:t>
            </a:r>
          </a:p>
          <a:p>
            <a:r>
              <a:rPr lang="en-GB" sz="1600" dirty="0">
                <a:latin typeface="Comic Sans MS" panose="030F0702030302020204" pitchFamily="66" charset="0"/>
              </a:rPr>
              <a:t>Praise them</a:t>
            </a:r>
          </a:p>
          <a:p>
            <a:r>
              <a:rPr lang="en-GB" sz="1600" dirty="0">
                <a:latin typeface="Comic Sans MS" panose="030F0702030302020204" pitchFamily="66" charset="0"/>
              </a:rPr>
              <a:t>Like them</a:t>
            </a:r>
          </a:p>
          <a:p>
            <a:r>
              <a:rPr lang="en-GB" sz="1600" dirty="0">
                <a:latin typeface="Comic Sans MS" panose="030F0702030302020204" pitchFamily="66" charset="0"/>
              </a:rPr>
              <a:t>Talk about them positively</a:t>
            </a:r>
          </a:p>
          <a:p>
            <a:r>
              <a:rPr lang="en-GB" sz="1600" dirty="0">
                <a:latin typeface="Comic Sans MS" panose="030F0702030302020204" pitchFamily="66" charset="0"/>
              </a:rPr>
              <a:t>Nurture them</a:t>
            </a:r>
          </a:p>
          <a:p>
            <a:r>
              <a:rPr lang="en-GB" sz="1600" dirty="0">
                <a:latin typeface="Comic Sans MS" panose="030F0702030302020204" pitchFamily="66" charset="0"/>
              </a:rPr>
              <a:t>Basic needs met</a:t>
            </a:r>
          </a:p>
          <a:p>
            <a:endParaRPr lang="en-GB" dirty="0"/>
          </a:p>
        </p:txBody>
      </p:sp>
      <p:pic>
        <p:nvPicPr>
          <p:cNvPr id="9" name="Picture 8">
            <a:extLst>
              <a:ext uri="{FF2B5EF4-FFF2-40B4-BE49-F238E27FC236}">
                <a16:creationId xmlns:a16="http://schemas.microsoft.com/office/drawing/2014/main" id="{4F871173-ABE9-4260-977B-1508B7A06CBF}"/>
              </a:ext>
            </a:extLst>
          </p:cNvPr>
          <p:cNvPicPr>
            <a:picLocks noChangeAspect="1"/>
          </p:cNvPicPr>
          <p:nvPr/>
        </p:nvPicPr>
        <p:blipFill>
          <a:blip r:embed="rId2"/>
          <a:stretch>
            <a:fillRect/>
          </a:stretch>
        </p:blipFill>
        <p:spPr>
          <a:xfrm>
            <a:off x="10796341" y="6183578"/>
            <a:ext cx="1286367" cy="591363"/>
          </a:xfrm>
          <a:prstGeom prst="rect">
            <a:avLst/>
          </a:prstGeom>
        </p:spPr>
      </p:pic>
    </p:spTree>
    <p:extLst>
      <p:ext uri="{BB962C8B-B14F-4D97-AF65-F5344CB8AC3E}">
        <p14:creationId xmlns:p14="http://schemas.microsoft.com/office/powerpoint/2010/main" val="16897550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1B17DB0-BFF7-63E5-1C9B-F2D07315E6B7}"/>
              </a:ext>
            </a:extLst>
          </p:cNvPr>
          <p:cNvSpPr txBox="1"/>
          <p:nvPr/>
        </p:nvSpPr>
        <p:spPr>
          <a:xfrm>
            <a:off x="671803" y="0"/>
            <a:ext cx="11346025" cy="6647974"/>
          </a:xfrm>
          <a:prstGeom prst="rect">
            <a:avLst/>
          </a:prstGeom>
          <a:noFill/>
        </p:spPr>
        <p:txBody>
          <a:bodyPr wrap="square" rtlCol="0">
            <a:spAutoFit/>
          </a:bodyPr>
          <a:lstStyle/>
          <a:p>
            <a:r>
              <a:rPr lang="en-GB" sz="2400" dirty="0"/>
              <a:t>Strategies:</a:t>
            </a:r>
          </a:p>
          <a:p>
            <a:endParaRPr lang="en-GB" sz="2400" dirty="0"/>
          </a:p>
          <a:p>
            <a:r>
              <a:rPr lang="en-GB" sz="2400" dirty="0"/>
              <a:t>Scripts – have one prepared in your logical brain to draw upon  - EVERY answer needs to be in the logical brain ready to pull out when needed! (Care Plan – Dos and </a:t>
            </a:r>
            <a:r>
              <a:rPr lang="en-GB" sz="2400" dirty="0" err="1"/>
              <a:t>Donts</a:t>
            </a:r>
            <a:r>
              <a:rPr lang="en-GB" sz="2400" dirty="0"/>
              <a:t> for Tom)</a:t>
            </a:r>
          </a:p>
          <a:p>
            <a:r>
              <a:rPr lang="en-GB" sz="2400" dirty="0"/>
              <a:t>Words – know the child and what words they need to hear right now</a:t>
            </a:r>
          </a:p>
          <a:p>
            <a:r>
              <a:rPr lang="en-GB" sz="2400" dirty="0"/>
              <a:t>Exits- know if they need to exit quickly and make it safe for them</a:t>
            </a:r>
          </a:p>
          <a:p>
            <a:r>
              <a:rPr lang="en-GB" sz="2400" dirty="0"/>
              <a:t>People – know who helps them to calm their chimp and pair them up</a:t>
            </a:r>
          </a:p>
          <a:p>
            <a:r>
              <a:rPr lang="en-GB" sz="2400" dirty="0"/>
              <a:t>Environment – have clear rules and options set out</a:t>
            </a:r>
          </a:p>
          <a:p>
            <a:r>
              <a:rPr lang="en-GB" sz="2400" dirty="0"/>
              <a:t>Furniture – keep spaces clear of obstacles</a:t>
            </a:r>
          </a:p>
          <a:p>
            <a:r>
              <a:rPr lang="en-GB" sz="2400" dirty="0"/>
              <a:t>Expectations – don’t set expectations they can’t meet</a:t>
            </a:r>
          </a:p>
          <a:p>
            <a:r>
              <a:rPr lang="en-GB" sz="2400" dirty="0"/>
              <a:t>Strengths – only allow them to use their strengths in school, never their weaknesses</a:t>
            </a:r>
          </a:p>
          <a:p>
            <a:r>
              <a:rPr lang="en-GB" sz="2400" dirty="0"/>
              <a:t>Tools – know them to know what tools they need </a:t>
            </a:r>
          </a:p>
          <a:p>
            <a:r>
              <a:rPr lang="en-GB" sz="2400" dirty="0"/>
              <a:t>Triggers – know their triggers and mitigate against them</a:t>
            </a:r>
          </a:p>
          <a:p>
            <a:endParaRPr lang="en-GB" sz="2400" dirty="0"/>
          </a:p>
          <a:p>
            <a:r>
              <a:rPr lang="en-GB" sz="2400" dirty="0"/>
              <a:t>Most important:</a:t>
            </a:r>
          </a:p>
          <a:p>
            <a:r>
              <a:rPr lang="en-GB" sz="2400" dirty="0"/>
              <a:t>Introduce them to their Chimp!  Give them a guide on how to manage their Chimp and support them to do that </a:t>
            </a:r>
          </a:p>
          <a:p>
            <a:endParaRPr lang="en-GB" dirty="0"/>
          </a:p>
        </p:txBody>
      </p:sp>
    </p:spTree>
    <p:extLst>
      <p:ext uri="{BB962C8B-B14F-4D97-AF65-F5344CB8AC3E}">
        <p14:creationId xmlns:p14="http://schemas.microsoft.com/office/powerpoint/2010/main" val="39160800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294908-8B00-4F58-BBBA-20F71A40A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4364C879-1404-4203-8E9D-CC5DE0A621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2782" y="-1386168"/>
            <a:ext cx="2424873" cy="3611191"/>
          </a:xfrm>
          <a:custGeom>
            <a:avLst/>
            <a:gdLst>
              <a:gd name="connsiteX0" fmla="*/ 0 w 2424873"/>
              <a:gd name="connsiteY0" fmla="*/ 2424874 h 3611191"/>
              <a:gd name="connsiteX1" fmla="*/ 2424873 w 2424873"/>
              <a:gd name="connsiteY1" fmla="*/ 0 h 3611191"/>
              <a:gd name="connsiteX2" fmla="*/ 2424873 w 2424873"/>
              <a:gd name="connsiteY2" fmla="*/ 3611191 h 3611191"/>
              <a:gd name="connsiteX3" fmla="*/ 1186317 w 2424873"/>
              <a:gd name="connsiteY3" fmla="*/ 3611191 h 3611191"/>
            </a:gdLst>
            <a:ahLst/>
            <a:cxnLst>
              <a:cxn ang="0">
                <a:pos x="connsiteX0" y="connsiteY0"/>
              </a:cxn>
              <a:cxn ang="0">
                <a:pos x="connsiteX1" y="connsiteY1"/>
              </a:cxn>
              <a:cxn ang="0">
                <a:pos x="connsiteX2" y="connsiteY2"/>
              </a:cxn>
              <a:cxn ang="0">
                <a:pos x="connsiteX3" y="connsiteY3"/>
              </a:cxn>
            </a:cxnLst>
            <a:rect l="l" t="t" r="r" b="b"/>
            <a:pathLst>
              <a:path w="2424873" h="3611191">
                <a:moveTo>
                  <a:pt x="0" y="2424874"/>
                </a:moveTo>
                <a:lnTo>
                  <a:pt x="2424873" y="0"/>
                </a:lnTo>
                <a:lnTo>
                  <a:pt x="2424873" y="3611191"/>
                </a:lnTo>
                <a:lnTo>
                  <a:pt x="1186317" y="361119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84617302-4B0D-4351-A6BB-6F0930D943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571000" y="-338582"/>
            <a:ext cx="1635955" cy="1635955"/>
          </a:xfrm>
          <a:custGeom>
            <a:avLst/>
            <a:gdLst>
              <a:gd name="connsiteX0" fmla="*/ 0 w 1635955"/>
              <a:gd name="connsiteY0" fmla="*/ 957987 h 1635955"/>
              <a:gd name="connsiteX1" fmla="*/ 957987 w 1635955"/>
              <a:gd name="connsiteY1" fmla="*/ 0 h 1635955"/>
              <a:gd name="connsiteX2" fmla="*/ 1635955 w 1635955"/>
              <a:gd name="connsiteY2" fmla="*/ 0 h 1635955"/>
              <a:gd name="connsiteX3" fmla="*/ 1635955 w 1635955"/>
              <a:gd name="connsiteY3" fmla="*/ 1635955 h 1635955"/>
              <a:gd name="connsiteX4" fmla="*/ 0 w 1635955"/>
              <a:gd name="connsiteY4" fmla="*/ 1635955 h 1635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5955" h="1635955">
                <a:moveTo>
                  <a:pt x="0" y="957987"/>
                </a:moveTo>
                <a:lnTo>
                  <a:pt x="957987" y="0"/>
                </a:lnTo>
                <a:lnTo>
                  <a:pt x="1635955" y="0"/>
                </a:lnTo>
                <a:lnTo>
                  <a:pt x="1635955" y="1635955"/>
                </a:lnTo>
                <a:lnTo>
                  <a:pt x="0" y="1635955"/>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DA2C7802-C2E0-4218-8F89-8DD7CCD2CD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627985" y="-6588"/>
            <a:ext cx="4059393" cy="2548110"/>
          </a:xfrm>
          <a:custGeom>
            <a:avLst/>
            <a:gdLst>
              <a:gd name="connsiteX0" fmla="*/ 0 w 4059393"/>
              <a:gd name="connsiteY0" fmla="*/ 1511282 h 2548110"/>
              <a:gd name="connsiteX1" fmla="*/ 1511282 w 4059393"/>
              <a:gd name="connsiteY1" fmla="*/ 0 h 2548110"/>
              <a:gd name="connsiteX2" fmla="*/ 4059393 w 4059393"/>
              <a:gd name="connsiteY2" fmla="*/ 2548110 h 2548110"/>
              <a:gd name="connsiteX3" fmla="*/ 0 w 4059393"/>
              <a:gd name="connsiteY3" fmla="*/ 2548110 h 2548110"/>
            </a:gdLst>
            <a:ahLst/>
            <a:cxnLst>
              <a:cxn ang="0">
                <a:pos x="connsiteX0" y="connsiteY0"/>
              </a:cxn>
              <a:cxn ang="0">
                <a:pos x="connsiteX1" y="connsiteY1"/>
              </a:cxn>
              <a:cxn ang="0">
                <a:pos x="connsiteX2" y="connsiteY2"/>
              </a:cxn>
              <a:cxn ang="0">
                <a:pos x="connsiteX3" y="connsiteY3"/>
              </a:cxn>
            </a:cxnLst>
            <a:rect l="l" t="t" r="r" b="b"/>
            <a:pathLst>
              <a:path w="4059393" h="2548110">
                <a:moveTo>
                  <a:pt x="0" y="1511282"/>
                </a:moveTo>
                <a:lnTo>
                  <a:pt x="1511282" y="0"/>
                </a:lnTo>
                <a:lnTo>
                  <a:pt x="4059393" y="2548110"/>
                </a:lnTo>
                <a:lnTo>
                  <a:pt x="0" y="2548110"/>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Rectangle 14">
            <a:extLst>
              <a:ext uri="{FF2B5EF4-FFF2-40B4-BE49-F238E27FC236}">
                <a16:creationId xmlns:a16="http://schemas.microsoft.com/office/drawing/2014/main" id="{A6D7111A-21E5-4EE9-8A78-10E5530F01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262924" y="1465780"/>
            <a:ext cx="1185708" cy="118570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A3969E80-A77B-49FC-9122-D89AFD5EE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9557" y="5198743"/>
            <a:ext cx="2444907" cy="2366116"/>
          </a:xfrm>
          <a:custGeom>
            <a:avLst/>
            <a:gdLst>
              <a:gd name="connsiteX0" fmla="*/ 0 w 2203753"/>
              <a:gd name="connsiteY0" fmla="*/ 0 h 2132734"/>
              <a:gd name="connsiteX1" fmla="*/ 2203753 w 2203753"/>
              <a:gd name="connsiteY1" fmla="*/ 0 h 2132734"/>
              <a:gd name="connsiteX2" fmla="*/ 2203753 w 2203753"/>
              <a:gd name="connsiteY2" fmla="*/ 576461 h 2132734"/>
              <a:gd name="connsiteX3" fmla="*/ 647480 w 2203753"/>
              <a:gd name="connsiteY3" fmla="*/ 2132734 h 2132734"/>
              <a:gd name="connsiteX4" fmla="*/ 0 w 2203753"/>
              <a:gd name="connsiteY4" fmla="*/ 1485255 h 2132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3753" h="2132734">
                <a:moveTo>
                  <a:pt x="0" y="0"/>
                </a:moveTo>
                <a:lnTo>
                  <a:pt x="2203753" y="0"/>
                </a:lnTo>
                <a:lnTo>
                  <a:pt x="2203753" y="576461"/>
                </a:lnTo>
                <a:lnTo>
                  <a:pt x="647480" y="2132734"/>
                </a:lnTo>
                <a:lnTo>
                  <a:pt x="0" y="1485255"/>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Rectangle 18">
            <a:extLst>
              <a:ext uri="{FF2B5EF4-FFF2-40B4-BE49-F238E27FC236}">
                <a16:creationId xmlns:a16="http://schemas.microsoft.com/office/drawing/2014/main" id="{1849CA57-76BD-4CF2-80BA-D7A46A01B7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769787" y="5439893"/>
            <a:ext cx="928467" cy="928467"/>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ffectLst>
                <a:outerShdw blurRad="38100" dist="38100" dir="2700000" algn="tl">
                  <a:srgbClr val="000000">
                    <a:alpha val="43137"/>
                  </a:srgbClr>
                </a:outerShdw>
              </a:effectLst>
            </a:endParaRPr>
          </a:p>
        </p:txBody>
      </p:sp>
      <p:sp>
        <p:nvSpPr>
          <p:cNvPr id="21" name="Freeform: Shape 20">
            <a:extLst>
              <a:ext uri="{FF2B5EF4-FFF2-40B4-BE49-F238E27FC236}">
                <a16:creationId xmlns:a16="http://schemas.microsoft.com/office/drawing/2014/main" id="{35E9085E-E730-4768-83D4-6CB7E98971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401311" y="734311"/>
            <a:ext cx="5389379" cy="5389379"/>
          </a:xfrm>
          <a:custGeom>
            <a:avLst/>
            <a:gdLst>
              <a:gd name="connsiteX0" fmla="*/ 0 w 5389379"/>
              <a:gd name="connsiteY0" fmla="*/ 540040 h 5389379"/>
              <a:gd name="connsiteX1" fmla="*/ 540040 w 5389379"/>
              <a:gd name="connsiteY1" fmla="*/ 0 h 5389379"/>
              <a:gd name="connsiteX2" fmla="*/ 5389379 w 5389379"/>
              <a:gd name="connsiteY2" fmla="*/ 0 h 5389379"/>
              <a:gd name="connsiteX3" fmla="*/ 5389379 w 5389379"/>
              <a:gd name="connsiteY3" fmla="*/ 4838655 h 5389379"/>
              <a:gd name="connsiteX4" fmla="*/ 4838655 w 5389379"/>
              <a:gd name="connsiteY4" fmla="*/ 5389379 h 5389379"/>
              <a:gd name="connsiteX5" fmla="*/ 0 w 5389379"/>
              <a:gd name="connsiteY5" fmla="*/ 5389379 h 5389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9379" h="5389379">
                <a:moveTo>
                  <a:pt x="0" y="540040"/>
                </a:moveTo>
                <a:lnTo>
                  <a:pt x="540040" y="0"/>
                </a:lnTo>
                <a:lnTo>
                  <a:pt x="5389379" y="0"/>
                </a:lnTo>
                <a:lnTo>
                  <a:pt x="5389379" y="4838655"/>
                </a:lnTo>
                <a:lnTo>
                  <a:pt x="4838655" y="5389379"/>
                </a:lnTo>
                <a:lnTo>
                  <a:pt x="0" y="5389379"/>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extBox 1">
            <a:extLst>
              <a:ext uri="{FF2B5EF4-FFF2-40B4-BE49-F238E27FC236}">
                <a16:creationId xmlns:a16="http://schemas.microsoft.com/office/drawing/2014/main" id="{BB21DADD-927A-A5B6-B75F-2DBD162BF579}"/>
              </a:ext>
            </a:extLst>
          </p:cNvPr>
          <p:cNvSpPr txBox="1"/>
          <p:nvPr/>
        </p:nvSpPr>
        <p:spPr>
          <a:xfrm>
            <a:off x="3284832" y="1569726"/>
            <a:ext cx="5782716" cy="3718547"/>
          </a:xfrm>
          <a:prstGeom prst="rect">
            <a:avLst/>
          </a:prstGeom>
          <a:noFill/>
        </p:spPr>
        <p:txBody>
          <a:bodyPr vert="horz" lIns="91440" tIns="45720" rIns="91440" bIns="45720" rtlCol="0" anchor="ctr">
            <a:normAutofit/>
          </a:bodyPr>
          <a:lstStyle/>
          <a:p>
            <a:pPr algn="ctr">
              <a:lnSpc>
                <a:spcPct val="90000"/>
              </a:lnSpc>
              <a:spcBef>
                <a:spcPct val="0"/>
              </a:spcBef>
              <a:spcAft>
                <a:spcPts val="600"/>
              </a:spcAft>
            </a:pPr>
            <a:r>
              <a:rPr lang="en-US" sz="3600" kern="1200" dirty="0">
                <a:solidFill>
                  <a:srgbClr val="080808"/>
                </a:solidFill>
                <a:latin typeface="+mj-lt"/>
                <a:ea typeface="+mj-ea"/>
                <a:cs typeface="+mj-cs"/>
              </a:rPr>
              <a:t>My Story:</a:t>
            </a:r>
          </a:p>
          <a:p>
            <a:pPr algn="ctr">
              <a:lnSpc>
                <a:spcPct val="90000"/>
              </a:lnSpc>
              <a:spcBef>
                <a:spcPct val="0"/>
              </a:spcBef>
              <a:spcAft>
                <a:spcPts val="600"/>
              </a:spcAft>
            </a:pPr>
            <a:r>
              <a:rPr lang="en-US" sz="3600" dirty="0">
                <a:solidFill>
                  <a:srgbClr val="080808"/>
                </a:solidFill>
                <a:latin typeface="+mj-lt"/>
                <a:ea typeface="+mj-ea"/>
                <a:cs typeface="+mj-cs"/>
              </a:rPr>
              <a:t>Growing up</a:t>
            </a:r>
          </a:p>
          <a:p>
            <a:pPr algn="ctr">
              <a:lnSpc>
                <a:spcPct val="90000"/>
              </a:lnSpc>
              <a:spcBef>
                <a:spcPct val="0"/>
              </a:spcBef>
              <a:spcAft>
                <a:spcPts val="600"/>
              </a:spcAft>
            </a:pPr>
            <a:r>
              <a:rPr lang="en-US" sz="3600" kern="1200" dirty="0">
                <a:solidFill>
                  <a:srgbClr val="080808"/>
                </a:solidFill>
                <a:latin typeface="+mj-lt"/>
                <a:ea typeface="+mj-ea"/>
                <a:cs typeface="+mj-cs"/>
              </a:rPr>
              <a:t>UK school</a:t>
            </a:r>
          </a:p>
          <a:p>
            <a:pPr algn="ctr">
              <a:lnSpc>
                <a:spcPct val="90000"/>
              </a:lnSpc>
              <a:spcBef>
                <a:spcPct val="0"/>
              </a:spcBef>
              <a:spcAft>
                <a:spcPts val="600"/>
              </a:spcAft>
            </a:pPr>
            <a:r>
              <a:rPr lang="en-US" sz="3600" dirty="0">
                <a:solidFill>
                  <a:srgbClr val="080808"/>
                </a:solidFill>
                <a:latin typeface="+mj-lt"/>
                <a:ea typeface="+mj-ea"/>
                <a:cs typeface="+mj-cs"/>
              </a:rPr>
              <a:t>Relationships</a:t>
            </a:r>
          </a:p>
          <a:p>
            <a:pPr algn="ctr">
              <a:lnSpc>
                <a:spcPct val="90000"/>
              </a:lnSpc>
              <a:spcBef>
                <a:spcPct val="0"/>
              </a:spcBef>
              <a:spcAft>
                <a:spcPts val="600"/>
              </a:spcAft>
            </a:pPr>
            <a:r>
              <a:rPr lang="en-US" sz="3600" dirty="0">
                <a:solidFill>
                  <a:srgbClr val="080808"/>
                </a:solidFill>
                <a:latin typeface="+mj-lt"/>
                <a:ea typeface="+mj-ea"/>
                <a:cs typeface="+mj-cs"/>
              </a:rPr>
              <a:t>Ambition</a:t>
            </a:r>
          </a:p>
          <a:p>
            <a:pPr algn="ctr">
              <a:lnSpc>
                <a:spcPct val="90000"/>
              </a:lnSpc>
              <a:spcBef>
                <a:spcPct val="0"/>
              </a:spcBef>
              <a:spcAft>
                <a:spcPts val="600"/>
              </a:spcAft>
            </a:pPr>
            <a:r>
              <a:rPr lang="en-US" sz="3600" dirty="0">
                <a:solidFill>
                  <a:srgbClr val="080808"/>
                </a:solidFill>
                <a:latin typeface="+mj-lt"/>
                <a:ea typeface="+mj-ea"/>
                <a:cs typeface="+mj-cs"/>
              </a:rPr>
              <a:t>#areyouok</a:t>
            </a:r>
          </a:p>
          <a:p>
            <a:pPr algn="ctr">
              <a:lnSpc>
                <a:spcPct val="90000"/>
              </a:lnSpc>
              <a:spcBef>
                <a:spcPct val="0"/>
              </a:spcBef>
              <a:spcAft>
                <a:spcPts val="600"/>
              </a:spcAft>
            </a:pPr>
            <a:endParaRPr lang="en-US" sz="3600" kern="1200" dirty="0">
              <a:solidFill>
                <a:srgbClr val="080808"/>
              </a:solidFill>
              <a:latin typeface="+mj-lt"/>
              <a:ea typeface="+mj-ea"/>
              <a:cs typeface="+mj-cs"/>
            </a:endParaRPr>
          </a:p>
        </p:txBody>
      </p:sp>
      <p:sp>
        <p:nvSpPr>
          <p:cNvPr id="23" name="Freeform: Shape 22">
            <a:extLst>
              <a:ext uri="{FF2B5EF4-FFF2-40B4-BE49-F238E27FC236}">
                <a16:creationId xmlns:a16="http://schemas.microsoft.com/office/drawing/2014/main" id="{973272FE-A474-4CAE-8CA2-BCC8B476C3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00283" y="33283"/>
            <a:ext cx="6791435" cy="6791435"/>
          </a:xfrm>
          <a:custGeom>
            <a:avLst/>
            <a:gdLst>
              <a:gd name="connsiteX0" fmla="*/ 1860938 w 6791435"/>
              <a:gd name="connsiteY0" fmla="*/ 81158 h 6791435"/>
              <a:gd name="connsiteX1" fmla="*/ 1942096 w 6791435"/>
              <a:gd name="connsiteY1" fmla="*/ 0 h 6791435"/>
              <a:gd name="connsiteX2" fmla="*/ 6791435 w 6791435"/>
              <a:gd name="connsiteY2" fmla="*/ 0 h 6791435"/>
              <a:gd name="connsiteX3" fmla="*/ 6791435 w 6791435"/>
              <a:gd name="connsiteY3" fmla="*/ 4838655 h 6791435"/>
              <a:gd name="connsiteX4" fmla="*/ 6710277 w 6791435"/>
              <a:gd name="connsiteY4" fmla="*/ 4919813 h 6791435"/>
              <a:gd name="connsiteX5" fmla="*/ 6710277 w 6791435"/>
              <a:gd name="connsiteY5" fmla="*/ 81158 h 6791435"/>
              <a:gd name="connsiteX6" fmla="*/ 0 w 6791435"/>
              <a:gd name="connsiteY6" fmla="*/ 1942096 h 6791435"/>
              <a:gd name="connsiteX7" fmla="*/ 81158 w 6791435"/>
              <a:gd name="connsiteY7" fmla="*/ 1860938 h 6791435"/>
              <a:gd name="connsiteX8" fmla="*/ 81158 w 6791435"/>
              <a:gd name="connsiteY8" fmla="*/ 6710277 h 6791435"/>
              <a:gd name="connsiteX9" fmla="*/ 4919813 w 6791435"/>
              <a:gd name="connsiteY9" fmla="*/ 6710277 h 6791435"/>
              <a:gd name="connsiteX10" fmla="*/ 4838655 w 6791435"/>
              <a:gd name="connsiteY10" fmla="*/ 6791435 h 6791435"/>
              <a:gd name="connsiteX11" fmla="*/ 0 w 6791435"/>
              <a:gd name="connsiteY11" fmla="*/ 6791435 h 679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91435" h="6791435">
                <a:moveTo>
                  <a:pt x="1860938" y="81158"/>
                </a:moveTo>
                <a:lnTo>
                  <a:pt x="1942096" y="0"/>
                </a:lnTo>
                <a:lnTo>
                  <a:pt x="6791435" y="0"/>
                </a:lnTo>
                <a:lnTo>
                  <a:pt x="6791435" y="4838655"/>
                </a:lnTo>
                <a:lnTo>
                  <a:pt x="6710277" y="4919813"/>
                </a:lnTo>
                <a:lnTo>
                  <a:pt x="6710277" y="81158"/>
                </a:lnTo>
                <a:close/>
                <a:moveTo>
                  <a:pt x="0" y="1942096"/>
                </a:moveTo>
                <a:lnTo>
                  <a:pt x="81158" y="1860938"/>
                </a:lnTo>
                <a:lnTo>
                  <a:pt x="81158" y="6710277"/>
                </a:lnTo>
                <a:lnTo>
                  <a:pt x="4919813" y="6710277"/>
                </a:lnTo>
                <a:lnTo>
                  <a:pt x="4838655" y="6791435"/>
                </a:lnTo>
                <a:lnTo>
                  <a:pt x="0" y="6791435"/>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25" name="Freeform: Shape 24">
            <a:extLst>
              <a:ext uri="{FF2B5EF4-FFF2-40B4-BE49-F238E27FC236}">
                <a16:creationId xmlns:a16="http://schemas.microsoft.com/office/drawing/2014/main" id="{E07981EA-05A6-437C-88D7-B377B92B03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629823" y="5457591"/>
            <a:ext cx="2231794" cy="2568811"/>
          </a:xfrm>
          <a:custGeom>
            <a:avLst/>
            <a:gdLst>
              <a:gd name="connsiteX0" fmla="*/ 0 w 2940086"/>
              <a:gd name="connsiteY0" fmla="*/ 0 h 3384061"/>
              <a:gd name="connsiteX1" fmla="*/ 2496112 w 2940086"/>
              <a:gd name="connsiteY1" fmla="*/ 0 h 3384061"/>
              <a:gd name="connsiteX2" fmla="*/ 2940086 w 2940086"/>
              <a:gd name="connsiteY2" fmla="*/ 443975 h 3384061"/>
              <a:gd name="connsiteX3" fmla="*/ 0 w 2940086"/>
              <a:gd name="connsiteY3" fmla="*/ 3384061 h 3384061"/>
            </a:gdLst>
            <a:ahLst/>
            <a:cxnLst>
              <a:cxn ang="0">
                <a:pos x="connsiteX0" y="connsiteY0"/>
              </a:cxn>
              <a:cxn ang="0">
                <a:pos x="connsiteX1" y="connsiteY1"/>
              </a:cxn>
              <a:cxn ang="0">
                <a:pos x="connsiteX2" y="connsiteY2"/>
              </a:cxn>
              <a:cxn ang="0">
                <a:pos x="connsiteX3" y="connsiteY3"/>
              </a:cxn>
            </a:cxnLst>
            <a:rect l="l" t="t" r="r" b="b"/>
            <a:pathLst>
              <a:path w="2940086" h="3384061">
                <a:moveTo>
                  <a:pt x="0" y="0"/>
                </a:moveTo>
                <a:lnTo>
                  <a:pt x="2496112" y="0"/>
                </a:lnTo>
                <a:lnTo>
                  <a:pt x="2940086" y="443975"/>
                </a:lnTo>
                <a:lnTo>
                  <a:pt x="0" y="338406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Rectangle 26">
            <a:extLst>
              <a:ext uri="{FF2B5EF4-FFF2-40B4-BE49-F238E27FC236}">
                <a16:creationId xmlns:a16="http://schemas.microsoft.com/office/drawing/2014/main" id="{15E3C750-986E-4769-B1AE-49289FBEE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720059" y="5243545"/>
            <a:ext cx="959985" cy="959985"/>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167354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76EDA-48B5-4B7B-BC67-260C40CFBE18}"/>
              </a:ext>
            </a:extLst>
          </p:cNvPr>
          <p:cNvSpPr>
            <a:spLocks noGrp="1"/>
          </p:cNvSpPr>
          <p:nvPr>
            <p:ph type="ctrTitle"/>
          </p:nvPr>
        </p:nvSpPr>
        <p:spPr>
          <a:xfrm>
            <a:off x="2714627" y="1289050"/>
            <a:ext cx="9144000" cy="4044950"/>
          </a:xfrm>
        </p:spPr>
        <p:txBody>
          <a:bodyPr>
            <a:noAutofit/>
          </a:bodyPr>
          <a:lstStyle/>
          <a:p>
            <a:r>
              <a:rPr lang="en-GB" sz="2000" u="sng" dirty="0">
                <a:latin typeface="Comic Sans MS" panose="030F0702030302020204" pitchFamily="66" charset="0"/>
              </a:rPr>
              <a:t>Today we will look at :</a:t>
            </a:r>
            <a:br>
              <a:rPr lang="en-GB" sz="2000" u="sng" dirty="0">
                <a:latin typeface="Comic Sans MS" panose="030F0702030302020204" pitchFamily="66" charset="0"/>
              </a:rPr>
            </a:br>
            <a:br>
              <a:rPr lang="en-GB" sz="2000" u="sng" dirty="0">
                <a:latin typeface="Comic Sans MS" panose="030F0702030302020204" pitchFamily="66" charset="0"/>
              </a:rPr>
            </a:br>
            <a:br>
              <a:rPr lang="en-GB" sz="2000" dirty="0">
                <a:latin typeface="Comic Sans MS" panose="030F0702030302020204" pitchFamily="66" charset="0"/>
              </a:rPr>
            </a:br>
            <a:r>
              <a:rPr lang="en-GB" sz="2000" dirty="0">
                <a:latin typeface="Comic Sans MS" panose="030F0702030302020204" pitchFamily="66" charset="0"/>
              </a:rPr>
              <a:t>What makes a school great?</a:t>
            </a:r>
            <a:br>
              <a:rPr lang="en-GB" sz="2000" dirty="0">
                <a:latin typeface="Comic Sans MS" panose="030F0702030302020204" pitchFamily="66" charset="0"/>
              </a:rPr>
            </a:br>
            <a:br>
              <a:rPr lang="en-GB" sz="2000" dirty="0">
                <a:latin typeface="Comic Sans MS" panose="030F0702030302020204" pitchFamily="66" charset="0"/>
              </a:rPr>
            </a:br>
            <a:br>
              <a:rPr lang="en-GB" sz="2000" dirty="0">
                <a:latin typeface="Comic Sans MS" panose="030F0702030302020204" pitchFamily="66" charset="0"/>
              </a:rPr>
            </a:br>
            <a:r>
              <a:rPr lang="en-GB" sz="2000" dirty="0">
                <a:latin typeface="Comic Sans MS" panose="030F0702030302020204" pitchFamily="66" charset="0"/>
              </a:rPr>
              <a:t>Learn about ourselves</a:t>
            </a:r>
            <a:br>
              <a:rPr lang="en-GB" sz="2000" dirty="0">
                <a:latin typeface="Comic Sans MS" panose="030F0702030302020204" pitchFamily="66" charset="0"/>
              </a:rPr>
            </a:br>
            <a:br>
              <a:rPr lang="en-GB" sz="2000" dirty="0">
                <a:latin typeface="Comic Sans MS" panose="030F0702030302020204" pitchFamily="66" charset="0"/>
              </a:rPr>
            </a:br>
            <a:br>
              <a:rPr lang="en-GB" sz="2000" dirty="0">
                <a:latin typeface="Comic Sans MS" panose="030F0702030302020204" pitchFamily="66" charset="0"/>
              </a:rPr>
            </a:br>
            <a:r>
              <a:rPr lang="en-GB" sz="2000" dirty="0">
                <a:latin typeface="Comic Sans MS" panose="030F0702030302020204" pitchFamily="66" charset="0"/>
              </a:rPr>
              <a:t>Control your Chimp, to control theirs!</a:t>
            </a:r>
            <a:br>
              <a:rPr lang="en-GB" sz="2000" dirty="0">
                <a:latin typeface="Comic Sans MS" panose="030F0702030302020204" pitchFamily="66" charset="0"/>
              </a:rPr>
            </a:br>
            <a:br>
              <a:rPr lang="en-GB" sz="2000" dirty="0">
                <a:latin typeface="Comic Sans MS" panose="030F0702030302020204" pitchFamily="66" charset="0"/>
              </a:rPr>
            </a:br>
            <a:br>
              <a:rPr lang="en-GB" sz="2000" dirty="0">
                <a:latin typeface="Comic Sans MS" panose="030F0702030302020204" pitchFamily="66" charset="0"/>
              </a:rPr>
            </a:br>
            <a:r>
              <a:rPr lang="en-GB" sz="2000" dirty="0">
                <a:latin typeface="Comic Sans MS" panose="030F0702030302020204" pitchFamily="66" charset="0"/>
              </a:rPr>
              <a:t>Strategies to help</a:t>
            </a:r>
            <a:br>
              <a:rPr lang="en-GB" sz="2000" dirty="0">
                <a:latin typeface="Comic Sans MS" panose="030F0702030302020204" pitchFamily="66" charset="0"/>
              </a:rPr>
            </a:br>
            <a:endParaRPr lang="en-GB" sz="2000" dirty="0"/>
          </a:p>
        </p:txBody>
      </p:sp>
      <p:pic>
        <p:nvPicPr>
          <p:cNvPr id="5" name="Picture 4" descr="Wondering Max The Husky">
            <a:extLst>
              <a:ext uri="{FF2B5EF4-FFF2-40B4-BE49-F238E27FC236}">
                <a16:creationId xmlns:a16="http://schemas.microsoft.com/office/drawing/2014/main" id="{E89BBB35-4EA8-4021-AB0C-27236F711A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255" y="1758950"/>
            <a:ext cx="3810000" cy="3810000"/>
          </a:xfrm>
          <a:prstGeom prst="rect">
            <a:avLst/>
          </a:prstGeom>
        </p:spPr>
      </p:pic>
      <p:pic>
        <p:nvPicPr>
          <p:cNvPr id="3" name="Picture 2">
            <a:extLst>
              <a:ext uri="{FF2B5EF4-FFF2-40B4-BE49-F238E27FC236}">
                <a16:creationId xmlns:a16="http://schemas.microsoft.com/office/drawing/2014/main" id="{BF207435-DE3A-CCAD-243C-93046F8B493B}"/>
              </a:ext>
            </a:extLst>
          </p:cNvPr>
          <p:cNvPicPr>
            <a:picLocks noChangeAspect="1"/>
          </p:cNvPicPr>
          <p:nvPr/>
        </p:nvPicPr>
        <p:blipFill>
          <a:blip r:embed="rId4"/>
          <a:stretch>
            <a:fillRect/>
          </a:stretch>
        </p:blipFill>
        <p:spPr>
          <a:xfrm>
            <a:off x="10770404" y="6087534"/>
            <a:ext cx="1286367" cy="591363"/>
          </a:xfrm>
          <a:prstGeom prst="rect">
            <a:avLst/>
          </a:prstGeom>
        </p:spPr>
      </p:pic>
    </p:spTree>
    <p:extLst>
      <p:ext uri="{BB962C8B-B14F-4D97-AF65-F5344CB8AC3E}">
        <p14:creationId xmlns:p14="http://schemas.microsoft.com/office/powerpoint/2010/main" val="19641296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B4EA4-E127-9289-B474-2489E3A6D0BD}"/>
              </a:ext>
            </a:extLst>
          </p:cNvPr>
          <p:cNvSpPr>
            <a:spLocks noGrp="1"/>
          </p:cNvSpPr>
          <p:nvPr>
            <p:ph type="title"/>
          </p:nvPr>
        </p:nvSpPr>
        <p:spPr>
          <a:xfrm>
            <a:off x="4551783" y="663704"/>
            <a:ext cx="2464837" cy="1325563"/>
          </a:xfrm>
        </p:spPr>
        <p:txBody>
          <a:bodyPr/>
          <a:lstStyle/>
          <a:p>
            <a:r>
              <a:rPr lang="en-GB"/>
              <a:t>Activity</a:t>
            </a:r>
            <a:endParaRPr lang="en-GB" dirty="0"/>
          </a:p>
        </p:txBody>
      </p:sp>
      <p:pic>
        <p:nvPicPr>
          <p:cNvPr id="3" name="Picture 2">
            <a:extLst>
              <a:ext uri="{FF2B5EF4-FFF2-40B4-BE49-F238E27FC236}">
                <a16:creationId xmlns:a16="http://schemas.microsoft.com/office/drawing/2014/main" id="{4A346817-7E1F-8BFA-9B5F-BB4226338572}"/>
              </a:ext>
            </a:extLst>
          </p:cNvPr>
          <p:cNvPicPr>
            <a:picLocks noChangeAspect="1"/>
          </p:cNvPicPr>
          <p:nvPr/>
        </p:nvPicPr>
        <p:blipFill>
          <a:blip r:embed="rId3"/>
          <a:stretch>
            <a:fillRect/>
          </a:stretch>
        </p:blipFill>
        <p:spPr>
          <a:xfrm>
            <a:off x="3790477" y="1989267"/>
            <a:ext cx="3998874" cy="3989745"/>
          </a:xfrm>
          <a:prstGeom prst="rect">
            <a:avLst/>
          </a:prstGeom>
        </p:spPr>
      </p:pic>
    </p:spTree>
    <p:extLst>
      <p:ext uri="{BB962C8B-B14F-4D97-AF65-F5344CB8AC3E}">
        <p14:creationId xmlns:p14="http://schemas.microsoft.com/office/powerpoint/2010/main" val="30543648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val 13">
            <a:extLst>
              <a:ext uri="{FF2B5EF4-FFF2-40B4-BE49-F238E27FC236}">
                <a16:creationId xmlns:a16="http://schemas.microsoft.com/office/drawing/2014/main" id="{566AF864-3217-7B72-2EA9-4EEEB8B79CC6}"/>
              </a:ext>
            </a:extLst>
          </p:cNvPr>
          <p:cNvSpPr/>
          <p:nvPr/>
        </p:nvSpPr>
        <p:spPr>
          <a:xfrm>
            <a:off x="726338" y="420145"/>
            <a:ext cx="3302759" cy="21827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 name="TextBox 1">
            <a:extLst>
              <a:ext uri="{FF2B5EF4-FFF2-40B4-BE49-F238E27FC236}">
                <a16:creationId xmlns:a16="http://schemas.microsoft.com/office/drawing/2014/main" id="{B24DD576-7DC4-B479-5216-91ABF3B8638F}"/>
              </a:ext>
            </a:extLst>
          </p:cNvPr>
          <p:cNvSpPr txBox="1"/>
          <p:nvPr/>
        </p:nvSpPr>
        <p:spPr>
          <a:xfrm>
            <a:off x="4550771" y="3011235"/>
            <a:ext cx="3302759" cy="954107"/>
          </a:xfrm>
          <a:prstGeom prst="rect">
            <a:avLst/>
          </a:prstGeom>
          <a:noFill/>
        </p:spPr>
        <p:txBody>
          <a:bodyPr wrap="square" rtlCol="0">
            <a:spAutoFit/>
          </a:bodyPr>
          <a:lstStyle/>
          <a:p>
            <a:r>
              <a:rPr lang="en-GB" sz="2800" dirty="0"/>
              <a:t>What makes a school great?   </a:t>
            </a:r>
            <a:r>
              <a:rPr lang="en-GB" sz="2800" b="1" dirty="0"/>
              <a:t>YOU!</a:t>
            </a:r>
          </a:p>
        </p:txBody>
      </p:sp>
      <p:sp>
        <p:nvSpPr>
          <p:cNvPr id="3" name="TextBox 2">
            <a:extLst>
              <a:ext uri="{FF2B5EF4-FFF2-40B4-BE49-F238E27FC236}">
                <a16:creationId xmlns:a16="http://schemas.microsoft.com/office/drawing/2014/main" id="{CE5BAC5F-4998-D40A-F5DE-5853EBB374B8}"/>
              </a:ext>
            </a:extLst>
          </p:cNvPr>
          <p:cNvSpPr txBox="1"/>
          <p:nvPr/>
        </p:nvSpPr>
        <p:spPr>
          <a:xfrm>
            <a:off x="1386348" y="943897"/>
            <a:ext cx="1887794" cy="923330"/>
          </a:xfrm>
          <a:prstGeom prst="rect">
            <a:avLst/>
          </a:prstGeom>
          <a:noFill/>
        </p:spPr>
        <p:txBody>
          <a:bodyPr wrap="square" rtlCol="0">
            <a:spAutoFit/>
          </a:bodyPr>
          <a:lstStyle/>
          <a:p>
            <a:r>
              <a:rPr lang="en-GB" dirty="0">
                <a:solidFill>
                  <a:schemeClr val="bg1"/>
                </a:solidFill>
              </a:rPr>
              <a:t>Knowing your own strengths and weaknesses</a:t>
            </a:r>
          </a:p>
        </p:txBody>
      </p:sp>
      <p:sp>
        <p:nvSpPr>
          <p:cNvPr id="4" name="Oval 3">
            <a:extLst>
              <a:ext uri="{FF2B5EF4-FFF2-40B4-BE49-F238E27FC236}">
                <a16:creationId xmlns:a16="http://schemas.microsoft.com/office/drawing/2014/main" id="{4FE19C16-8548-27D4-B6BE-EB72561AB927}"/>
              </a:ext>
            </a:extLst>
          </p:cNvPr>
          <p:cNvSpPr/>
          <p:nvPr/>
        </p:nvSpPr>
        <p:spPr>
          <a:xfrm>
            <a:off x="7418656" y="-10129"/>
            <a:ext cx="3302759" cy="21827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6A78E1E8-055B-1CBC-E666-25438C0C932F}"/>
              </a:ext>
            </a:extLst>
          </p:cNvPr>
          <p:cNvSpPr/>
          <p:nvPr/>
        </p:nvSpPr>
        <p:spPr>
          <a:xfrm>
            <a:off x="8889241" y="1791560"/>
            <a:ext cx="3302759" cy="21827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048E85F1-7B75-4CC9-8717-8FBD55778499}"/>
              </a:ext>
            </a:extLst>
          </p:cNvPr>
          <p:cNvSpPr/>
          <p:nvPr/>
        </p:nvSpPr>
        <p:spPr>
          <a:xfrm>
            <a:off x="4380929" y="240439"/>
            <a:ext cx="3302759" cy="21827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10" name="Oval 9">
            <a:extLst>
              <a:ext uri="{FF2B5EF4-FFF2-40B4-BE49-F238E27FC236}">
                <a16:creationId xmlns:a16="http://schemas.microsoft.com/office/drawing/2014/main" id="{642BE881-E0DE-F0C9-6D70-F98105480F78}"/>
              </a:ext>
            </a:extLst>
          </p:cNvPr>
          <p:cNvSpPr/>
          <p:nvPr/>
        </p:nvSpPr>
        <p:spPr>
          <a:xfrm>
            <a:off x="8183935" y="4134908"/>
            <a:ext cx="3302759" cy="21827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DCB5836B-CEB2-CDAF-897A-A4531A1C6ECE}"/>
              </a:ext>
            </a:extLst>
          </p:cNvPr>
          <p:cNvSpPr/>
          <p:nvPr/>
        </p:nvSpPr>
        <p:spPr>
          <a:xfrm>
            <a:off x="2913255" y="4649291"/>
            <a:ext cx="3302759" cy="21827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Oval 15">
            <a:extLst>
              <a:ext uri="{FF2B5EF4-FFF2-40B4-BE49-F238E27FC236}">
                <a16:creationId xmlns:a16="http://schemas.microsoft.com/office/drawing/2014/main" id="{43AA15AD-6AF3-9F27-2512-B9F3F3C9341F}"/>
              </a:ext>
            </a:extLst>
          </p:cNvPr>
          <p:cNvSpPr/>
          <p:nvPr/>
        </p:nvSpPr>
        <p:spPr>
          <a:xfrm>
            <a:off x="65787" y="4244366"/>
            <a:ext cx="3302759" cy="21827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a:extLst>
              <a:ext uri="{FF2B5EF4-FFF2-40B4-BE49-F238E27FC236}">
                <a16:creationId xmlns:a16="http://schemas.microsoft.com/office/drawing/2014/main" id="{60776D2E-67FF-2CE6-5771-27CE10B41274}"/>
              </a:ext>
            </a:extLst>
          </p:cNvPr>
          <p:cNvSpPr/>
          <p:nvPr/>
        </p:nvSpPr>
        <p:spPr>
          <a:xfrm>
            <a:off x="212302" y="2259783"/>
            <a:ext cx="3302759" cy="21827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a:extLst>
              <a:ext uri="{FF2B5EF4-FFF2-40B4-BE49-F238E27FC236}">
                <a16:creationId xmlns:a16="http://schemas.microsoft.com/office/drawing/2014/main" id="{BA031C29-6B04-7C0B-25DA-93505420ADEC}"/>
              </a:ext>
            </a:extLst>
          </p:cNvPr>
          <p:cNvSpPr/>
          <p:nvPr/>
        </p:nvSpPr>
        <p:spPr>
          <a:xfrm>
            <a:off x="5932978" y="4590111"/>
            <a:ext cx="3302759" cy="21827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 name="Picture 21">
            <a:extLst>
              <a:ext uri="{FF2B5EF4-FFF2-40B4-BE49-F238E27FC236}">
                <a16:creationId xmlns:a16="http://schemas.microsoft.com/office/drawing/2014/main" id="{AD0B1670-E436-2981-934B-69225B083107}"/>
              </a:ext>
            </a:extLst>
          </p:cNvPr>
          <p:cNvPicPr>
            <a:picLocks noChangeAspect="1"/>
          </p:cNvPicPr>
          <p:nvPr/>
        </p:nvPicPr>
        <p:blipFill>
          <a:blip r:embed="rId3"/>
          <a:stretch>
            <a:fillRect/>
          </a:stretch>
        </p:blipFill>
        <p:spPr>
          <a:xfrm>
            <a:off x="10752403" y="6131447"/>
            <a:ext cx="1286367" cy="591363"/>
          </a:xfrm>
          <a:prstGeom prst="rect">
            <a:avLst/>
          </a:prstGeom>
        </p:spPr>
      </p:pic>
      <p:sp>
        <p:nvSpPr>
          <p:cNvPr id="23" name="TextBox 22">
            <a:extLst>
              <a:ext uri="{FF2B5EF4-FFF2-40B4-BE49-F238E27FC236}">
                <a16:creationId xmlns:a16="http://schemas.microsoft.com/office/drawing/2014/main" id="{2813A2AC-AA24-78FB-B5E1-689EF02B628F}"/>
              </a:ext>
            </a:extLst>
          </p:cNvPr>
          <p:cNvSpPr txBox="1"/>
          <p:nvPr/>
        </p:nvSpPr>
        <p:spPr>
          <a:xfrm>
            <a:off x="4999703" y="784547"/>
            <a:ext cx="2151358" cy="923330"/>
          </a:xfrm>
          <a:prstGeom prst="rect">
            <a:avLst/>
          </a:prstGeom>
          <a:noFill/>
        </p:spPr>
        <p:txBody>
          <a:bodyPr wrap="square" rtlCol="0">
            <a:spAutoFit/>
          </a:bodyPr>
          <a:lstStyle/>
          <a:p>
            <a:r>
              <a:rPr lang="en-GB" dirty="0">
                <a:solidFill>
                  <a:schemeClr val="bg1"/>
                </a:solidFill>
              </a:rPr>
              <a:t>Knowing your colleague’s strengths and weaknesses</a:t>
            </a:r>
          </a:p>
        </p:txBody>
      </p:sp>
      <p:sp>
        <p:nvSpPr>
          <p:cNvPr id="24" name="TextBox 23">
            <a:extLst>
              <a:ext uri="{FF2B5EF4-FFF2-40B4-BE49-F238E27FC236}">
                <a16:creationId xmlns:a16="http://schemas.microsoft.com/office/drawing/2014/main" id="{CEB643E6-88AB-1408-D82E-E024E5A0CE91}"/>
              </a:ext>
            </a:extLst>
          </p:cNvPr>
          <p:cNvSpPr txBox="1"/>
          <p:nvPr/>
        </p:nvSpPr>
        <p:spPr>
          <a:xfrm>
            <a:off x="8035520" y="540330"/>
            <a:ext cx="2258854" cy="1200329"/>
          </a:xfrm>
          <a:prstGeom prst="rect">
            <a:avLst/>
          </a:prstGeom>
          <a:noFill/>
        </p:spPr>
        <p:txBody>
          <a:bodyPr wrap="square" rtlCol="0">
            <a:spAutoFit/>
          </a:bodyPr>
          <a:lstStyle/>
          <a:p>
            <a:r>
              <a:rPr lang="en-GB" dirty="0">
                <a:solidFill>
                  <a:schemeClr val="bg1"/>
                </a:solidFill>
              </a:rPr>
              <a:t>Knowing what sets you on edge and brings the worst out in you</a:t>
            </a:r>
          </a:p>
        </p:txBody>
      </p:sp>
      <p:sp>
        <p:nvSpPr>
          <p:cNvPr id="26" name="TextBox 25">
            <a:extLst>
              <a:ext uri="{FF2B5EF4-FFF2-40B4-BE49-F238E27FC236}">
                <a16:creationId xmlns:a16="http://schemas.microsoft.com/office/drawing/2014/main" id="{A51697A0-4522-4EE6-FAC2-FBE62E6075CA}"/>
              </a:ext>
            </a:extLst>
          </p:cNvPr>
          <p:cNvSpPr txBox="1"/>
          <p:nvPr/>
        </p:nvSpPr>
        <p:spPr>
          <a:xfrm>
            <a:off x="9588359" y="2261154"/>
            <a:ext cx="2258854" cy="1200329"/>
          </a:xfrm>
          <a:prstGeom prst="rect">
            <a:avLst/>
          </a:prstGeom>
          <a:noFill/>
        </p:spPr>
        <p:txBody>
          <a:bodyPr wrap="square" rtlCol="0">
            <a:spAutoFit/>
          </a:bodyPr>
          <a:lstStyle/>
          <a:p>
            <a:r>
              <a:rPr lang="en-GB" dirty="0">
                <a:solidFill>
                  <a:schemeClr val="bg1"/>
                </a:solidFill>
              </a:rPr>
              <a:t>Knowing what is uncomfortable for your colleagues and puts them on edge</a:t>
            </a:r>
          </a:p>
        </p:txBody>
      </p:sp>
      <p:sp>
        <p:nvSpPr>
          <p:cNvPr id="27" name="TextBox 26">
            <a:extLst>
              <a:ext uri="{FF2B5EF4-FFF2-40B4-BE49-F238E27FC236}">
                <a16:creationId xmlns:a16="http://schemas.microsoft.com/office/drawing/2014/main" id="{A65CAB86-0094-55DE-D582-66C9F54860BB}"/>
              </a:ext>
            </a:extLst>
          </p:cNvPr>
          <p:cNvSpPr txBox="1"/>
          <p:nvPr/>
        </p:nvSpPr>
        <p:spPr>
          <a:xfrm>
            <a:off x="1068003" y="2802437"/>
            <a:ext cx="2206139" cy="1200329"/>
          </a:xfrm>
          <a:prstGeom prst="rect">
            <a:avLst/>
          </a:prstGeom>
          <a:noFill/>
        </p:spPr>
        <p:txBody>
          <a:bodyPr wrap="square" rtlCol="0">
            <a:spAutoFit/>
          </a:bodyPr>
          <a:lstStyle/>
          <a:p>
            <a:r>
              <a:rPr lang="en-GB" dirty="0">
                <a:solidFill>
                  <a:schemeClr val="bg1"/>
                </a:solidFill>
              </a:rPr>
              <a:t>Appreciating what is special about your colleagues and yourself</a:t>
            </a:r>
          </a:p>
        </p:txBody>
      </p:sp>
      <p:sp>
        <p:nvSpPr>
          <p:cNvPr id="28" name="TextBox 27">
            <a:extLst>
              <a:ext uri="{FF2B5EF4-FFF2-40B4-BE49-F238E27FC236}">
                <a16:creationId xmlns:a16="http://schemas.microsoft.com/office/drawing/2014/main" id="{FE921432-CFC0-E464-1AD4-1AC9B68A6436}"/>
              </a:ext>
            </a:extLst>
          </p:cNvPr>
          <p:cNvSpPr txBox="1"/>
          <p:nvPr/>
        </p:nvSpPr>
        <p:spPr>
          <a:xfrm>
            <a:off x="771093" y="5014452"/>
            <a:ext cx="1863162" cy="646331"/>
          </a:xfrm>
          <a:prstGeom prst="rect">
            <a:avLst/>
          </a:prstGeom>
          <a:noFill/>
        </p:spPr>
        <p:txBody>
          <a:bodyPr wrap="square" rtlCol="0">
            <a:spAutoFit/>
          </a:bodyPr>
          <a:lstStyle/>
          <a:p>
            <a:r>
              <a:rPr lang="en-GB" dirty="0">
                <a:solidFill>
                  <a:schemeClr val="bg1"/>
                </a:solidFill>
              </a:rPr>
              <a:t>Working together in harmony</a:t>
            </a:r>
          </a:p>
        </p:txBody>
      </p:sp>
      <p:sp>
        <p:nvSpPr>
          <p:cNvPr id="29" name="TextBox 28">
            <a:extLst>
              <a:ext uri="{FF2B5EF4-FFF2-40B4-BE49-F238E27FC236}">
                <a16:creationId xmlns:a16="http://schemas.microsoft.com/office/drawing/2014/main" id="{63D8CFB9-44F8-EEAD-C5D0-2F40699D7157}"/>
              </a:ext>
            </a:extLst>
          </p:cNvPr>
          <p:cNvSpPr txBox="1"/>
          <p:nvPr/>
        </p:nvSpPr>
        <p:spPr>
          <a:xfrm>
            <a:off x="3661576" y="5348173"/>
            <a:ext cx="2012789" cy="646331"/>
          </a:xfrm>
          <a:prstGeom prst="rect">
            <a:avLst/>
          </a:prstGeom>
          <a:noFill/>
        </p:spPr>
        <p:txBody>
          <a:bodyPr wrap="square" rtlCol="0">
            <a:spAutoFit/>
          </a:bodyPr>
          <a:lstStyle/>
          <a:p>
            <a:r>
              <a:rPr lang="en-GB" dirty="0">
                <a:solidFill>
                  <a:schemeClr val="bg1"/>
                </a:solidFill>
              </a:rPr>
              <a:t>Feeling valued as a member of staff</a:t>
            </a:r>
          </a:p>
        </p:txBody>
      </p:sp>
      <p:sp>
        <p:nvSpPr>
          <p:cNvPr id="30" name="TextBox 29">
            <a:extLst>
              <a:ext uri="{FF2B5EF4-FFF2-40B4-BE49-F238E27FC236}">
                <a16:creationId xmlns:a16="http://schemas.microsoft.com/office/drawing/2014/main" id="{4FCDF317-47A8-0529-BD61-2D43C5AB5011}"/>
              </a:ext>
            </a:extLst>
          </p:cNvPr>
          <p:cNvSpPr txBox="1"/>
          <p:nvPr/>
        </p:nvSpPr>
        <p:spPr>
          <a:xfrm>
            <a:off x="6596439" y="5227267"/>
            <a:ext cx="2184007" cy="923330"/>
          </a:xfrm>
          <a:prstGeom prst="rect">
            <a:avLst/>
          </a:prstGeom>
          <a:noFill/>
        </p:spPr>
        <p:txBody>
          <a:bodyPr wrap="square" rtlCol="0">
            <a:spAutoFit/>
          </a:bodyPr>
          <a:lstStyle/>
          <a:p>
            <a:r>
              <a:rPr lang="en-GB" dirty="0">
                <a:solidFill>
                  <a:schemeClr val="bg1"/>
                </a:solidFill>
              </a:rPr>
              <a:t>All staff using their talents everyday and nurtured</a:t>
            </a:r>
          </a:p>
        </p:txBody>
      </p:sp>
      <p:sp>
        <p:nvSpPr>
          <p:cNvPr id="31" name="TextBox 30">
            <a:extLst>
              <a:ext uri="{FF2B5EF4-FFF2-40B4-BE49-F238E27FC236}">
                <a16:creationId xmlns:a16="http://schemas.microsoft.com/office/drawing/2014/main" id="{B0E3BEE6-1C7A-6CA0-8725-F6F667E4D69B}"/>
              </a:ext>
            </a:extLst>
          </p:cNvPr>
          <p:cNvSpPr txBox="1"/>
          <p:nvPr/>
        </p:nvSpPr>
        <p:spPr>
          <a:xfrm>
            <a:off x="9308425" y="4702832"/>
            <a:ext cx="2042678" cy="923330"/>
          </a:xfrm>
          <a:prstGeom prst="rect">
            <a:avLst/>
          </a:prstGeom>
          <a:noFill/>
        </p:spPr>
        <p:txBody>
          <a:bodyPr wrap="square" rtlCol="0">
            <a:spAutoFit/>
          </a:bodyPr>
          <a:lstStyle/>
          <a:p>
            <a:r>
              <a:rPr lang="en-GB" dirty="0">
                <a:solidFill>
                  <a:schemeClr val="bg1"/>
                </a:solidFill>
              </a:rPr>
              <a:t>Knowing what is expected of you all of the time</a:t>
            </a:r>
          </a:p>
        </p:txBody>
      </p:sp>
    </p:spTree>
    <p:extLst>
      <p:ext uri="{BB962C8B-B14F-4D97-AF65-F5344CB8AC3E}">
        <p14:creationId xmlns:p14="http://schemas.microsoft.com/office/powerpoint/2010/main" val="15101632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AE1B1-FA35-A1D7-E0A9-B363D76E5E5D}"/>
              </a:ext>
            </a:extLst>
          </p:cNvPr>
          <p:cNvSpPr>
            <a:spLocks noGrp="1"/>
          </p:cNvSpPr>
          <p:nvPr>
            <p:ph type="ctrTitle"/>
          </p:nvPr>
        </p:nvSpPr>
        <p:spPr>
          <a:xfrm>
            <a:off x="1401170" y="139724"/>
            <a:ext cx="9144000" cy="2387600"/>
          </a:xfrm>
        </p:spPr>
        <p:txBody>
          <a:bodyPr/>
          <a:lstStyle/>
          <a:p>
            <a:r>
              <a:rPr lang="en-GB" dirty="0"/>
              <a:t>Activity</a:t>
            </a:r>
          </a:p>
        </p:txBody>
      </p:sp>
      <p:pic>
        <p:nvPicPr>
          <p:cNvPr id="5" name="Picture 4" descr="Red and white post it note">
            <a:extLst>
              <a:ext uri="{FF2B5EF4-FFF2-40B4-BE49-F238E27FC236}">
                <a16:creationId xmlns:a16="http://schemas.microsoft.com/office/drawing/2014/main" id="{FC0E12CB-B3CB-2DE0-15FA-B96663AF7206}"/>
              </a:ext>
            </a:extLst>
          </p:cNvPr>
          <p:cNvPicPr>
            <a:picLocks noChangeAspect="1"/>
          </p:cNvPicPr>
          <p:nvPr/>
        </p:nvPicPr>
        <p:blipFill rotWithShape="1">
          <a:blip r:embed="rId3">
            <a:extLst>
              <a:ext uri="{28A0092B-C50C-407E-A947-70E740481C1C}">
                <a14:useLocalDpi xmlns:a14="http://schemas.microsoft.com/office/drawing/2010/main" val="0"/>
              </a:ext>
            </a:extLst>
          </a:blip>
          <a:srcRect l="7183" t="15074" r="10364" b="16398"/>
          <a:stretch/>
        </p:blipFill>
        <p:spPr>
          <a:xfrm>
            <a:off x="1401170" y="2860739"/>
            <a:ext cx="2668555" cy="2661449"/>
          </a:xfrm>
          <a:prstGeom prst="rect">
            <a:avLst/>
          </a:prstGeom>
        </p:spPr>
      </p:pic>
      <p:sp>
        <p:nvSpPr>
          <p:cNvPr id="6" name="Rectangle 5">
            <a:extLst>
              <a:ext uri="{FF2B5EF4-FFF2-40B4-BE49-F238E27FC236}">
                <a16:creationId xmlns:a16="http://schemas.microsoft.com/office/drawing/2014/main" id="{F698F929-EFE3-CD4F-C888-8EB30E2796FB}"/>
              </a:ext>
            </a:extLst>
          </p:cNvPr>
          <p:cNvSpPr/>
          <p:nvPr/>
        </p:nvSpPr>
        <p:spPr>
          <a:xfrm>
            <a:off x="1867700" y="3752926"/>
            <a:ext cx="1735494" cy="87707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My 3 key strengths</a:t>
            </a:r>
          </a:p>
        </p:txBody>
      </p:sp>
      <p:pic>
        <p:nvPicPr>
          <p:cNvPr id="7" name="Picture 6" descr="Red and white post it note">
            <a:extLst>
              <a:ext uri="{FF2B5EF4-FFF2-40B4-BE49-F238E27FC236}">
                <a16:creationId xmlns:a16="http://schemas.microsoft.com/office/drawing/2014/main" id="{7BDC19D3-A87E-2CFD-97E8-F0581B0CA7B1}"/>
              </a:ext>
            </a:extLst>
          </p:cNvPr>
          <p:cNvPicPr>
            <a:picLocks noChangeAspect="1"/>
          </p:cNvPicPr>
          <p:nvPr/>
        </p:nvPicPr>
        <p:blipFill rotWithShape="1">
          <a:blip r:embed="rId3">
            <a:extLst>
              <a:ext uri="{28A0092B-C50C-407E-A947-70E740481C1C}">
                <a14:useLocalDpi xmlns:a14="http://schemas.microsoft.com/office/drawing/2010/main" val="0"/>
              </a:ext>
            </a:extLst>
          </a:blip>
          <a:srcRect l="7183" t="15074" r="10364" b="16398"/>
          <a:stretch/>
        </p:blipFill>
        <p:spPr>
          <a:xfrm>
            <a:off x="7999445" y="2752764"/>
            <a:ext cx="2668555" cy="2661449"/>
          </a:xfrm>
          <a:prstGeom prst="rect">
            <a:avLst/>
          </a:prstGeom>
        </p:spPr>
      </p:pic>
      <p:sp>
        <p:nvSpPr>
          <p:cNvPr id="10" name="Rectangle 9">
            <a:extLst>
              <a:ext uri="{FF2B5EF4-FFF2-40B4-BE49-F238E27FC236}">
                <a16:creationId xmlns:a16="http://schemas.microsoft.com/office/drawing/2014/main" id="{1F2E9375-D81E-834A-EA05-B04B127365BB}"/>
              </a:ext>
            </a:extLst>
          </p:cNvPr>
          <p:cNvSpPr/>
          <p:nvPr/>
        </p:nvSpPr>
        <p:spPr>
          <a:xfrm>
            <a:off x="8465975" y="3752926"/>
            <a:ext cx="1735494" cy="87707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What puts me outside my comfort zone</a:t>
            </a:r>
          </a:p>
        </p:txBody>
      </p:sp>
    </p:spTree>
    <p:extLst>
      <p:ext uri="{BB962C8B-B14F-4D97-AF65-F5344CB8AC3E}">
        <p14:creationId xmlns:p14="http://schemas.microsoft.com/office/powerpoint/2010/main" val="11753915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hought Bubble: Cloud 6">
            <a:extLst>
              <a:ext uri="{FF2B5EF4-FFF2-40B4-BE49-F238E27FC236}">
                <a16:creationId xmlns:a16="http://schemas.microsoft.com/office/drawing/2014/main" id="{E731423E-D4DA-4644-BEDF-8FEB412D9BC3}"/>
              </a:ext>
            </a:extLst>
          </p:cNvPr>
          <p:cNvSpPr/>
          <p:nvPr/>
        </p:nvSpPr>
        <p:spPr>
          <a:xfrm>
            <a:off x="1948833" y="101297"/>
            <a:ext cx="1828800" cy="1136342"/>
          </a:xfrm>
          <a:prstGeom prst="cloudCallout">
            <a:avLst>
              <a:gd name="adj1" fmla="val 58271"/>
              <a:gd name="adj2" fmla="val 6850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hought Bubble: Cloud 8">
            <a:extLst>
              <a:ext uri="{FF2B5EF4-FFF2-40B4-BE49-F238E27FC236}">
                <a16:creationId xmlns:a16="http://schemas.microsoft.com/office/drawing/2014/main" id="{F88E007B-F61A-4606-823A-D55E93C35B72}"/>
              </a:ext>
            </a:extLst>
          </p:cNvPr>
          <p:cNvSpPr/>
          <p:nvPr/>
        </p:nvSpPr>
        <p:spPr>
          <a:xfrm>
            <a:off x="6418997" y="174648"/>
            <a:ext cx="1828800" cy="1136342"/>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hought Bubble: Cloud 9">
            <a:extLst>
              <a:ext uri="{FF2B5EF4-FFF2-40B4-BE49-F238E27FC236}">
                <a16:creationId xmlns:a16="http://schemas.microsoft.com/office/drawing/2014/main" id="{E1355755-B664-44D4-B6C4-42943AADC4AF}"/>
              </a:ext>
            </a:extLst>
          </p:cNvPr>
          <p:cNvSpPr/>
          <p:nvPr/>
        </p:nvSpPr>
        <p:spPr>
          <a:xfrm>
            <a:off x="8587322" y="960252"/>
            <a:ext cx="1828800" cy="1136342"/>
          </a:xfrm>
          <a:prstGeom prst="cloudCallout">
            <a:avLst>
              <a:gd name="adj1" fmla="val -76057"/>
              <a:gd name="adj2" fmla="val 5529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I need support</a:t>
            </a:r>
          </a:p>
        </p:txBody>
      </p:sp>
      <p:sp>
        <p:nvSpPr>
          <p:cNvPr id="14" name="Thought Bubble: Cloud 13">
            <a:extLst>
              <a:ext uri="{FF2B5EF4-FFF2-40B4-BE49-F238E27FC236}">
                <a16:creationId xmlns:a16="http://schemas.microsoft.com/office/drawing/2014/main" id="{BC1089A1-123C-4CE6-9EB8-3A71E74EB5A5}"/>
              </a:ext>
            </a:extLst>
          </p:cNvPr>
          <p:cNvSpPr/>
          <p:nvPr/>
        </p:nvSpPr>
        <p:spPr>
          <a:xfrm>
            <a:off x="4101797" y="5464620"/>
            <a:ext cx="1828800" cy="1136342"/>
          </a:xfrm>
          <a:prstGeom prst="cloudCallout">
            <a:avLst>
              <a:gd name="adj1" fmla="val 10510"/>
              <a:gd name="adj2" fmla="val -11525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hought Bubble: Cloud 14">
            <a:extLst>
              <a:ext uri="{FF2B5EF4-FFF2-40B4-BE49-F238E27FC236}">
                <a16:creationId xmlns:a16="http://schemas.microsoft.com/office/drawing/2014/main" id="{F42F1369-528E-4943-8B6A-285298358252}"/>
              </a:ext>
            </a:extLst>
          </p:cNvPr>
          <p:cNvSpPr/>
          <p:nvPr/>
        </p:nvSpPr>
        <p:spPr>
          <a:xfrm>
            <a:off x="1352797" y="2172125"/>
            <a:ext cx="1828800" cy="1136342"/>
          </a:xfrm>
          <a:prstGeom prst="cloudCallout">
            <a:avLst>
              <a:gd name="adj1" fmla="val 84391"/>
              <a:gd name="adj2" fmla="val 7691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hought Bubble: Cloud 16">
            <a:extLst>
              <a:ext uri="{FF2B5EF4-FFF2-40B4-BE49-F238E27FC236}">
                <a16:creationId xmlns:a16="http://schemas.microsoft.com/office/drawing/2014/main" id="{BC07C88B-4034-4152-80CE-A23FD20B2497}"/>
              </a:ext>
            </a:extLst>
          </p:cNvPr>
          <p:cNvSpPr/>
          <p:nvPr/>
        </p:nvSpPr>
        <p:spPr>
          <a:xfrm>
            <a:off x="1195940" y="4564332"/>
            <a:ext cx="1828800" cy="1136342"/>
          </a:xfrm>
          <a:prstGeom prst="cloudCallout">
            <a:avLst>
              <a:gd name="adj1" fmla="val 85137"/>
              <a:gd name="adj2" fmla="val -6841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hought Bubble: Cloud 17">
            <a:extLst>
              <a:ext uri="{FF2B5EF4-FFF2-40B4-BE49-F238E27FC236}">
                <a16:creationId xmlns:a16="http://schemas.microsoft.com/office/drawing/2014/main" id="{04279CE8-B040-4E08-BBF9-E1D2A6AA9759}"/>
              </a:ext>
            </a:extLst>
          </p:cNvPr>
          <p:cNvSpPr/>
          <p:nvPr/>
        </p:nvSpPr>
        <p:spPr>
          <a:xfrm>
            <a:off x="6894872" y="5378984"/>
            <a:ext cx="1828800" cy="1136342"/>
          </a:xfrm>
          <a:prstGeom prst="cloudCallout">
            <a:avLst>
              <a:gd name="adj1" fmla="val -28296"/>
              <a:gd name="adj2" fmla="val -11044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hought Bubble: Cloud 20">
            <a:extLst>
              <a:ext uri="{FF2B5EF4-FFF2-40B4-BE49-F238E27FC236}">
                <a16:creationId xmlns:a16="http://schemas.microsoft.com/office/drawing/2014/main" id="{4892E264-D9D5-4433-9E56-13B4EE0EE23D}"/>
              </a:ext>
            </a:extLst>
          </p:cNvPr>
          <p:cNvSpPr/>
          <p:nvPr/>
        </p:nvSpPr>
        <p:spPr>
          <a:xfrm rot="1664282">
            <a:off x="9208353" y="2740296"/>
            <a:ext cx="1828800" cy="1136342"/>
          </a:xfrm>
          <a:prstGeom prst="cloudCallout">
            <a:avLst>
              <a:gd name="adj1" fmla="val -72028"/>
              <a:gd name="adj2" fmla="val 5290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I need policies</a:t>
            </a:r>
          </a:p>
        </p:txBody>
      </p:sp>
      <p:sp>
        <p:nvSpPr>
          <p:cNvPr id="23" name="Thought Bubble: Cloud 22">
            <a:extLst>
              <a:ext uri="{FF2B5EF4-FFF2-40B4-BE49-F238E27FC236}">
                <a16:creationId xmlns:a16="http://schemas.microsoft.com/office/drawing/2014/main" id="{BDC9EEE6-F5E2-44E3-93A2-E56C8B90216A}"/>
              </a:ext>
            </a:extLst>
          </p:cNvPr>
          <p:cNvSpPr/>
          <p:nvPr/>
        </p:nvSpPr>
        <p:spPr>
          <a:xfrm rot="1431379">
            <a:off x="9518334" y="4440125"/>
            <a:ext cx="1828800" cy="1136342"/>
          </a:xfrm>
          <a:prstGeom prst="cloudCallout">
            <a:avLst>
              <a:gd name="adj1" fmla="val -80391"/>
              <a:gd name="adj2" fmla="val -279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I need strategies</a:t>
            </a:r>
          </a:p>
        </p:txBody>
      </p:sp>
      <p:pic>
        <p:nvPicPr>
          <p:cNvPr id="44" name="Picture 43">
            <a:extLst>
              <a:ext uri="{FF2B5EF4-FFF2-40B4-BE49-F238E27FC236}">
                <a16:creationId xmlns:a16="http://schemas.microsoft.com/office/drawing/2014/main" id="{10AC0BA9-12F9-4F10-87AF-D05BCBD0C923}"/>
              </a:ext>
            </a:extLst>
          </p:cNvPr>
          <p:cNvPicPr>
            <a:picLocks noChangeAspect="1"/>
          </p:cNvPicPr>
          <p:nvPr/>
        </p:nvPicPr>
        <p:blipFill>
          <a:blip r:embed="rId3"/>
          <a:stretch>
            <a:fillRect/>
          </a:stretch>
        </p:blipFill>
        <p:spPr>
          <a:xfrm>
            <a:off x="10839093" y="6219644"/>
            <a:ext cx="1286367" cy="591363"/>
          </a:xfrm>
          <a:prstGeom prst="rect">
            <a:avLst/>
          </a:prstGeom>
        </p:spPr>
      </p:pic>
      <p:pic>
        <p:nvPicPr>
          <p:cNvPr id="13" name="Picture 12" descr="A red apple next to a blackboard&#10;&#10;Description automatically generated with low confidence">
            <a:extLst>
              <a:ext uri="{FF2B5EF4-FFF2-40B4-BE49-F238E27FC236}">
                <a16:creationId xmlns:a16="http://schemas.microsoft.com/office/drawing/2014/main" id="{E585EA52-E1B8-ED02-BF45-FFD9E8926136}"/>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4285397" y="1718316"/>
            <a:ext cx="3048000" cy="2615184"/>
          </a:xfrm>
          <a:prstGeom prst="rect">
            <a:avLst/>
          </a:prstGeom>
        </p:spPr>
      </p:pic>
      <p:sp>
        <p:nvSpPr>
          <p:cNvPr id="16" name="TextBox 15">
            <a:extLst>
              <a:ext uri="{FF2B5EF4-FFF2-40B4-BE49-F238E27FC236}">
                <a16:creationId xmlns:a16="http://schemas.microsoft.com/office/drawing/2014/main" id="{4718E9F2-C4F9-740C-577A-0CE996EED608}"/>
              </a:ext>
            </a:extLst>
          </p:cNvPr>
          <p:cNvSpPr txBox="1"/>
          <p:nvPr/>
        </p:nvSpPr>
        <p:spPr>
          <a:xfrm>
            <a:off x="4285397" y="4333500"/>
            <a:ext cx="3048000" cy="230832"/>
          </a:xfrm>
          <a:prstGeom prst="rect">
            <a:avLst/>
          </a:prstGeom>
          <a:noFill/>
        </p:spPr>
        <p:txBody>
          <a:bodyPr wrap="square" rtlCol="0">
            <a:spAutoFit/>
          </a:bodyPr>
          <a:lstStyle/>
          <a:p>
            <a:r>
              <a:rPr lang="en-GB" sz="900">
                <a:hlinkClick r:id="rId5" tooltip="http://blog.ncce.org/2016/05/03/happy-teacher-appreciation-day-carry-inspiring-students-create-technology/"/>
              </a:rPr>
              <a:t>This Photo</a:t>
            </a:r>
            <a:r>
              <a:rPr lang="en-GB" sz="900"/>
              <a:t> by Unknown Author is licensed under </a:t>
            </a:r>
            <a:r>
              <a:rPr lang="en-GB" sz="900">
                <a:hlinkClick r:id="rId6" tooltip="https://creativecommons.org/licenses/by-sa/3.0/"/>
              </a:rPr>
              <a:t>CC BY-SA</a:t>
            </a:r>
            <a:endParaRPr lang="en-GB" sz="900"/>
          </a:p>
        </p:txBody>
      </p:sp>
    </p:spTree>
    <p:extLst>
      <p:ext uri="{BB962C8B-B14F-4D97-AF65-F5344CB8AC3E}">
        <p14:creationId xmlns:p14="http://schemas.microsoft.com/office/powerpoint/2010/main" val="6377212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4EC04E80-4F8D-4DB0-8166-A14C8F6B2751}"/>
              </a:ext>
            </a:extLst>
          </p:cNvPr>
          <p:cNvGraphicFramePr>
            <a:graphicFrameLocks noGrp="1"/>
          </p:cNvGraphicFramePr>
          <p:nvPr>
            <p:extLst>
              <p:ext uri="{D42A27DB-BD31-4B8C-83A1-F6EECF244321}">
                <p14:modId xmlns:p14="http://schemas.microsoft.com/office/powerpoint/2010/main" val="1297559787"/>
              </p:ext>
            </p:extLst>
          </p:nvPr>
        </p:nvGraphicFramePr>
        <p:xfrm>
          <a:off x="480052" y="731732"/>
          <a:ext cx="10600520" cy="5799124"/>
        </p:xfrm>
        <a:graphic>
          <a:graphicData uri="http://schemas.openxmlformats.org/drawingml/2006/table">
            <a:tbl>
              <a:tblPr firstRow="1" bandRow="1">
                <a:tableStyleId>{D113A9D2-9D6B-4929-AA2D-F23B5EE8CBE7}</a:tableStyleId>
              </a:tblPr>
              <a:tblGrid>
                <a:gridCol w="3159865">
                  <a:extLst>
                    <a:ext uri="{9D8B030D-6E8A-4147-A177-3AD203B41FA5}">
                      <a16:colId xmlns:a16="http://schemas.microsoft.com/office/drawing/2014/main" val="1137562915"/>
                    </a:ext>
                  </a:extLst>
                </a:gridCol>
                <a:gridCol w="1860164">
                  <a:extLst>
                    <a:ext uri="{9D8B030D-6E8A-4147-A177-3AD203B41FA5}">
                      <a16:colId xmlns:a16="http://schemas.microsoft.com/office/drawing/2014/main" val="4248225275"/>
                    </a:ext>
                  </a:extLst>
                </a:gridCol>
                <a:gridCol w="2070432">
                  <a:extLst>
                    <a:ext uri="{9D8B030D-6E8A-4147-A177-3AD203B41FA5}">
                      <a16:colId xmlns:a16="http://schemas.microsoft.com/office/drawing/2014/main" val="1248764910"/>
                    </a:ext>
                  </a:extLst>
                </a:gridCol>
                <a:gridCol w="1649895">
                  <a:extLst>
                    <a:ext uri="{9D8B030D-6E8A-4147-A177-3AD203B41FA5}">
                      <a16:colId xmlns:a16="http://schemas.microsoft.com/office/drawing/2014/main" val="894069740"/>
                    </a:ext>
                  </a:extLst>
                </a:gridCol>
                <a:gridCol w="1860164">
                  <a:extLst>
                    <a:ext uri="{9D8B030D-6E8A-4147-A177-3AD203B41FA5}">
                      <a16:colId xmlns:a16="http://schemas.microsoft.com/office/drawing/2014/main" val="1266020285"/>
                    </a:ext>
                  </a:extLst>
                </a:gridCol>
              </a:tblGrid>
              <a:tr h="1748400">
                <a:tc>
                  <a:txBody>
                    <a:bodyPr/>
                    <a:lstStyle/>
                    <a:p>
                      <a:r>
                        <a:rPr lang="en-GB" sz="1800" b="0" dirty="0"/>
                        <a:t>Write down a time when you were asked to do something that you really did not want to do. Either you hated it, it went against your principles or you were not equipped with the skills</a:t>
                      </a:r>
                    </a:p>
                  </a:txBody>
                  <a:tcPr>
                    <a:lnR w="3175" cap="flat" cmpd="sng" algn="ctr">
                      <a:noFill/>
                      <a:prstDash val="solid"/>
                      <a:round/>
                      <a:headEnd type="none" w="med" len="med"/>
                      <a:tailEnd type="none" w="med" len="med"/>
                    </a:lnR>
                    <a:lnB w="3175" cap="flat" cmpd="sng" algn="ctr">
                      <a:noFill/>
                      <a:prstDash val="solid"/>
                      <a:round/>
                      <a:headEnd type="none" w="med" len="med"/>
                      <a:tailEnd type="none" w="med" len="med"/>
                    </a:lnB>
                  </a:tcPr>
                </a:tc>
                <a:tc>
                  <a:txBody>
                    <a:bodyPr/>
                    <a:lstStyle/>
                    <a:p>
                      <a:r>
                        <a:rPr lang="en-GB" sz="1800" b="0" dirty="0"/>
                        <a:t>What was your first thought/ feeling</a:t>
                      </a: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tcPr>
                </a:tc>
                <a:tc>
                  <a:txBody>
                    <a:bodyPr/>
                    <a:lstStyle/>
                    <a:p>
                      <a:r>
                        <a:rPr lang="en-GB" sz="1800" b="0" dirty="0"/>
                        <a:t>How did you react?</a:t>
                      </a:r>
                    </a:p>
                  </a:txBody>
                  <a:tcPr>
                    <a:lnL w="3175" cap="flat" cmpd="sng" algn="ctr">
                      <a:noFill/>
                      <a:prstDash val="solid"/>
                      <a:round/>
                      <a:headEnd type="none" w="med" len="med"/>
                      <a:tailEnd type="none" w="med" len="med"/>
                    </a:lnL>
                    <a:lnR>
                      <a:noFill/>
                    </a:lnR>
                    <a:lnB w="3175" cap="flat" cmpd="sng" algn="ctr">
                      <a:noFill/>
                      <a:prstDash val="solid"/>
                      <a:round/>
                      <a:headEnd type="none" w="med" len="med"/>
                      <a:tailEnd type="none" w="med" len="med"/>
                    </a:lnB>
                  </a:tcPr>
                </a:tc>
                <a:tc>
                  <a:txBody>
                    <a:bodyPr/>
                    <a:lstStyle/>
                    <a:p>
                      <a:r>
                        <a:rPr lang="en-GB" sz="1800" b="0" dirty="0"/>
                        <a:t>What did you want someone to do to help at that moment? What could they have done?</a:t>
                      </a:r>
                    </a:p>
                  </a:txBody>
                  <a:tcPr>
                    <a:lnL w="3175" cap="flat" cmpd="sng" algn="ctr">
                      <a:noFill/>
                      <a:prstDash val="solid"/>
                      <a:round/>
                      <a:headEnd type="none" w="med" len="med"/>
                      <a:tailEnd type="none" w="med" len="med"/>
                    </a:lnL>
                    <a:lnR>
                      <a:noFill/>
                    </a:lnR>
                    <a:lnB w="3175" cap="flat" cmpd="sng" algn="ctr">
                      <a:no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dirty="0"/>
                        <a:t>How do you feel about the whole scenario when you look back on it?</a:t>
                      </a:r>
                    </a:p>
                  </a:txBody>
                  <a:tcPr>
                    <a:lnL w="3175" cap="flat" cmpd="sng" algn="ctr">
                      <a:noFill/>
                      <a:prstDash val="solid"/>
                      <a:round/>
                      <a:headEnd type="none" w="med" len="med"/>
                      <a:tailEnd type="none" w="med" len="med"/>
                    </a:lnL>
                    <a:lnB w="3175" cap="flat" cmpd="sng" algn="ctr">
                      <a:noFill/>
                      <a:prstDash val="solid"/>
                      <a:round/>
                      <a:headEnd type="none" w="med" len="med"/>
                      <a:tailEnd type="none" w="med" len="med"/>
                    </a:lnB>
                  </a:tcPr>
                </a:tc>
                <a:extLst>
                  <a:ext uri="{0D108BD9-81ED-4DB2-BD59-A6C34878D82A}">
                    <a16:rowId xmlns:a16="http://schemas.microsoft.com/office/drawing/2014/main" val="2829443053"/>
                  </a:ext>
                </a:extLst>
              </a:tr>
              <a:tr h="1877427">
                <a:tc>
                  <a:txBody>
                    <a:bodyPr/>
                    <a:lstStyle/>
                    <a:p>
                      <a:r>
                        <a:rPr lang="en-GB" sz="1800" b="0" dirty="0"/>
                        <a:t>Write down a time when you were frightened, petrified, stage fright etc</a:t>
                      </a: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tcPr>
                </a:tc>
                <a:tc>
                  <a:txBody>
                    <a:bodyPr/>
                    <a:lstStyle/>
                    <a:p>
                      <a:r>
                        <a:rPr lang="en-GB" sz="1800" b="0" dirty="0"/>
                        <a:t>What were your first instincts?</a:t>
                      </a: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tcPr>
                </a:tc>
                <a:tc>
                  <a:txBody>
                    <a:bodyPr/>
                    <a:lstStyle/>
                    <a:p>
                      <a:r>
                        <a:rPr lang="en-GB" sz="1800" b="0" dirty="0"/>
                        <a:t>What did you do?</a:t>
                      </a: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tcPr>
                </a:tc>
                <a:tc>
                  <a:txBody>
                    <a:bodyPr/>
                    <a:lstStyle/>
                    <a:p>
                      <a:r>
                        <a:rPr lang="en-GB" sz="1800" b="0" dirty="0"/>
                        <a:t>What could someone have done to help in that moment?</a:t>
                      </a: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tcPr>
                </a:tc>
                <a:tc>
                  <a:txBody>
                    <a:bodyPr/>
                    <a:lstStyle/>
                    <a:p>
                      <a:r>
                        <a:rPr lang="en-GB" sz="1800" b="0" dirty="0"/>
                        <a:t>Looking back, what are your thoughts?</a:t>
                      </a: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tcPr>
                </a:tc>
                <a:extLst>
                  <a:ext uri="{0D108BD9-81ED-4DB2-BD59-A6C34878D82A}">
                    <a16:rowId xmlns:a16="http://schemas.microsoft.com/office/drawing/2014/main" val="4080075804"/>
                  </a:ext>
                </a:extLst>
              </a:tr>
              <a:tr h="1910017">
                <a:tc>
                  <a:txBody>
                    <a:bodyPr/>
                    <a:lstStyle/>
                    <a:p>
                      <a:r>
                        <a:rPr lang="en-GB" sz="1800" b="0" dirty="0"/>
                        <a:t>Write down a time when you were stressed, too much going on leading to feeling overwhelmed. When there was more than you could cope with, yet it continued coming in…</a:t>
                      </a:r>
                    </a:p>
                  </a:txBody>
                  <a:tcPr>
                    <a:lnT w="3175" cap="flat" cmpd="sng" algn="ctr">
                      <a:noFill/>
                      <a:prstDash val="solid"/>
                      <a:round/>
                      <a:headEnd type="none" w="med" len="med"/>
                      <a:tailEnd type="none" w="med" len="med"/>
                    </a:lnT>
                  </a:tcPr>
                </a:tc>
                <a:tc>
                  <a:txBody>
                    <a:bodyPr/>
                    <a:lstStyle/>
                    <a:p>
                      <a:r>
                        <a:rPr lang="en-GB" sz="1800" b="0" dirty="0"/>
                        <a:t>What were your thoughts?</a:t>
                      </a:r>
                    </a:p>
                    <a:p>
                      <a:r>
                        <a:rPr lang="en-GB" sz="1800" b="0" dirty="0"/>
                        <a:t>Feelings?</a:t>
                      </a:r>
                    </a:p>
                  </a:txBody>
                  <a:tcPr/>
                </a:tc>
                <a:tc>
                  <a:txBody>
                    <a:bodyPr/>
                    <a:lstStyle/>
                    <a:p>
                      <a:r>
                        <a:rPr lang="en-GB" sz="1800" b="0" dirty="0"/>
                        <a:t>How did you react?</a:t>
                      </a:r>
                    </a:p>
                  </a:txBody>
                  <a:tcPr>
                    <a:lnT w="3175" cap="flat" cmpd="sng" algn="ctr">
                      <a:noFill/>
                      <a:prstDash val="solid"/>
                      <a:round/>
                      <a:headEnd type="none" w="med" len="med"/>
                      <a:tailEnd type="none" w="med" len="med"/>
                    </a:lnT>
                  </a:tcPr>
                </a:tc>
                <a:tc>
                  <a:txBody>
                    <a:bodyPr/>
                    <a:lstStyle/>
                    <a:p>
                      <a:r>
                        <a:rPr lang="en-GB" sz="1800" b="0" dirty="0"/>
                        <a:t>What could someone have done to help you?</a:t>
                      </a:r>
                    </a:p>
                  </a:txBody>
                  <a:tcPr>
                    <a:lnT w="3175" cap="flat" cmpd="sng" algn="ctr">
                      <a:noFill/>
                      <a:prstDash val="solid"/>
                      <a:round/>
                      <a:headEnd type="none" w="med" len="med"/>
                      <a:tailEnd type="none" w="med" len="med"/>
                    </a:lnT>
                  </a:tcPr>
                </a:tc>
                <a:tc>
                  <a:txBody>
                    <a:bodyPr/>
                    <a:lstStyle/>
                    <a:p>
                      <a:r>
                        <a:rPr lang="en-GB" sz="1800" b="0" dirty="0"/>
                        <a:t>Looking back, what are your thoughts?</a:t>
                      </a:r>
                    </a:p>
                  </a:txBody>
                  <a:tcPr>
                    <a:lnT w="3175" cap="flat" cmpd="sng" algn="ctr">
                      <a:noFill/>
                      <a:prstDash val="solid"/>
                      <a:round/>
                      <a:headEnd type="none" w="med" len="med"/>
                      <a:tailEnd type="none" w="med" len="med"/>
                    </a:lnT>
                  </a:tcPr>
                </a:tc>
                <a:extLst>
                  <a:ext uri="{0D108BD9-81ED-4DB2-BD59-A6C34878D82A}">
                    <a16:rowId xmlns:a16="http://schemas.microsoft.com/office/drawing/2014/main" val="395934392"/>
                  </a:ext>
                </a:extLst>
              </a:tr>
            </a:tbl>
          </a:graphicData>
        </a:graphic>
      </p:graphicFrame>
      <p:sp>
        <p:nvSpPr>
          <p:cNvPr id="3" name="TextBox 2">
            <a:extLst>
              <a:ext uri="{FF2B5EF4-FFF2-40B4-BE49-F238E27FC236}">
                <a16:creationId xmlns:a16="http://schemas.microsoft.com/office/drawing/2014/main" id="{F627FCC5-DC86-700C-A4E4-2178CE2D10C9}"/>
              </a:ext>
            </a:extLst>
          </p:cNvPr>
          <p:cNvSpPr txBox="1"/>
          <p:nvPr/>
        </p:nvSpPr>
        <p:spPr>
          <a:xfrm>
            <a:off x="5061854" y="146957"/>
            <a:ext cx="1436916" cy="584775"/>
          </a:xfrm>
          <a:prstGeom prst="rect">
            <a:avLst/>
          </a:prstGeom>
          <a:noFill/>
        </p:spPr>
        <p:txBody>
          <a:bodyPr wrap="square" rtlCol="0">
            <a:spAutoFit/>
          </a:bodyPr>
          <a:lstStyle/>
          <a:p>
            <a:r>
              <a:rPr lang="en-GB" sz="3200" dirty="0"/>
              <a:t>Activity</a:t>
            </a:r>
          </a:p>
        </p:txBody>
      </p:sp>
    </p:spTree>
    <p:extLst>
      <p:ext uri="{BB962C8B-B14F-4D97-AF65-F5344CB8AC3E}">
        <p14:creationId xmlns:p14="http://schemas.microsoft.com/office/powerpoint/2010/main" val="8138287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B2662C3-4AFE-A481-6977-A00BA8017565}"/>
              </a:ext>
            </a:extLst>
          </p:cNvPr>
          <p:cNvSpPr txBox="1"/>
          <p:nvPr/>
        </p:nvSpPr>
        <p:spPr>
          <a:xfrm>
            <a:off x="1660847" y="1530220"/>
            <a:ext cx="9759821" cy="1354217"/>
          </a:xfrm>
          <a:prstGeom prst="rect">
            <a:avLst/>
          </a:prstGeom>
          <a:noFill/>
        </p:spPr>
        <p:txBody>
          <a:bodyPr wrap="square" rtlCol="0">
            <a:spAutoFit/>
          </a:bodyPr>
          <a:lstStyle/>
          <a:p>
            <a:r>
              <a:rPr lang="en-GB" sz="3200" dirty="0"/>
              <a:t>How useful has it been to consider your strengths, weaknesses, triggers, needs and thoughts/feelings?</a:t>
            </a:r>
          </a:p>
          <a:p>
            <a:endParaRPr lang="en-GB" dirty="0"/>
          </a:p>
        </p:txBody>
      </p:sp>
      <p:sp>
        <p:nvSpPr>
          <p:cNvPr id="3" name="TextBox 2">
            <a:extLst>
              <a:ext uri="{FF2B5EF4-FFF2-40B4-BE49-F238E27FC236}">
                <a16:creationId xmlns:a16="http://schemas.microsoft.com/office/drawing/2014/main" id="{7972AE41-C828-22BD-DE59-D5E4693A8BDF}"/>
              </a:ext>
            </a:extLst>
          </p:cNvPr>
          <p:cNvSpPr txBox="1"/>
          <p:nvPr/>
        </p:nvSpPr>
        <p:spPr>
          <a:xfrm>
            <a:off x="1660847" y="3376879"/>
            <a:ext cx="9890451" cy="1815882"/>
          </a:xfrm>
          <a:prstGeom prst="rect">
            <a:avLst/>
          </a:prstGeom>
          <a:noFill/>
        </p:spPr>
        <p:txBody>
          <a:bodyPr wrap="square" rtlCol="0">
            <a:spAutoFit/>
          </a:bodyPr>
          <a:lstStyle/>
          <a:p>
            <a:r>
              <a:rPr lang="en-GB" sz="2800" dirty="0"/>
              <a:t>Let’s go back and consider doing these exercises with the children!</a:t>
            </a:r>
          </a:p>
          <a:p>
            <a:endParaRPr lang="en-GB" sz="2800" dirty="0"/>
          </a:p>
          <a:p>
            <a:r>
              <a:rPr lang="en-GB" sz="2800" dirty="0"/>
              <a:t>We are all the same – </a:t>
            </a:r>
          </a:p>
          <a:p>
            <a:r>
              <a:rPr lang="en-GB" sz="2800" dirty="0"/>
              <a:t>Chimps!</a:t>
            </a:r>
          </a:p>
        </p:txBody>
      </p:sp>
    </p:spTree>
    <p:extLst>
      <p:ext uri="{BB962C8B-B14F-4D97-AF65-F5344CB8AC3E}">
        <p14:creationId xmlns:p14="http://schemas.microsoft.com/office/powerpoint/2010/main" val="3677730738"/>
      </p:ext>
    </p:extLst>
  </p:cSld>
  <p:clrMapOvr>
    <a:masterClrMapping/>
  </p:clrMapOvr>
</p:sld>
</file>

<file path=ppt/theme/theme1.xml><?xml version="1.0" encoding="utf-8"?>
<a:theme xmlns:a="http://schemas.openxmlformats.org/drawingml/2006/main" name="Office Theme">
  <a:themeElements>
    <a:clrScheme name="Orange">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20955</TotalTime>
  <Words>1847</Words>
  <Application>Microsoft Office PowerPoint</Application>
  <PresentationFormat>Widescreen</PresentationFormat>
  <Paragraphs>248</Paragraphs>
  <Slides>19</Slides>
  <Notes>16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Arial</vt:lpstr>
      <vt:lpstr>Bradley Hand ITC</vt:lpstr>
      <vt:lpstr>Calibri</vt:lpstr>
      <vt:lpstr>Calibri Light</vt:lpstr>
      <vt:lpstr>Comic Sans MS</vt:lpstr>
      <vt:lpstr>Office Theme</vt:lpstr>
      <vt:lpstr>PowerPoint Presentation</vt:lpstr>
      <vt:lpstr>PowerPoint Presentation</vt:lpstr>
      <vt:lpstr>Today we will look at :   What makes a school great?   Learn about ourselves   Control your Chimp, to control theirs!   Strategies to help </vt:lpstr>
      <vt:lpstr>Activity</vt:lpstr>
      <vt:lpstr>PowerPoint Presentation</vt:lpstr>
      <vt:lpstr>Activity</vt:lpstr>
      <vt:lpstr>PowerPoint Presentation</vt:lpstr>
      <vt:lpstr>PowerPoint Presentation</vt:lpstr>
      <vt:lpstr>PowerPoint Presentation</vt:lpstr>
      <vt:lpstr>Logical vs Chimp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Julie Norman</dc:creator>
  <cp:lastModifiedBy>Julie norman</cp:lastModifiedBy>
  <cp:revision>64</cp:revision>
  <cp:lastPrinted>2020-11-24T12:33:56Z</cp:lastPrinted>
  <dcterms:created xsi:type="dcterms:W3CDTF">2020-11-17T13:35:05Z</dcterms:created>
  <dcterms:modified xsi:type="dcterms:W3CDTF">2022-09-30T11:21:14Z</dcterms:modified>
</cp:coreProperties>
</file>