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7" r:id="rId4"/>
    <p:sldId id="260" r:id="rId5"/>
    <p:sldId id="259"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DAC840-F3C6-4251-ADEA-55C0140CA553}"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370204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AC840-F3C6-4251-ADEA-55C0140CA553}"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54794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AC840-F3C6-4251-ADEA-55C0140CA553}"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429419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DAC840-F3C6-4251-ADEA-55C0140CA553}"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47110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AC840-F3C6-4251-ADEA-55C0140CA553}"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178629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DAC840-F3C6-4251-ADEA-55C0140CA553}"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148317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DAC840-F3C6-4251-ADEA-55C0140CA553}"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289584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DAC840-F3C6-4251-ADEA-55C0140CA553}"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150386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AC840-F3C6-4251-ADEA-55C0140CA553}"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295739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AC840-F3C6-4251-ADEA-55C0140CA553}"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324461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AC840-F3C6-4251-ADEA-55C0140CA553}"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9B1814-9548-478C-945B-D47CDBBD4779}" type="slidenum">
              <a:rPr lang="en-GB" smtClean="0"/>
              <a:t>‹#›</a:t>
            </a:fld>
            <a:endParaRPr lang="en-GB"/>
          </a:p>
        </p:txBody>
      </p:sp>
    </p:spTree>
    <p:extLst>
      <p:ext uri="{BB962C8B-B14F-4D97-AF65-F5344CB8AC3E}">
        <p14:creationId xmlns:p14="http://schemas.microsoft.com/office/powerpoint/2010/main" val="95604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AC840-F3C6-4251-ADEA-55C0140CA553}" type="datetimeFigureOut">
              <a:rPr lang="en-GB" smtClean="0"/>
              <a:t>29/11/2018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B1814-9548-478C-945B-D47CDBBD4779}" type="slidenum">
              <a:rPr lang="en-GB" smtClean="0"/>
              <a:t>‹#›</a:t>
            </a:fld>
            <a:endParaRPr lang="en-GB"/>
          </a:p>
        </p:txBody>
      </p:sp>
    </p:spTree>
    <p:extLst>
      <p:ext uri="{BB962C8B-B14F-4D97-AF65-F5344CB8AC3E}">
        <p14:creationId xmlns:p14="http://schemas.microsoft.com/office/powerpoint/2010/main" val="307955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217" y="1340768"/>
            <a:ext cx="5760640" cy="2308324"/>
          </a:xfrm>
          <a:prstGeom prst="rect">
            <a:avLst/>
          </a:prstGeom>
          <a:noFill/>
        </p:spPr>
        <p:txBody>
          <a:bodyPr wrap="square" rtlCol="0">
            <a:spAutoFit/>
          </a:bodyPr>
          <a:lstStyle/>
          <a:p>
            <a:pPr algn="ctr"/>
            <a:r>
              <a:rPr lang="en-GB" sz="4800" b="1" dirty="0" smtClean="0"/>
              <a:t>Working in partnership with Ofsted</a:t>
            </a:r>
            <a:endParaRPr lang="en-GB" sz="4800" b="1" dirty="0"/>
          </a:p>
        </p:txBody>
      </p:sp>
      <p:pic>
        <p:nvPicPr>
          <p:cNvPr id="2051" name="Picture 3" descr="C:\Users\julie.norman\AppData\Local\Microsoft\Windows\Temporary Internet Files\Content.IE5\EC2UXU3S\ICL_Collabor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33687"/>
            <a:ext cx="4639618" cy="227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5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08720"/>
            <a:ext cx="6336704" cy="4893647"/>
          </a:xfrm>
          <a:prstGeom prst="rect">
            <a:avLst/>
          </a:prstGeom>
          <a:noFill/>
        </p:spPr>
        <p:txBody>
          <a:bodyPr wrap="square" rtlCol="0">
            <a:spAutoFit/>
          </a:bodyPr>
          <a:lstStyle/>
          <a:p>
            <a:r>
              <a:rPr lang="en-GB" sz="2400" dirty="0" smtClean="0"/>
              <a:t>It’s all gone pear shaped!!!!</a:t>
            </a:r>
          </a:p>
          <a:p>
            <a:endParaRPr lang="en-GB" sz="2400" dirty="0"/>
          </a:p>
          <a:p>
            <a:pPr marL="342900" indent="-342900">
              <a:buFontTx/>
              <a:buChar char="-"/>
            </a:pPr>
            <a:r>
              <a:rPr lang="en-GB" sz="2400" dirty="0" smtClean="0"/>
              <a:t>Stop the inspection!  (again)</a:t>
            </a:r>
          </a:p>
          <a:p>
            <a:pPr marL="342900" indent="-342900">
              <a:buFontTx/>
              <a:buChar char="-"/>
            </a:pPr>
            <a:r>
              <a:rPr lang="en-GB" sz="2400" b="1" u="sng" dirty="0" smtClean="0"/>
              <a:t>Have a reason </a:t>
            </a:r>
            <a:r>
              <a:rPr lang="en-GB" sz="2400" dirty="0" smtClean="0"/>
              <a:t>(guidance/code of conduct) to ask them to leave</a:t>
            </a:r>
          </a:p>
          <a:p>
            <a:pPr marL="342900" indent="-342900">
              <a:buFontTx/>
              <a:buChar char="-"/>
            </a:pPr>
            <a:r>
              <a:rPr lang="en-GB" sz="2400" dirty="0" smtClean="0"/>
              <a:t>Remind them of the polite warning and be clear of the expectations, for example, ‘I would like you to go back to the Head office and ask for another inspector to come and carry out an inspection where the guidance is followed..’</a:t>
            </a:r>
          </a:p>
          <a:p>
            <a:pPr marL="342900" indent="-342900">
              <a:buFontTx/>
              <a:buChar char="-"/>
            </a:pPr>
            <a:r>
              <a:rPr lang="en-GB" sz="2400" dirty="0" smtClean="0"/>
              <a:t>Begin to collect evidence of the inspection being flawed in readiness to make a full and comprehensive complaint.</a:t>
            </a:r>
            <a:endParaRPr lang="en-GB" sz="2400" dirty="0"/>
          </a:p>
        </p:txBody>
      </p:sp>
      <p:pic>
        <p:nvPicPr>
          <p:cNvPr id="6146" name="Picture 2" descr="C:\Users\julie.norman\AppData\Local\Microsoft\Windows\Temporary Internet Files\Content.IE5\EL9F3M8O\panic-emoticon-3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33189"/>
            <a:ext cx="2963411" cy="155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8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640960" cy="6370975"/>
          </a:xfrm>
          <a:prstGeom prst="rect">
            <a:avLst/>
          </a:prstGeom>
          <a:noFill/>
        </p:spPr>
        <p:txBody>
          <a:bodyPr wrap="square" rtlCol="0">
            <a:spAutoFit/>
          </a:bodyPr>
          <a:lstStyle/>
          <a:p>
            <a:r>
              <a:rPr lang="en-GB" sz="2400" b="1" u="sng" dirty="0" smtClean="0"/>
              <a:t>What does a good complaint look like?</a:t>
            </a:r>
          </a:p>
          <a:p>
            <a:endParaRPr lang="en-GB" sz="2400" b="1" u="sng" dirty="0"/>
          </a:p>
          <a:p>
            <a:pPr marL="342900" indent="-342900">
              <a:buFontTx/>
              <a:buChar char="-"/>
            </a:pPr>
            <a:r>
              <a:rPr lang="en-GB" sz="2400" dirty="0" smtClean="0"/>
              <a:t>Intro – the complaint is about a person, not the organisation. It is to improve working partnerships with schools.</a:t>
            </a:r>
          </a:p>
          <a:p>
            <a:pPr marL="342900" indent="-342900">
              <a:buFontTx/>
              <a:buChar char="-"/>
            </a:pPr>
            <a:r>
              <a:rPr lang="en-GB" sz="2400" dirty="0" smtClean="0"/>
              <a:t>The facts – what happened? Clear reference to the statements in the Code of Conduct and/or guidance.</a:t>
            </a:r>
          </a:p>
          <a:p>
            <a:pPr marL="342900" indent="-342900">
              <a:buFontTx/>
              <a:buChar char="-"/>
            </a:pPr>
            <a:r>
              <a:rPr lang="en-GB" sz="2400" dirty="0" smtClean="0"/>
              <a:t>Do not use emotion unless factual.  ‘The girl was crying and frightened to talk to the inspector which made us all very uncomfortable as it is our ethos that all children feel comfortable and emotionally safe.’ This became a safeguarding issue for me as DSL.</a:t>
            </a:r>
          </a:p>
          <a:p>
            <a:pPr marL="342900" indent="-342900">
              <a:buFontTx/>
              <a:buChar char="-"/>
            </a:pPr>
            <a:r>
              <a:rPr lang="en-GB" sz="2400" dirty="0" smtClean="0"/>
              <a:t>Interview all staff and use their words to back up your complaint.</a:t>
            </a:r>
          </a:p>
          <a:p>
            <a:pPr marL="342900" indent="-342900">
              <a:buFontTx/>
              <a:buChar char="-"/>
            </a:pPr>
            <a:r>
              <a:rPr lang="en-GB" sz="2400" dirty="0" smtClean="0"/>
              <a:t>Offer a resolve. (ask for another inspection based on the fact that the inspector did not follow legal guidance).</a:t>
            </a:r>
          </a:p>
          <a:p>
            <a:pPr marL="342900" indent="-342900">
              <a:buFontTx/>
              <a:buChar char="-"/>
            </a:pPr>
            <a:r>
              <a:rPr lang="en-GB" sz="2400" dirty="0" smtClean="0"/>
              <a:t>Use the evidence you have collected to refer to:- quotes from staff, children and Governors, data which contradicts the inspectors key priorities or reflection etc.</a:t>
            </a:r>
            <a:endParaRPr lang="en-GB" sz="2400" dirty="0"/>
          </a:p>
        </p:txBody>
      </p:sp>
    </p:spTree>
    <p:extLst>
      <p:ext uri="{BB962C8B-B14F-4D97-AF65-F5344CB8AC3E}">
        <p14:creationId xmlns:p14="http://schemas.microsoft.com/office/powerpoint/2010/main" val="290596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211336">
            <a:off x="86569" y="940399"/>
            <a:ext cx="3351687" cy="923330"/>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Remember</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483768" y="1306515"/>
            <a:ext cx="6120680" cy="5539978"/>
          </a:xfrm>
          <a:prstGeom prst="rect">
            <a:avLst/>
          </a:prstGeom>
          <a:noFill/>
        </p:spPr>
        <p:txBody>
          <a:bodyPr wrap="square" rtlCol="0">
            <a:spAutoFit/>
          </a:bodyPr>
          <a:lstStyle/>
          <a:p>
            <a:pPr marL="285750" indent="-285750">
              <a:buFontTx/>
              <a:buChar char="-"/>
            </a:pPr>
            <a:r>
              <a:rPr lang="en-GB" sz="2400" dirty="0" smtClean="0"/>
              <a:t>You are never alone;</a:t>
            </a:r>
          </a:p>
          <a:p>
            <a:pPr marL="285750" indent="-285750">
              <a:buFontTx/>
              <a:buChar char="-"/>
            </a:pPr>
            <a:r>
              <a:rPr lang="en-GB" sz="2400" dirty="0" smtClean="0"/>
              <a:t>You know the rules of the game;</a:t>
            </a:r>
          </a:p>
          <a:p>
            <a:pPr marL="285750" indent="-285750">
              <a:buFontTx/>
              <a:buChar char="-"/>
            </a:pPr>
            <a:r>
              <a:rPr lang="en-GB" sz="2400" dirty="0" smtClean="0"/>
              <a:t>You are the DSL;</a:t>
            </a:r>
          </a:p>
          <a:p>
            <a:pPr marL="285750" indent="-285750">
              <a:buFontTx/>
              <a:buChar char="-"/>
            </a:pPr>
            <a:r>
              <a:rPr lang="en-GB" sz="2400" dirty="0" smtClean="0"/>
              <a:t>You know your school – they do not;</a:t>
            </a:r>
          </a:p>
          <a:p>
            <a:pPr marL="285750" indent="-285750">
              <a:buFontTx/>
              <a:buChar char="-"/>
            </a:pPr>
            <a:r>
              <a:rPr lang="en-GB" sz="2400" dirty="0" smtClean="0"/>
              <a:t>You have all the evidence they are looking for;</a:t>
            </a:r>
          </a:p>
          <a:p>
            <a:pPr marL="285750" indent="-285750">
              <a:buFontTx/>
              <a:buChar char="-"/>
            </a:pPr>
            <a:r>
              <a:rPr lang="en-GB" sz="2400" dirty="0" smtClean="0"/>
              <a:t>Your staff and children expect you to keep them safe;</a:t>
            </a:r>
          </a:p>
          <a:p>
            <a:pPr marL="285750" indent="-285750">
              <a:buFontTx/>
              <a:buChar char="-"/>
            </a:pPr>
            <a:r>
              <a:rPr lang="en-GB" sz="2400" dirty="0" smtClean="0"/>
              <a:t>You have worked hard… show them;</a:t>
            </a:r>
          </a:p>
          <a:p>
            <a:pPr marL="285750" indent="-285750">
              <a:buFontTx/>
              <a:buChar char="-"/>
            </a:pPr>
            <a:r>
              <a:rPr lang="en-GB" sz="2400" dirty="0" smtClean="0"/>
              <a:t>You have every reason to work with Ofsted not against them;</a:t>
            </a:r>
          </a:p>
          <a:p>
            <a:pPr marL="285750" indent="-285750">
              <a:buFontTx/>
              <a:buChar char="-"/>
            </a:pPr>
            <a:r>
              <a:rPr lang="en-GB" sz="2400" dirty="0" smtClean="0"/>
              <a:t>You are in control! Take regular breaks to eat, drink and think…</a:t>
            </a:r>
          </a:p>
          <a:p>
            <a:pPr marL="285750" indent="-285750">
              <a:buFontTx/>
              <a:buChar char="-"/>
            </a:pPr>
            <a:r>
              <a:rPr lang="en-GB" sz="2400" dirty="0" smtClean="0"/>
              <a:t>You can complain – not whinge!</a:t>
            </a:r>
          </a:p>
          <a:p>
            <a:pPr marL="285750" indent="-285750">
              <a:buFontTx/>
              <a:buChar char="-"/>
            </a:pPr>
            <a:endParaRPr lang="en-GB" dirty="0"/>
          </a:p>
        </p:txBody>
      </p:sp>
      <p:pic>
        <p:nvPicPr>
          <p:cNvPr id="7170" name="Picture 2" descr="C:\Users\julie.norman\AppData\Local\Microsoft\Windows\Temporary Internet Files\Content.IE5\EL9F3M8O\TakingContr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47" y="5229200"/>
            <a:ext cx="1409129" cy="140912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ulie.norman\AppData\Local\Microsoft\Windows\Temporary Internet Files\Content.IE5\EC2UXU3S\graphic_showing_a_pen_and_paper_writing_a_report_0515-0909-2722-3528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7" y="536154"/>
            <a:ext cx="1308669" cy="130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9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60648"/>
            <a:ext cx="5760640" cy="1569660"/>
          </a:xfrm>
          <a:prstGeom prst="rect">
            <a:avLst/>
          </a:prstGeom>
          <a:noFill/>
        </p:spPr>
        <p:txBody>
          <a:bodyPr wrap="square" rtlCol="0">
            <a:spAutoFit/>
          </a:bodyPr>
          <a:lstStyle/>
          <a:p>
            <a:pPr algn="ctr"/>
            <a:r>
              <a:rPr lang="en-GB" sz="4800" b="1" dirty="0" smtClean="0"/>
              <a:t>Prepare well ahead of time!</a:t>
            </a:r>
            <a:endParaRPr lang="en-GB" sz="4800" b="1" dirty="0"/>
          </a:p>
        </p:txBody>
      </p:sp>
      <p:pic>
        <p:nvPicPr>
          <p:cNvPr id="4099" name="Picture 3" descr="C:\Users\julie.norman\AppData\Local\Microsoft\Windows\Temporary Internet Files\Content.IE5\EC2UXU3S\stock-photo-file-folders-or-ring-binders-full-with-office-documents-isolated-on-white-d-38021429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790"/>
          <a:stretch/>
        </p:blipFill>
        <p:spPr bwMode="auto">
          <a:xfrm>
            <a:off x="2502024" y="1830308"/>
            <a:ext cx="4572000" cy="3106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71800" y="5013175"/>
            <a:ext cx="4032448" cy="584775"/>
          </a:xfrm>
          <a:prstGeom prst="rect">
            <a:avLst/>
          </a:prstGeom>
          <a:noFill/>
        </p:spPr>
        <p:txBody>
          <a:bodyPr wrap="square" rtlCol="0">
            <a:spAutoFit/>
          </a:bodyPr>
          <a:lstStyle/>
          <a:p>
            <a:r>
              <a:rPr lang="en-GB" sz="3200" dirty="0" smtClean="0"/>
              <a:t>Know the rules of play!</a:t>
            </a:r>
            <a:endParaRPr lang="en-GB" sz="3200" dirty="0"/>
          </a:p>
        </p:txBody>
      </p:sp>
    </p:spTree>
    <p:extLst>
      <p:ext uri="{BB962C8B-B14F-4D97-AF65-F5344CB8AC3E}">
        <p14:creationId xmlns:p14="http://schemas.microsoft.com/office/powerpoint/2010/main" val="64091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08" t="16071" r="41881" b="6250"/>
          <a:stretch/>
        </p:blipFill>
        <p:spPr bwMode="auto">
          <a:xfrm>
            <a:off x="467544" y="404664"/>
            <a:ext cx="4034972" cy="568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838" t="19603" r="36796" b="10891"/>
          <a:stretch/>
        </p:blipFill>
        <p:spPr bwMode="auto">
          <a:xfrm>
            <a:off x="4788024" y="404664"/>
            <a:ext cx="3979189" cy="568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19211336">
            <a:off x="1079036" y="2998030"/>
            <a:ext cx="2811988" cy="923330"/>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Section 8</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rot="19211336">
            <a:off x="5371624" y="3214055"/>
            <a:ext cx="2811988" cy="923330"/>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Section 5</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4486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24" t="19445" r="37307" b="11706"/>
          <a:stretch/>
        </p:blipFill>
        <p:spPr bwMode="auto">
          <a:xfrm>
            <a:off x="4716016" y="116632"/>
            <a:ext cx="4248472" cy="638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916" t="13492" r="36415" b="13636"/>
          <a:stretch/>
        </p:blipFill>
        <p:spPr bwMode="auto">
          <a:xfrm>
            <a:off x="117640" y="116632"/>
            <a:ext cx="4465752" cy="638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19211336">
            <a:off x="289932" y="2922863"/>
            <a:ext cx="3985835" cy="769441"/>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Code of conduct</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rot="19211336">
            <a:off x="4565914" y="3162594"/>
            <a:ext cx="4548681" cy="923330"/>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Ofsted updates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683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648015"/>
              </p:ext>
            </p:extLst>
          </p:nvPr>
        </p:nvGraphicFramePr>
        <p:xfrm>
          <a:off x="683568" y="0"/>
          <a:ext cx="7416824" cy="6857992"/>
        </p:xfrm>
        <a:graphic>
          <a:graphicData uri="http://schemas.openxmlformats.org/drawingml/2006/table">
            <a:tbl>
              <a:tblPr firstRow="1" firstCol="1" bandRow="1">
                <a:tableStyleId>{5C22544A-7EE6-4342-B048-85BDC9FD1C3A}</a:tableStyleId>
              </a:tblPr>
              <a:tblGrid>
                <a:gridCol w="4871254"/>
                <a:gridCol w="1371494"/>
                <a:gridCol w="1174076"/>
              </a:tblGrid>
              <a:tr h="446667">
                <a:tc>
                  <a:txBody>
                    <a:bodyPr/>
                    <a:lstStyle/>
                    <a:p>
                      <a:pPr>
                        <a:lnSpc>
                          <a:spcPct val="115000"/>
                        </a:lnSpc>
                        <a:spcAft>
                          <a:spcPts val="0"/>
                        </a:spcAft>
                      </a:pPr>
                      <a:r>
                        <a:rPr lang="en-GB" sz="900" dirty="0">
                          <a:effectLst/>
                        </a:rPr>
                        <a:t>What?</a:t>
                      </a:r>
                      <a:endParaRPr lang="en-GB" sz="900" dirty="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Who?</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Completed?</a:t>
                      </a:r>
                    </a:p>
                    <a:p>
                      <a:pPr>
                        <a:lnSpc>
                          <a:spcPct val="115000"/>
                        </a:lnSpc>
                        <a:spcAft>
                          <a:spcPts val="0"/>
                        </a:spcAft>
                      </a:pPr>
                      <a:r>
                        <a:rPr lang="en-GB" sz="900">
                          <a:effectLst/>
                        </a:rPr>
                        <a:t>Updated</a:t>
                      </a: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EYFS predicted GLD for July 2017</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Caroline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Phonics Y1 and Y2</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Maria</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Updated Ontrackness for every year group  (from October)</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Updated progress for all groups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dirty="0" smtClean="0">
                          <a:effectLst/>
                        </a:rPr>
                        <a:t>Julie/Kate</a:t>
                      </a:r>
                      <a:endParaRPr lang="en-GB" sz="900" dirty="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Updated Data Summary sheet</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dirty="0" smtClean="0">
                          <a:effectLst/>
                        </a:rPr>
                        <a:t>Julie/Kate</a:t>
                      </a:r>
                      <a:endParaRPr lang="en-GB" sz="900" dirty="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Combine predicted attainment with SEN/PP</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Progress from end of FS – Y2 (present Y3)</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451142">
                <a:tc>
                  <a:txBody>
                    <a:bodyPr/>
                    <a:lstStyle/>
                    <a:p>
                      <a:pPr>
                        <a:lnSpc>
                          <a:spcPct val="115000"/>
                        </a:lnSpc>
                        <a:spcAft>
                          <a:spcPts val="0"/>
                        </a:spcAft>
                      </a:pPr>
                      <a:r>
                        <a:rPr lang="en-GB" sz="900">
                          <a:effectLst/>
                        </a:rPr>
                        <a:t>Attendance of all groups PP/SEN/Boys/Girls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Alexis/Jane/Kate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Updated SEF</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Accessibility plan/ Security risk assessment</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Topic webs/curriculum info on website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Data information on website for July 2016</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Policies update and on website (inc new marking one)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Case studies of low ability boys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179631">
                <a:tc>
                  <a:txBody>
                    <a:bodyPr/>
                    <a:lstStyle/>
                    <a:p>
                      <a:pPr>
                        <a:lnSpc>
                          <a:spcPct val="115000"/>
                        </a:lnSpc>
                        <a:spcAft>
                          <a:spcPts val="0"/>
                        </a:spcAft>
                      </a:pPr>
                      <a:r>
                        <a:rPr lang="en-GB" sz="900">
                          <a:effectLst/>
                        </a:rPr>
                        <a:t>Case studies of exclusions (internal and external)</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Case studies of open cases with CP/Social Care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Record of referrals to DSL and outcomes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Summary of yearly objectives in SDP</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School timetable with times on</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Staff list with responsibilities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Record of bullying incidents (inc homophoic or racist incidents)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Evaluation of teaching and learning</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Appraisals and pay increases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Paperwork to show any move toward Acadamisation</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Alexis</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SEP reports – advice followed</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32400">
                <a:tc>
                  <a:txBody>
                    <a:bodyPr/>
                    <a:lstStyle/>
                    <a:p>
                      <a:pPr>
                        <a:lnSpc>
                          <a:spcPct val="115000"/>
                        </a:lnSpc>
                        <a:spcAft>
                          <a:spcPts val="0"/>
                        </a:spcAft>
                      </a:pPr>
                      <a:r>
                        <a:rPr lang="en-GB" sz="900">
                          <a:effectLst/>
                        </a:rPr>
                        <a:t>SIAMS report</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Julie</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endParaRPr lang="en-GB" sz="900">
                        <a:effectLst/>
                        <a:latin typeface="Calibri"/>
                        <a:ea typeface="Calibri"/>
                        <a:cs typeface="Times New Roman"/>
                      </a:endParaRPr>
                    </a:p>
                  </a:txBody>
                  <a:tcPr marL="55518" marR="55518" marT="0" marB="0"/>
                </a:tc>
              </a:tr>
              <a:tr h="229946">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55518" marR="55518" marT="0" marB="0"/>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55518" marR="55518" marT="0" marB="0"/>
                </a:tc>
              </a:tr>
            </a:tbl>
          </a:graphicData>
        </a:graphic>
      </p:graphicFrame>
      <p:pic>
        <p:nvPicPr>
          <p:cNvPr id="206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07" y="4365104"/>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08" y="3933056"/>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176" y="3501008"/>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754" y="306896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09" y="116646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0" y="2564904"/>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1916832"/>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033" y="980728"/>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76672"/>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9487168">
            <a:off x="1874033" y="3190674"/>
            <a:ext cx="448370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Delegate tasks!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8482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136904" cy="5539978"/>
          </a:xfrm>
          <a:prstGeom prst="rect">
            <a:avLst/>
          </a:prstGeom>
          <a:noFill/>
        </p:spPr>
        <p:txBody>
          <a:bodyPr wrap="square" rtlCol="0">
            <a:spAutoFit/>
          </a:bodyPr>
          <a:lstStyle/>
          <a:p>
            <a:r>
              <a:rPr lang="en-GB" sz="2400" dirty="0" smtClean="0"/>
              <a:t>Set out the day…. (Walk through the day)</a:t>
            </a:r>
          </a:p>
          <a:p>
            <a:endParaRPr lang="en-GB" sz="2400" dirty="0"/>
          </a:p>
          <a:p>
            <a:pPr marL="285750" indent="-285750">
              <a:buFont typeface="Arial" charset="0"/>
              <a:buChar char="•"/>
            </a:pPr>
            <a:endParaRPr lang="en-GB" sz="2400" dirty="0" smtClean="0"/>
          </a:p>
          <a:p>
            <a:pPr marL="285750" indent="-285750">
              <a:buFont typeface="Arial" charset="0"/>
              <a:buChar char="•"/>
            </a:pPr>
            <a:r>
              <a:rPr lang="en-GB" sz="2400" dirty="0" smtClean="0"/>
              <a:t>Timetable for the day – what will show off your best assets?!</a:t>
            </a:r>
          </a:p>
          <a:p>
            <a:pPr marL="285750" indent="-285750">
              <a:buFont typeface="Arial" charset="0"/>
              <a:buChar char="•"/>
            </a:pPr>
            <a:r>
              <a:rPr lang="en-GB" sz="2400" dirty="0" smtClean="0"/>
              <a:t>Opportunities to ‘bump’ in to staff who are positive</a:t>
            </a:r>
          </a:p>
          <a:p>
            <a:pPr marL="285750" indent="-285750">
              <a:buFont typeface="Arial" charset="0"/>
              <a:buChar char="•"/>
            </a:pPr>
            <a:r>
              <a:rPr lang="en-GB" sz="2400" dirty="0" smtClean="0"/>
              <a:t>Prep the children who want to talk to the Inspectors</a:t>
            </a:r>
          </a:p>
          <a:p>
            <a:pPr marL="285750" indent="-285750">
              <a:buFont typeface="Arial" charset="0"/>
              <a:buChar char="•"/>
            </a:pPr>
            <a:r>
              <a:rPr lang="en-GB" sz="2400" dirty="0" smtClean="0"/>
              <a:t>Delegate tasks throughout the day – open the door, sign in badge, making tea, tidy areas </a:t>
            </a:r>
            <a:r>
              <a:rPr lang="en-GB" sz="2400" dirty="0" err="1" smtClean="0"/>
              <a:t>etc</a:t>
            </a:r>
            <a:endParaRPr lang="en-GB" sz="2400" dirty="0" smtClean="0"/>
          </a:p>
          <a:p>
            <a:pPr marL="285750" indent="-285750">
              <a:buFont typeface="Arial" charset="0"/>
              <a:buChar char="•"/>
            </a:pPr>
            <a:r>
              <a:rPr lang="en-GB" sz="2400" dirty="0" smtClean="0"/>
              <a:t>Prepare for the unknown – snow, flood, electricity outage!</a:t>
            </a:r>
          </a:p>
          <a:p>
            <a:pPr marL="285750" indent="-285750">
              <a:buFont typeface="Arial" charset="0"/>
              <a:buChar char="•"/>
            </a:pPr>
            <a:r>
              <a:rPr lang="en-GB" sz="2400" dirty="0" smtClean="0"/>
              <a:t>Find a Governor who is strong enough to encourage you through the day</a:t>
            </a:r>
          </a:p>
          <a:p>
            <a:pPr marL="285750" indent="-285750">
              <a:buFont typeface="Arial" charset="0"/>
              <a:buChar char="•"/>
            </a:pPr>
            <a:r>
              <a:rPr lang="en-GB" sz="2400" dirty="0" smtClean="0"/>
              <a:t>Find another Headteacher locally who can come and sit beside you if you feel things are not going to plan</a:t>
            </a:r>
          </a:p>
          <a:p>
            <a:pPr marL="285750" indent="-285750">
              <a:buFont typeface="Arial" charset="0"/>
              <a:buChar char="•"/>
            </a:pPr>
            <a:r>
              <a:rPr lang="en-GB" sz="2400" dirty="0" smtClean="0"/>
              <a:t>Prepare, prepare, prepare…..at least a year in advance!</a:t>
            </a:r>
          </a:p>
          <a:p>
            <a:pPr marL="285750" indent="-285750">
              <a:buFont typeface="Arial" charset="0"/>
              <a:buChar char="•"/>
            </a:pPr>
            <a:endParaRPr lang="en-GB" dirty="0"/>
          </a:p>
        </p:txBody>
      </p:sp>
    </p:spTree>
    <p:extLst>
      <p:ext uri="{BB962C8B-B14F-4D97-AF65-F5344CB8AC3E}">
        <p14:creationId xmlns:p14="http://schemas.microsoft.com/office/powerpoint/2010/main" val="309858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1340768"/>
            <a:ext cx="5760640" cy="1569660"/>
          </a:xfrm>
          <a:prstGeom prst="rect">
            <a:avLst/>
          </a:prstGeom>
          <a:noFill/>
        </p:spPr>
        <p:txBody>
          <a:bodyPr wrap="square" rtlCol="0">
            <a:spAutoFit/>
          </a:bodyPr>
          <a:lstStyle/>
          <a:p>
            <a:pPr algn="ctr"/>
            <a:r>
              <a:rPr lang="en-GB" sz="4800" b="1" dirty="0" smtClean="0"/>
              <a:t>What if the day is not going too well?</a:t>
            </a:r>
            <a:endParaRPr lang="en-GB" sz="4800" b="1" dirty="0"/>
          </a:p>
        </p:txBody>
      </p:sp>
    </p:spTree>
    <p:extLst>
      <p:ext uri="{BB962C8B-B14F-4D97-AF65-F5344CB8AC3E}">
        <p14:creationId xmlns:p14="http://schemas.microsoft.com/office/powerpoint/2010/main" val="175342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08720"/>
            <a:ext cx="7848872" cy="4524315"/>
          </a:xfrm>
          <a:prstGeom prst="rect">
            <a:avLst/>
          </a:prstGeom>
          <a:noFill/>
        </p:spPr>
        <p:txBody>
          <a:bodyPr wrap="square" rtlCol="0">
            <a:spAutoFit/>
          </a:bodyPr>
          <a:lstStyle/>
          <a:p>
            <a:r>
              <a:rPr lang="en-GB" sz="2400" dirty="0" smtClean="0"/>
              <a:t>Take some time out to review the guidance:</a:t>
            </a:r>
          </a:p>
          <a:p>
            <a:endParaRPr lang="en-GB" sz="2400" dirty="0"/>
          </a:p>
          <a:p>
            <a:r>
              <a:rPr lang="en-GB" sz="2400" dirty="0" smtClean="0"/>
              <a:t>Is the inspector following the guidance?</a:t>
            </a:r>
          </a:p>
          <a:p>
            <a:endParaRPr lang="en-GB" sz="2400" dirty="0"/>
          </a:p>
          <a:p>
            <a:r>
              <a:rPr lang="en-GB" sz="2400" dirty="0" smtClean="0"/>
              <a:t>Is the inspector following the agreed format?</a:t>
            </a:r>
          </a:p>
          <a:p>
            <a:endParaRPr lang="en-GB" sz="2400" dirty="0"/>
          </a:p>
          <a:p>
            <a:r>
              <a:rPr lang="en-GB" sz="2400" dirty="0" smtClean="0"/>
              <a:t>Is the inspector following the code of conduct?</a:t>
            </a:r>
          </a:p>
          <a:p>
            <a:endParaRPr lang="en-GB" sz="2400" dirty="0"/>
          </a:p>
          <a:p>
            <a:r>
              <a:rPr lang="en-GB" sz="2400" dirty="0" smtClean="0"/>
              <a:t>Sit down and write down all the reasons you feel it is not going well….is it you?  Is it them?  </a:t>
            </a:r>
          </a:p>
          <a:p>
            <a:endParaRPr lang="en-GB" sz="2400" dirty="0"/>
          </a:p>
          <a:p>
            <a:r>
              <a:rPr lang="en-GB" sz="2400" b="1" u="sng" dirty="0" smtClean="0"/>
              <a:t>What needs to change?</a:t>
            </a:r>
            <a:endParaRPr lang="en-GB" sz="2400" b="1" u="sng" dirty="0"/>
          </a:p>
        </p:txBody>
      </p:sp>
      <p:pic>
        <p:nvPicPr>
          <p:cNvPr id="1026" name="Picture 2" descr="C:\Users\julie.norman\AppData\Local\Microsoft\Windows\Temporary Internet Files\Content.IE5\EC2UXU3S\ThinkingSmil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653136"/>
            <a:ext cx="1736973" cy="18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8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548" y="548680"/>
            <a:ext cx="6696744" cy="5632311"/>
          </a:xfrm>
          <a:prstGeom prst="rect">
            <a:avLst/>
          </a:prstGeom>
          <a:noFill/>
        </p:spPr>
        <p:txBody>
          <a:bodyPr wrap="square" rtlCol="0">
            <a:spAutoFit/>
          </a:bodyPr>
          <a:lstStyle/>
          <a:p>
            <a:r>
              <a:rPr lang="en-GB" sz="2400" dirty="0" smtClean="0"/>
              <a:t>So it seems the inspector is not following the guidance and has their own agenda!</a:t>
            </a:r>
          </a:p>
          <a:p>
            <a:endParaRPr lang="en-GB" sz="2400" dirty="0"/>
          </a:p>
          <a:p>
            <a:r>
              <a:rPr lang="en-GB" sz="2400" b="1" u="sng" dirty="0" smtClean="0"/>
              <a:t>But what can I do?</a:t>
            </a:r>
          </a:p>
          <a:p>
            <a:endParaRPr lang="en-GB" sz="2400" dirty="0"/>
          </a:p>
          <a:p>
            <a:pPr marL="342900" indent="-342900">
              <a:buFontTx/>
              <a:buChar char="-"/>
            </a:pPr>
            <a:r>
              <a:rPr lang="en-GB" sz="2400" dirty="0" smtClean="0"/>
              <a:t>Stop the inspection!</a:t>
            </a:r>
          </a:p>
          <a:p>
            <a:pPr marL="342900" indent="-342900">
              <a:buFontTx/>
              <a:buChar char="-"/>
            </a:pPr>
            <a:r>
              <a:rPr lang="en-GB" sz="2400" dirty="0" smtClean="0"/>
              <a:t>Share with them the guidance and remind them of their duty to work with you</a:t>
            </a:r>
          </a:p>
          <a:p>
            <a:pPr marL="342900" indent="-342900">
              <a:buFontTx/>
              <a:buChar char="-"/>
            </a:pPr>
            <a:r>
              <a:rPr lang="en-GB" sz="2400" dirty="0" smtClean="0"/>
              <a:t>Share yours and their code of conduct</a:t>
            </a:r>
          </a:p>
          <a:p>
            <a:pPr marL="342900" indent="-342900">
              <a:buFontTx/>
              <a:buChar char="-"/>
            </a:pPr>
            <a:r>
              <a:rPr lang="en-GB" sz="2400" dirty="0" smtClean="0"/>
              <a:t>Give them a ‘polite warning’ and a clear idea of what needs to change before the inspection can continue – agree this!</a:t>
            </a:r>
          </a:p>
          <a:p>
            <a:pPr marL="342900" indent="-342900">
              <a:buFontTx/>
              <a:buChar char="-"/>
            </a:pPr>
            <a:r>
              <a:rPr lang="en-GB" sz="2400" dirty="0" smtClean="0"/>
              <a:t>Thank them for reviewing their conduct!</a:t>
            </a:r>
          </a:p>
          <a:p>
            <a:pPr marL="342900" indent="-342900">
              <a:buFontTx/>
              <a:buChar char="-"/>
            </a:pPr>
            <a:r>
              <a:rPr lang="en-GB" sz="2400" u="sng" dirty="0" smtClean="0"/>
              <a:t>Ensure your Governor has noted everything.</a:t>
            </a:r>
          </a:p>
          <a:p>
            <a:endParaRPr lang="en-GB" sz="2400" dirty="0"/>
          </a:p>
        </p:txBody>
      </p:sp>
      <p:pic>
        <p:nvPicPr>
          <p:cNvPr id="5122" name="Picture 2" descr="C:\Users\julie.norman\AppData\Local\Microsoft\Windows\Temporary Internet Files\Content.IE5\EL9F3M8O\smiley_angr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969" y="884612"/>
            <a:ext cx="1284734" cy="12847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lie.norman\AppData\Local\Microsoft\Windows\Temporary Internet Files\Content.IE5\EC2UXU3S\7iao5rp6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969" y="4797152"/>
            <a:ext cx="576064" cy="53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2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848</Words>
  <Application>Microsoft Office PowerPoint</Application>
  <PresentationFormat>On-screen Show (4:3)</PresentationFormat>
  <Paragraphs>137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Norman</dc:creator>
  <cp:lastModifiedBy>Julie Norman</cp:lastModifiedBy>
  <cp:revision>16</cp:revision>
  <dcterms:created xsi:type="dcterms:W3CDTF">2018-11-27T13:54:00Z</dcterms:created>
  <dcterms:modified xsi:type="dcterms:W3CDTF">2018-11-30T07:58:30Z</dcterms:modified>
</cp:coreProperties>
</file>